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notesSlides/notesSlide1.xml" ContentType="application/vnd.openxmlformats-officedocument.presentationml.notesSlid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tiff" ContentType="image/tiff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54"/>
  </p:notesMasterIdLst>
  <p:sldIdLst>
    <p:sldId id="256" r:id="rId2"/>
    <p:sldId id="2147472969" r:id="rId3"/>
    <p:sldId id="2147472995" r:id="rId4"/>
    <p:sldId id="2147473020" r:id="rId5"/>
    <p:sldId id="2147473021" r:id="rId6"/>
    <p:sldId id="2147473022" r:id="rId7"/>
    <p:sldId id="2147473024" r:id="rId8"/>
    <p:sldId id="2147473026" r:id="rId9"/>
    <p:sldId id="2147473027" r:id="rId10"/>
    <p:sldId id="2147473028" r:id="rId11"/>
    <p:sldId id="2147473029" r:id="rId12"/>
    <p:sldId id="2147472996" r:id="rId13"/>
    <p:sldId id="2147472997" r:id="rId14"/>
    <p:sldId id="2147472998" r:id="rId15"/>
    <p:sldId id="2147472999" r:id="rId16"/>
    <p:sldId id="2147473000" r:id="rId17"/>
    <p:sldId id="2147473001" r:id="rId18"/>
    <p:sldId id="2147473002" r:id="rId19"/>
    <p:sldId id="2147473003" r:id="rId20"/>
    <p:sldId id="2147473004" r:id="rId21"/>
    <p:sldId id="2147473005" r:id="rId22"/>
    <p:sldId id="2147473006" r:id="rId23"/>
    <p:sldId id="2147473009" r:id="rId24"/>
    <p:sldId id="2147473013" r:id="rId25"/>
    <p:sldId id="2147472990" r:id="rId26"/>
    <p:sldId id="2147472992" r:id="rId27"/>
    <p:sldId id="2147472993" r:id="rId28"/>
    <p:sldId id="2147472994" r:id="rId29"/>
    <p:sldId id="2147376877" r:id="rId30"/>
    <p:sldId id="2147473034" r:id="rId31"/>
    <p:sldId id="2147473046" r:id="rId32"/>
    <p:sldId id="2147473032" r:id="rId33"/>
    <p:sldId id="2147473033" r:id="rId34"/>
    <p:sldId id="2147473035" r:id="rId35"/>
    <p:sldId id="2147473038" r:id="rId36"/>
    <p:sldId id="2147473039" r:id="rId37"/>
    <p:sldId id="2147473040" r:id="rId38"/>
    <p:sldId id="2147473041" r:id="rId39"/>
    <p:sldId id="2147473042" r:id="rId40"/>
    <p:sldId id="2147473043" r:id="rId41"/>
    <p:sldId id="2147473044" r:id="rId42"/>
    <p:sldId id="2147473045" r:id="rId43"/>
    <p:sldId id="2147473047" r:id="rId44"/>
    <p:sldId id="2147473030" r:id="rId45"/>
    <p:sldId id="2147472922" r:id="rId46"/>
    <p:sldId id="2147472923" r:id="rId47"/>
    <p:sldId id="2147472924" r:id="rId48"/>
    <p:sldId id="2147472921" r:id="rId49"/>
    <p:sldId id="2147472925" r:id="rId50"/>
    <p:sldId id="2147472926" r:id="rId51"/>
    <p:sldId id="2147473048" r:id="rId52"/>
    <p:sldId id="2147473031" r:id="rId53"/>
  </p:sldIdLst>
  <p:sldSz cx="12192000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6CDDFC"/>
    <a:srgbClr val="FDD9A9"/>
    <a:srgbClr val="FA9D26"/>
    <a:srgbClr val="05AED9"/>
    <a:srgbClr val="82D48A"/>
    <a:srgbClr val="3DB049"/>
    <a:srgbClr val="96D3FC"/>
    <a:srgbClr val="91E3A8"/>
    <a:srgbClr val="F8AAB1"/>
    <a:srgbClr val="EB1C2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786" autoAdjust="0"/>
    <p:restoredTop sz="94690" autoAdjust="0"/>
  </p:normalViewPr>
  <p:slideViewPr>
    <p:cSldViewPr snapToGrid="0">
      <p:cViewPr varScale="1">
        <p:scale>
          <a:sx n="61" d="100"/>
          <a:sy n="61" d="100"/>
        </p:scale>
        <p:origin x="-802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Relationship Id="rId4" Type="http://schemas.openxmlformats.org/officeDocument/2006/relationships/image" Target="../media/image7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8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image" Target="../media/image50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image" Target="../media/image55.jpe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2" Type="http://schemas.openxmlformats.org/officeDocument/2006/relationships/image" Target="NULL"/><Relationship Id="rId1" Type="http://schemas.openxmlformats.org/officeDocument/2006/relationships/image" Target="../media/image62.png"/><Relationship Id="rId6" Type="http://schemas.openxmlformats.org/officeDocument/2006/relationships/image" Target="NULL"/><Relationship Id="rId5" Type="http://schemas.openxmlformats.org/officeDocument/2006/relationships/image" Target="../media/image64.png"/><Relationship Id="rId4" Type="http://schemas.openxmlformats.org/officeDocument/2006/relationships/image" Target="NULL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image" Target="../media/image79.jpeg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1.jpeg"/><Relationship Id="rId2" Type="http://schemas.openxmlformats.org/officeDocument/2006/relationships/image" Target="../media/image441.jpeg"/><Relationship Id="rId1" Type="http://schemas.openxmlformats.org/officeDocument/2006/relationships/image" Target="../media/image43.jpeg"/><Relationship Id="rId4" Type="http://schemas.openxmlformats.org/officeDocument/2006/relationships/image" Target="../media/image46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1.png"/><Relationship Id="rId1" Type="http://schemas.openxmlformats.org/officeDocument/2006/relationships/image" Target="../media/image471.png"/><Relationship Id="rId5" Type="http://schemas.openxmlformats.org/officeDocument/2006/relationships/image" Target="../media/image51.png"/><Relationship Id="rId4" Type="http://schemas.openxmlformats.org/officeDocument/2006/relationships/image" Target="../media/image501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71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1.jpeg"/><Relationship Id="rId2" Type="http://schemas.openxmlformats.org/officeDocument/2006/relationships/image" Target="../media/image901.jpeg"/><Relationship Id="rId1" Type="http://schemas.openxmlformats.org/officeDocument/2006/relationships/image" Target="../media/image891.jpeg"/><Relationship Id="rId5" Type="http://schemas.openxmlformats.org/officeDocument/2006/relationships/image" Target="../media/image931.jpeg"/><Relationship Id="rId4" Type="http://schemas.openxmlformats.org/officeDocument/2006/relationships/image" Target="../media/image921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1.jpeg"/><Relationship Id="rId2" Type="http://schemas.openxmlformats.org/officeDocument/2006/relationships/image" Target="../media/image951.jpeg"/><Relationship Id="rId1" Type="http://schemas.openxmlformats.org/officeDocument/2006/relationships/image" Target="../media/image941.jpe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241.png"/><Relationship Id="rId7" Type="http://schemas.openxmlformats.org/officeDocument/2006/relationships/image" Target="../media/image1261.png"/><Relationship Id="rId2" Type="http://schemas.openxmlformats.org/officeDocument/2006/relationships/image" Target="NULL"/><Relationship Id="rId1" Type="http://schemas.openxmlformats.org/officeDocument/2006/relationships/image" Target="../media/image123.png"/><Relationship Id="rId6" Type="http://schemas.openxmlformats.org/officeDocument/2006/relationships/image" Target="NULL"/><Relationship Id="rId5" Type="http://schemas.openxmlformats.org/officeDocument/2006/relationships/image" Target="../media/image1251.png"/><Relationship Id="rId4" Type="http://schemas.openxmlformats.org/officeDocument/2006/relationships/image" Target="NUL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DDCE4D-5EC4-494F-969E-B70A55925841}" type="doc">
      <dgm:prSet loTypeId="urn:microsoft.com/office/officeart/2005/8/layout/vList4#3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id-ID"/>
        </a:p>
      </dgm:t>
    </dgm:pt>
    <dgm:pt modelId="{B7C3016A-7695-4B2D-9B5C-3CDF59856B5F}">
      <dgm:prSet phldrT="[Text]"/>
      <dgm:spPr/>
      <dgm:t>
        <a:bodyPr/>
        <a:lstStyle/>
        <a:p>
          <a:r>
            <a:rPr lang="id-ID" dirty="0"/>
            <a:t>Peta Wilayah Perencanaan</a:t>
          </a:r>
        </a:p>
      </dgm:t>
    </dgm:pt>
    <dgm:pt modelId="{BC371CF8-B6A0-4D78-944E-E139A2B9FDEE}" type="parTrans" cxnId="{0A10F2FE-2C01-4850-8F19-43FFF1473CAD}">
      <dgm:prSet/>
      <dgm:spPr/>
      <dgm:t>
        <a:bodyPr/>
        <a:lstStyle/>
        <a:p>
          <a:endParaRPr lang="id-ID"/>
        </a:p>
      </dgm:t>
    </dgm:pt>
    <dgm:pt modelId="{0605DD7A-F899-402A-8C76-4A0A12125EF6}" type="sibTrans" cxnId="{0A10F2FE-2C01-4850-8F19-43FFF1473CAD}">
      <dgm:prSet/>
      <dgm:spPr/>
      <dgm:t>
        <a:bodyPr/>
        <a:lstStyle/>
        <a:p>
          <a:endParaRPr lang="id-ID"/>
        </a:p>
      </dgm:t>
    </dgm:pt>
    <dgm:pt modelId="{3A2F34EA-8E39-41F2-9B78-FA662E4C9FB1}">
      <dgm:prSet phldrT="[Text]"/>
      <dgm:spPr/>
      <dgm:t>
        <a:bodyPr/>
        <a:lstStyle/>
        <a:p>
          <a:r>
            <a:rPr lang="id-ID" dirty="0"/>
            <a:t>Peta Wilayah Fungsional</a:t>
          </a:r>
        </a:p>
      </dgm:t>
    </dgm:pt>
    <dgm:pt modelId="{1EEA5B78-FFFA-4D78-AD6F-D481349827F8}" type="parTrans" cxnId="{F300B9B6-9687-4DA5-95A2-517491FD6C00}">
      <dgm:prSet/>
      <dgm:spPr/>
      <dgm:t>
        <a:bodyPr/>
        <a:lstStyle/>
        <a:p>
          <a:endParaRPr lang="id-ID"/>
        </a:p>
      </dgm:t>
    </dgm:pt>
    <dgm:pt modelId="{65710B43-AA62-4C5F-8A5E-AECBD5FF7F85}" type="sibTrans" cxnId="{F300B9B6-9687-4DA5-95A2-517491FD6C00}">
      <dgm:prSet/>
      <dgm:spPr/>
      <dgm:t>
        <a:bodyPr/>
        <a:lstStyle/>
        <a:p>
          <a:endParaRPr lang="id-ID"/>
        </a:p>
      </dgm:t>
    </dgm:pt>
    <dgm:pt modelId="{9E4BC045-C216-4B24-ADAC-88421222A50D}">
      <dgm:prSet phldrT="[Text]"/>
      <dgm:spPr/>
      <dgm:t>
        <a:bodyPr/>
        <a:lstStyle/>
        <a:p>
          <a:r>
            <a:rPr lang="id-ID" dirty="0"/>
            <a:t>Peta D3TLH (SK.146/2023)</a:t>
          </a:r>
        </a:p>
      </dgm:t>
    </dgm:pt>
    <dgm:pt modelId="{1155DD67-606F-41FF-AB0C-7AC8540399C8}" type="parTrans" cxnId="{52EC3D03-AC87-4CDC-81B2-876460005C16}">
      <dgm:prSet/>
      <dgm:spPr/>
      <dgm:t>
        <a:bodyPr/>
        <a:lstStyle/>
        <a:p>
          <a:endParaRPr lang="id-ID"/>
        </a:p>
      </dgm:t>
    </dgm:pt>
    <dgm:pt modelId="{C18C0C31-E130-44AD-9243-BA4333A01406}" type="sibTrans" cxnId="{52EC3D03-AC87-4CDC-81B2-876460005C16}">
      <dgm:prSet/>
      <dgm:spPr/>
      <dgm:t>
        <a:bodyPr/>
        <a:lstStyle/>
        <a:p>
          <a:endParaRPr lang="id-ID"/>
        </a:p>
      </dgm:t>
    </dgm:pt>
    <dgm:pt modelId="{97AAA4D0-7B3B-46A3-B177-6964E3E20A88}">
      <dgm:prSet phldrT="[Text]"/>
      <dgm:spPr/>
      <dgm:t>
        <a:bodyPr/>
        <a:lstStyle/>
        <a:p>
          <a:r>
            <a:rPr lang="id-ID" dirty="0"/>
            <a:t>D3TLH Air:</a:t>
          </a:r>
        </a:p>
      </dgm:t>
    </dgm:pt>
    <dgm:pt modelId="{4FF864BB-7122-47E4-9C42-10A30D248A07}" type="parTrans" cxnId="{7C3E7566-E067-4B19-8499-93B72D0DA8DD}">
      <dgm:prSet/>
      <dgm:spPr/>
      <dgm:t>
        <a:bodyPr/>
        <a:lstStyle/>
        <a:p>
          <a:endParaRPr lang="id-ID"/>
        </a:p>
      </dgm:t>
    </dgm:pt>
    <dgm:pt modelId="{D0644DD5-D372-477E-A258-11F1E569E280}" type="sibTrans" cxnId="{7C3E7566-E067-4B19-8499-93B72D0DA8DD}">
      <dgm:prSet/>
      <dgm:spPr/>
      <dgm:t>
        <a:bodyPr/>
        <a:lstStyle/>
        <a:p>
          <a:endParaRPr lang="id-ID"/>
        </a:p>
      </dgm:t>
    </dgm:pt>
    <dgm:pt modelId="{1D00248E-F766-456B-84A4-9FAA24DE2F1F}">
      <dgm:prSet phldrT="[Text]"/>
      <dgm:spPr/>
      <dgm:t>
        <a:bodyPr/>
        <a:lstStyle/>
        <a:p>
          <a:r>
            <a:rPr lang="id-ID" dirty="0"/>
            <a:t>Peta Wilayah Fungsional</a:t>
          </a:r>
        </a:p>
      </dgm:t>
    </dgm:pt>
    <dgm:pt modelId="{00A149A9-987A-4542-937C-2A31EBB682AB}" type="parTrans" cxnId="{259A3BDD-0590-4F1B-B592-B11B3845139A}">
      <dgm:prSet/>
      <dgm:spPr/>
      <dgm:t>
        <a:bodyPr/>
        <a:lstStyle/>
        <a:p>
          <a:endParaRPr lang="id-ID"/>
        </a:p>
      </dgm:t>
    </dgm:pt>
    <dgm:pt modelId="{8BF4C26D-73D8-4A2E-A53D-18A7E167D66E}" type="sibTrans" cxnId="{259A3BDD-0590-4F1B-B592-B11B3845139A}">
      <dgm:prSet/>
      <dgm:spPr/>
      <dgm:t>
        <a:bodyPr/>
        <a:lstStyle/>
        <a:p>
          <a:endParaRPr lang="id-ID"/>
        </a:p>
      </dgm:t>
    </dgm:pt>
    <dgm:pt modelId="{1ED67B9A-01D0-490B-AB30-9FB7D86FBF9D}">
      <dgm:prSet phldrT="[Text]"/>
      <dgm:spPr/>
      <dgm:t>
        <a:bodyPr/>
        <a:lstStyle/>
        <a:p>
          <a:r>
            <a:rPr lang="id-ID" dirty="0"/>
            <a:t>Terlampaui: 163.916,09 Ha (1%)</a:t>
          </a:r>
        </a:p>
      </dgm:t>
    </dgm:pt>
    <dgm:pt modelId="{8A09DF3B-1F08-4373-B7F3-1BE1E0B00C34}" type="parTrans" cxnId="{EF101B3D-AB92-4DAF-92A8-497E6FD1DA8C}">
      <dgm:prSet/>
      <dgm:spPr/>
      <dgm:t>
        <a:bodyPr/>
        <a:lstStyle/>
        <a:p>
          <a:endParaRPr lang="id-ID"/>
        </a:p>
      </dgm:t>
    </dgm:pt>
    <dgm:pt modelId="{651A24F6-6909-43CC-BFF0-26EB1FC0D381}" type="sibTrans" cxnId="{EF101B3D-AB92-4DAF-92A8-497E6FD1DA8C}">
      <dgm:prSet/>
      <dgm:spPr/>
      <dgm:t>
        <a:bodyPr/>
        <a:lstStyle/>
        <a:p>
          <a:endParaRPr lang="id-ID"/>
        </a:p>
      </dgm:t>
    </dgm:pt>
    <dgm:pt modelId="{E225E44D-258C-469C-9B43-CECA1CEB462C}">
      <dgm:prSet/>
      <dgm:spPr/>
      <dgm:t>
        <a:bodyPr/>
        <a:lstStyle/>
        <a:p>
          <a:r>
            <a:rPr lang="id-ID" dirty="0"/>
            <a:t>Belum Terlampaui: 14.540.264,06 Ha (99%)</a:t>
          </a:r>
        </a:p>
      </dgm:t>
    </dgm:pt>
    <dgm:pt modelId="{A1F3C766-A7A3-4E15-B863-17EE78397F6E}" type="parTrans" cxnId="{815CBFDE-3FEA-46C5-8C98-161618BC7492}">
      <dgm:prSet/>
      <dgm:spPr/>
      <dgm:t>
        <a:bodyPr/>
        <a:lstStyle/>
        <a:p>
          <a:endParaRPr lang="id-ID"/>
        </a:p>
      </dgm:t>
    </dgm:pt>
    <dgm:pt modelId="{BFE31CFF-FC48-49D2-8A88-0E31FA77E133}" type="sibTrans" cxnId="{815CBFDE-3FEA-46C5-8C98-161618BC7492}">
      <dgm:prSet/>
      <dgm:spPr/>
      <dgm:t>
        <a:bodyPr/>
        <a:lstStyle/>
        <a:p>
          <a:endParaRPr lang="id-ID"/>
        </a:p>
      </dgm:t>
    </dgm:pt>
    <dgm:pt modelId="{5B2226A3-2453-46BA-9BAA-3C14716D3611}">
      <dgm:prSet phldrT="[Text]"/>
      <dgm:spPr/>
      <dgm:t>
        <a:bodyPr/>
        <a:lstStyle/>
        <a:p>
          <a:r>
            <a:rPr lang="id-ID" dirty="0"/>
            <a:t>Terdapat 3 DAS besar di Kalbar: Kapuas, Pawan, dan Jelai</a:t>
          </a:r>
        </a:p>
      </dgm:t>
    </dgm:pt>
    <dgm:pt modelId="{2D8FF89E-F07D-45CA-ACEE-D76FF1E2F92A}" type="parTrans" cxnId="{5A568D0D-84AE-4EB6-805C-C3A6F773A54B}">
      <dgm:prSet/>
      <dgm:spPr/>
      <dgm:t>
        <a:bodyPr/>
        <a:lstStyle/>
        <a:p>
          <a:endParaRPr lang="id-ID"/>
        </a:p>
      </dgm:t>
    </dgm:pt>
    <dgm:pt modelId="{00E57696-EFB4-4C05-96E4-CFAB8AF85B06}" type="sibTrans" cxnId="{5A568D0D-84AE-4EB6-805C-C3A6F773A54B}">
      <dgm:prSet/>
      <dgm:spPr/>
      <dgm:t>
        <a:bodyPr/>
        <a:lstStyle/>
        <a:p>
          <a:endParaRPr lang="id-ID"/>
        </a:p>
      </dgm:t>
    </dgm:pt>
    <dgm:pt modelId="{EA189937-26C3-4482-AD1E-9124155BF19B}">
      <dgm:prSet phldrT="[Text]"/>
      <dgm:spPr/>
      <dgm:t>
        <a:bodyPr/>
        <a:lstStyle/>
        <a:p>
          <a:r>
            <a:rPr lang="id-ID" dirty="0"/>
            <a:t>Secara administratif terdiri dari 12 kabupaten dan 2 kota</a:t>
          </a:r>
        </a:p>
      </dgm:t>
    </dgm:pt>
    <dgm:pt modelId="{0856A81E-45AB-4E45-B8E7-CBEAF0AF846C}" type="parTrans" cxnId="{D381BBAC-78F9-4DB1-B412-0B382A913748}">
      <dgm:prSet/>
      <dgm:spPr/>
      <dgm:t>
        <a:bodyPr/>
        <a:lstStyle/>
        <a:p>
          <a:endParaRPr lang="id-ID"/>
        </a:p>
      </dgm:t>
    </dgm:pt>
    <dgm:pt modelId="{7A6603F5-CA0A-44E6-817F-E0B0567996F4}" type="sibTrans" cxnId="{D381BBAC-78F9-4DB1-B412-0B382A913748}">
      <dgm:prSet/>
      <dgm:spPr/>
      <dgm:t>
        <a:bodyPr/>
        <a:lstStyle/>
        <a:p>
          <a:endParaRPr lang="id-ID"/>
        </a:p>
      </dgm:t>
    </dgm:pt>
    <dgm:pt modelId="{062D7FF9-65BA-4BDF-B2F9-AAA2C48B612D}">
      <dgm:prSet phldrT="[Text]"/>
      <dgm:spPr/>
      <dgm:t>
        <a:bodyPr/>
        <a:lstStyle/>
        <a:p>
          <a:r>
            <a:rPr lang="id-ID" dirty="0">
              <a:sym typeface="Wingdings" panose="05000000000000000000" pitchFamily="2" charset="2"/>
            </a:rPr>
            <a:t>Batas Ekologis (SK. 1272/2020)</a:t>
          </a:r>
          <a:endParaRPr lang="id-ID" dirty="0"/>
        </a:p>
      </dgm:t>
    </dgm:pt>
    <dgm:pt modelId="{30476F24-931D-4532-972D-9BDAB0FA09EE}" type="parTrans" cxnId="{B4F6DA78-EE38-416C-83BC-B7B30ECAAB55}">
      <dgm:prSet/>
      <dgm:spPr/>
      <dgm:t>
        <a:bodyPr/>
        <a:lstStyle/>
        <a:p>
          <a:endParaRPr lang="id-ID"/>
        </a:p>
      </dgm:t>
    </dgm:pt>
    <dgm:pt modelId="{2DD80EC9-28C7-4CDA-8051-6C8F727378F7}" type="sibTrans" cxnId="{B4F6DA78-EE38-416C-83BC-B7B30ECAAB55}">
      <dgm:prSet/>
      <dgm:spPr/>
      <dgm:t>
        <a:bodyPr/>
        <a:lstStyle/>
        <a:p>
          <a:endParaRPr lang="id-ID"/>
        </a:p>
      </dgm:t>
    </dgm:pt>
    <dgm:pt modelId="{40E42F1F-603E-421D-9467-9B65FAD7CBCF}">
      <dgm:prSet phldrT="[Text]"/>
      <dgm:spPr/>
      <dgm:t>
        <a:bodyPr/>
        <a:lstStyle/>
        <a:p>
          <a:r>
            <a:rPr lang="id-ID" dirty="0">
              <a:sym typeface="Wingdings" panose="05000000000000000000" pitchFamily="2" charset="2"/>
            </a:rPr>
            <a:t>Batas Fungsional (DAS)</a:t>
          </a:r>
          <a:endParaRPr lang="id-ID" dirty="0"/>
        </a:p>
      </dgm:t>
    </dgm:pt>
    <dgm:pt modelId="{0D9B8B5C-9348-408A-8F82-10908BCD1046}" type="parTrans" cxnId="{901E5E99-EFE4-44FD-A86F-3776A0CBB3CD}">
      <dgm:prSet/>
      <dgm:spPr/>
      <dgm:t>
        <a:bodyPr/>
        <a:lstStyle/>
        <a:p>
          <a:endParaRPr lang="id-ID"/>
        </a:p>
      </dgm:t>
    </dgm:pt>
    <dgm:pt modelId="{C47529EA-5353-4E59-8F21-F14DA984B2CA}" type="sibTrans" cxnId="{901E5E99-EFE4-44FD-A86F-3776A0CBB3CD}">
      <dgm:prSet/>
      <dgm:spPr/>
      <dgm:t>
        <a:bodyPr/>
        <a:lstStyle/>
        <a:p>
          <a:endParaRPr lang="id-ID"/>
        </a:p>
      </dgm:t>
    </dgm:pt>
    <dgm:pt modelId="{FADADD15-A6D9-4591-A94D-FBFCCE90BA44}">
      <dgm:prSet phldrT="[Text]"/>
      <dgm:spPr/>
      <dgm:t>
        <a:bodyPr/>
        <a:lstStyle/>
        <a:p>
          <a:r>
            <a:rPr lang="id-ID" dirty="0"/>
            <a:t>Meliputi </a:t>
          </a:r>
          <a:r>
            <a:rPr lang="id-ID" dirty="0" smtClean="0"/>
            <a:t>pula</a:t>
          </a:r>
          <a:r>
            <a:rPr lang="en-US" dirty="0" smtClean="0"/>
            <a:t>u</a:t>
          </a:r>
          <a:r>
            <a:rPr lang="id-ID" dirty="0" smtClean="0"/>
            <a:t> </a:t>
          </a:r>
          <a:r>
            <a:rPr lang="id-ID" dirty="0"/>
            <a:t>laut dan Kalteng (Kab. Lamandau, Kab. Sukamara, Kotawaringin Barat, Kab. Seruyan)</a:t>
          </a:r>
        </a:p>
      </dgm:t>
    </dgm:pt>
    <dgm:pt modelId="{9030DE23-E974-4C4F-9766-7C33B7D41EF5}" type="parTrans" cxnId="{25AFE7CE-2280-40E0-9B90-4BFD2F5897D4}">
      <dgm:prSet/>
      <dgm:spPr/>
      <dgm:t>
        <a:bodyPr/>
        <a:lstStyle/>
        <a:p>
          <a:endParaRPr lang="id-ID"/>
        </a:p>
      </dgm:t>
    </dgm:pt>
    <dgm:pt modelId="{E980B5D2-35A5-4946-8A2E-58B0CE895944}" type="sibTrans" cxnId="{25AFE7CE-2280-40E0-9B90-4BFD2F5897D4}">
      <dgm:prSet/>
      <dgm:spPr/>
      <dgm:t>
        <a:bodyPr/>
        <a:lstStyle/>
        <a:p>
          <a:endParaRPr lang="id-ID"/>
        </a:p>
      </dgm:t>
    </dgm:pt>
    <dgm:pt modelId="{68F1158F-25AB-4DBA-B36B-0FE533112CEF}">
      <dgm:prSet phldrT="[Text]"/>
      <dgm:spPr/>
      <dgm:t>
        <a:bodyPr/>
        <a:lstStyle/>
        <a:p>
          <a:r>
            <a:rPr lang="id-ID" dirty="0"/>
            <a:t>Peta RTRW </a:t>
          </a:r>
          <a:r>
            <a:rPr lang="id-ID" dirty="0" smtClean="0"/>
            <a:t> Kalbar </a:t>
          </a:r>
          <a:endParaRPr lang="id-ID" dirty="0"/>
        </a:p>
      </dgm:t>
    </dgm:pt>
    <dgm:pt modelId="{A6706783-1CCF-4568-95D3-0118F64113E6}" type="parTrans" cxnId="{C2ED1E42-44A0-4781-B04E-1D8B44F778C3}">
      <dgm:prSet/>
      <dgm:spPr/>
      <dgm:t>
        <a:bodyPr/>
        <a:lstStyle/>
        <a:p>
          <a:endParaRPr lang="id-ID"/>
        </a:p>
      </dgm:t>
    </dgm:pt>
    <dgm:pt modelId="{8E54674B-3D3D-4D44-AF27-B9E4FB426947}" type="sibTrans" cxnId="{C2ED1E42-44A0-4781-B04E-1D8B44F778C3}">
      <dgm:prSet/>
      <dgm:spPr/>
      <dgm:t>
        <a:bodyPr/>
        <a:lstStyle/>
        <a:p>
          <a:endParaRPr lang="id-ID"/>
        </a:p>
      </dgm:t>
    </dgm:pt>
    <dgm:pt modelId="{E9A13E00-1187-494C-BF8A-E654BF2BC10B}" type="pres">
      <dgm:prSet presAssocID="{23DDCE4D-5EC4-494F-969E-B70A5592584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A19A526-C86F-47A0-ABD9-4730B7A37EB1}" type="pres">
      <dgm:prSet presAssocID="{B7C3016A-7695-4B2D-9B5C-3CDF59856B5F}" presName="comp" presStyleCnt="0"/>
      <dgm:spPr/>
    </dgm:pt>
    <dgm:pt modelId="{A798CA74-124C-4C49-8938-253991565DCD}" type="pres">
      <dgm:prSet presAssocID="{B7C3016A-7695-4B2D-9B5C-3CDF59856B5F}" presName="box" presStyleLbl="node1" presStyleIdx="0" presStyleCnt="4"/>
      <dgm:spPr/>
      <dgm:t>
        <a:bodyPr/>
        <a:lstStyle/>
        <a:p>
          <a:endParaRPr lang="en-US"/>
        </a:p>
      </dgm:t>
    </dgm:pt>
    <dgm:pt modelId="{83ACE828-14DF-4596-9BEC-84AF79E3FD72}" type="pres">
      <dgm:prSet presAssocID="{B7C3016A-7695-4B2D-9B5C-3CDF59856B5F}" presName="img" presStyleLbl="fgImgPlace1" presStyleIdx="0" presStyleCnt="4"/>
      <dgm:spPr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6135" t="-822" r="-31865" b="822"/>
          </a:stretch>
        </a:blipFill>
      </dgm:spPr>
      <dgm:t>
        <a:bodyPr/>
        <a:lstStyle/>
        <a:p>
          <a:endParaRPr lang="en-US"/>
        </a:p>
      </dgm:t>
    </dgm:pt>
    <dgm:pt modelId="{7B3A816F-31E8-4A63-95B5-E8CA33BC072E}" type="pres">
      <dgm:prSet presAssocID="{B7C3016A-7695-4B2D-9B5C-3CDF59856B5F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311403-1D05-4A51-B09B-CF1C1FFFF25D}" type="pres">
      <dgm:prSet presAssocID="{0605DD7A-F899-402A-8C76-4A0A12125EF6}" presName="spacer" presStyleCnt="0"/>
      <dgm:spPr/>
    </dgm:pt>
    <dgm:pt modelId="{569FEB26-8D20-412C-A57F-FD0E19B28898}" type="pres">
      <dgm:prSet presAssocID="{3A2F34EA-8E39-41F2-9B78-FA662E4C9FB1}" presName="comp" presStyleCnt="0"/>
      <dgm:spPr/>
    </dgm:pt>
    <dgm:pt modelId="{E2AE378B-C658-4C5D-985C-E7B2BF8D2448}" type="pres">
      <dgm:prSet presAssocID="{3A2F34EA-8E39-41F2-9B78-FA662E4C9FB1}" presName="box" presStyleLbl="node1" presStyleIdx="1" presStyleCnt="4"/>
      <dgm:spPr/>
      <dgm:t>
        <a:bodyPr/>
        <a:lstStyle/>
        <a:p>
          <a:endParaRPr lang="en-US"/>
        </a:p>
      </dgm:t>
    </dgm:pt>
    <dgm:pt modelId="{5E750829-7C91-4D5D-B12E-B6CBF08ACCC2}" type="pres">
      <dgm:prSet presAssocID="{3A2F34EA-8E39-41F2-9B78-FA662E4C9FB1}" presName="img" presStyleLbl="fgImgPlace1" presStyleIdx="1" presStyleCnt="4"/>
      <dgm:spPr>
        <a:blipFill dpi="0"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7253" t="913" r="-34747" b="-913"/>
          </a:stretch>
        </a:blipFill>
      </dgm:spPr>
      <dgm:t>
        <a:bodyPr/>
        <a:lstStyle/>
        <a:p>
          <a:endParaRPr lang="en-US"/>
        </a:p>
      </dgm:t>
    </dgm:pt>
    <dgm:pt modelId="{D52DA06B-B890-45C4-AE0D-FA233F4A6D63}" type="pres">
      <dgm:prSet presAssocID="{3A2F34EA-8E39-41F2-9B78-FA662E4C9FB1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824E84-04AF-46BE-BABF-E851BAD6188B}" type="pres">
      <dgm:prSet presAssocID="{65710B43-AA62-4C5F-8A5E-AECBD5FF7F85}" presName="spacer" presStyleCnt="0"/>
      <dgm:spPr/>
    </dgm:pt>
    <dgm:pt modelId="{5E2E2FAD-F16E-435C-B308-C9E5137B1D36}" type="pres">
      <dgm:prSet presAssocID="{1D00248E-F766-456B-84A4-9FAA24DE2F1F}" presName="comp" presStyleCnt="0"/>
      <dgm:spPr/>
    </dgm:pt>
    <dgm:pt modelId="{79097268-3512-4CCC-9281-34C6148279C9}" type="pres">
      <dgm:prSet presAssocID="{1D00248E-F766-456B-84A4-9FAA24DE2F1F}" presName="box" presStyleLbl="node1" presStyleIdx="2" presStyleCnt="4"/>
      <dgm:spPr/>
      <dgm:t>
        <a:bodyPr/>
        <a:lstStyle/>
        <a:p>
          <a:endParaRPr lang="en-US"/>
        </a:p>
      </dgm:t>
    </dgm:pt>
    <dgm:pt modelId="{60E9143F-D911-4283-A55C-727B3B3D0503}" type="pres">
      <dgm:prSet presAssocID="{1D00248E-F766-456B-84A4-9FAA24DE2F1F}" presName="img" presStyleLbl="fgImgPlace1" presStyleIdx="2" presStyleCnt="4"/>
      <dgm:spPr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532" t="913" r="-39468" b="-913"/>
          </a:stretch>
        </a:blipFill>
      </dgm:spPr>
      <dgm:t>
        <a:bodyPr/>
        <a:lstStyle/>
        <a:p>
          <a:endParaRPr lang="en-US"/>
        </a:p>
      </dgm:t>
    </dgm:pt>
    <dgm:pt modelId="{27F813FD-2A8C-4B36-91ED-7FEB9CBBEAB9}" type="pres">
      <dgm:prSet presAssocID="{1D00248E-F766-456B-84A4-9FAA24DE2F1F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B6F856-3D10-47F8-B3C6-1CB91064DA15}" type="pres">
      <dgm:prSet presAssocID="{8BF4C26D-73D8-4A2E-A53D-18A7E167D66E}" presName="spacer" presStyleCnt="0"/>
      <dgm:spPr/>
    </dgm:pt>
    <dgm:pt modelId="{FE5DE7F3-79C0-405F-8332-456634EE1BC8}" type="pres">
      <dgm:prSet presAssocID="{9E4BC045-C216-4B24-ADAC-88421222A50D}" presName="comp" presStyleCnt="0"/>
      <dgm:spPr/>
    </dgm:pt>
    <dgm:pt modelId="{675700A5-46F6-4B2A-94B5-F365A35BD877}" type="pres">
      <dgm:prSet presAssocID="{9E4BC045-C216-4B24-ADAC-88421222A50D}" presName="box" presStyleLbl="node1" presStyleIdx="3" presStyleCnt="4"/>
      <dgm:spPr/>
      <dgm:t>
        <a:bodyPr/>
        <a:lstStyle/>
        <a:p>
          <a:endParaRPr lang="en-US"/>
        </a:p>
      </dgm:t>
    </dgm:pt>
    <dgm:pt modelId="{2D7C7E01-12F1-4753-9017-9E7D2B042010}" type="pres">
      <dgm:prSet presAssocID="{9E4BC045-C216-4B24-ADAC-88421222A50D}" presName="img" presStyleLbl="fgImgPlace1" presStyleIdx="3" presStyleCnt="4"/>
      <dgm:spPr>
        <a:blipFill dpi="0"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5097" t="2565" r="-36903" b="-2565"/>
          </a:stretch>
        </a:blipFill>
      </dgm:spPr>
      <dgm:t>
        <a:bodyPr/>
        <a:lstStyle/>
        <a:p>
          <a:endParaRPr lang="en-US"/>
        </a:p>
      </dgm:t>
    </dgm:pt>
    <dgm:pt modelId="{28CC9AFB-3B55-4646-A5AE-B62E4A3B3052}" type="pres">
      <dgm:prSet presAssocID="{9E4BC045-C216-4B24-ADAC-88421222A50D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5B6B7D9-6B15-4E33-B109-A5E86E6D1FC3}" type="presOf" srcId="{23DDCE4D-5EC4-494F-969E-B70A55925841}" destId="{E9A13E00-1187-494C-BF8A-E654BF2BC10B}" srcOrd="0" destOrd="0" presId="urn:microsoft.com/office/officeart/2005/8/layout/vList4#3"/>
    <dgm:cxn modelId="{D381BBAC-78F9-4DB1-B412-0B382A913748}" srcId="{B7C3016A-7695-4B2D-9B5C-3CDF59856B5F}" destId="{EA189937-26C3-4482-AD1E-9124155BF19B}" srcOrd="0" destOrd="0" parTransId="{0856A81E-45AB-4E45-B8E7-CBEAF0AF846C}" sibTransId="{7A6603F5-CA0A-44E6-817F-E0B0567996F4}"/>
    <dgm:cxn modelId="{C9B181F3-5BE3-4C1F-83D4-1520CB652258}" type="presOf" srcId="{9E4BC045-C216-4B24-ADAC-88421222A50D}" destId="{675700A5-46F6-4B2A-94B5-F365A35BD877}" srcOrd="0" destOrd="0" presId="urn:microsoft.com/office/officeart/2005/8/layout/vList4#3"/>
    <dgm:cxn modelId="{A8695390-C3E5-4AA7-ACC4-9B86825F592A}" type="presOf" srcId="{97AAA4D0-7B3B-46A3-B177-6964E3E20A88}" destId="{675700A5-46F6-4B2A-94B5-F365A35BD877}" srcOrd="0" destOrd="1" presId="urn:microsoft.com/office/officeart/2005/8/layout/vList4#3"/>
    <dgm:cxn modelId="{C8A7E7AE-622F-4473-B4EC-D31832D6C8DF}" type="presOf" srcId="{40E42F1F-603E-421D-9467-9B65FAD7CBCF}" destId="{27F813FD-2A8C-4B36-91ED-7FEB9CBBEAB9}" srcOrd="1" destOrd="1" presId="urn:microsoft.com/office/officeart/2005/8/layout/vList4#3"/>
    <dgm:cxn modelId="{1C95FF71-D234-4929-90A5-E5682F93D2D0}" type="presOf" srcId="{1D00248E-F766-456B-84A4-9FAA24DE2F1F}" destId="{27F813FD-2A8C-4B36-91ED-7FEB9CBBEAB9}" srcOrd="1" destOrd="0" presId="urn:microsoft.com/office/officeart/2005/8/layout/vList4#3"/>
    <dgm:cxn modelId="{C2ED1E42-44A0-4781-B04E-1D8B44F778C3}" srcId="{B7C3016A-7695-4B2D-9B5C-3CDF59856B5F}" destId="{68F1158F-25AB-4DBA-B36B-0FE533112CEF}" srcOrd="1" destOrd="0" parTransId="{A6706783-1CCF-4568-95D3-0118F64113E6}" sibTransId="{8E54674B-3D3D-4D44-AF27-B9E4FB426947}"/>
    <dgm:cxn modelId="{25AFE7CE-2280-40E0-9B90-4BFD2F5897D4}" srcId="{3A2F34EA-8E39-41F2-9B78-FA662E4C9FB1}" destId="{FADADD15-A6D9-4591-A94D-FBFCCE90BA44}" srcOrd="1" destOrd="0" parTransId="{9030DE23-E974-4C4F-9766-7C33B7D41EF5}" sibTransId="{E980B5D2-35A5-4946-8A2E-58B0CE895944}"/>
    <dgm:cxn modelId="{5AF03652-FB4B-41DB-B880-3E268F675F89}" type="presOf" srcId="{062D7FF9-65BA-4BDF-B2F9-AAA2C48B612D}" destId="{D52DA06B-B890-45C4-AE0D-FA233F4A6D63}" srcOrd="1" destOrd="1" presId="urn:microsoft.com/office/officeart/2005/8/layout/vList4#3"/>
    <dgm:cxn modelId="{C8D74A6E-FAE6-4477-A680-25EF66676177}" type="presOf" srcId="{68F1158F-25AB-4DBA-B36B-0FE533112CEF}" destId="{A798CA74-124C-4C49-8938-253991565DCD}" srcOrd="0" destOrd="2" presId="urn:microsoft.com/office/officeart/2005/8/layout/vList4#3"/>
    <dgm:cxn modelId="{901E5E99-EFE4-44FD-A86F-3776A0CBB3CD}" srcId="{1D00248E-F766-456B-84A4-9FAA24DE2F1F}" destId="{40E42F1F-603E-421D-9467-9B65FAD7CBCF}" srcOrd="0" destOrd="0" parTransId="{0D9B8B5C-9348-408A-8F82-10908BCD1046}" sibTransId="{C47529EA-5353-4E59-8F21-F14DA984B2CA}"/>
    <dgm:cxn modelId="{E6E7980C-8E3E-4FCD-A0E0-1E72339289D9}" type="presOf" srcId="{9E4BC045-C216-4B24-ADAC-88421222A50D}" destId="{28CC9AFB-3B55-4646-A5AE-B62E4A3B3052}" srcOrd="1" destOrd="0" presId="urn:microsoft.com/office/officeart/2005/8/layout/vList4#3"/>
    <dgm:cxn modelId="{7C3E7566-E067-4B19-8499-93B72D0DA8DD}" srcId="{9E4BC045-C216-4B24-ADAC-88421222A50D}" destId="{97AAA4D0-7B3B-46A3-B177-6964E3E20A88}" srcOrd="0" destOrd="0" parTransId="{4FF864BB-7122-47E4-9C42-10A30D248A07}" sibTransId="{D0644DD5-D372-477E-A258-11F1E569E280}"/>
    <dgm:cxn modelId="{7928A2CA-35EE-41E3-A47A-DF01EE7D74FD}" type="presOf" srcId="{062D7FF9-65BA-4BDF-B2F9-AAA2C48B612D}" destId="{E2AE378B-C658-4C5D-985C-E7B2BF8D2448}" srcOrd="0" destOrd="1" presId="urn:microsoft.com/office/officeart/2005/8/layout/vList4#3"/>
    <dgm:cxn modelId="{C64A90C5-FDCB-4322-B790-7704FB942557}" type="presOf" srcId="{EA189937-26C3-4482-AD1E-9124155BF19B}" destId="{A798CA74-124C-4C49-8938-253991565DCD}" srcOrd="0" destOrd="1" presId="urn:microsoft.com/office/officeart/2005/8/layout/vList4#3"/>
    <dgm:cxn modelId="{B5F0416B-D690-4101-8B14-C60A326C5D03}" type="presOf" srcId="{5B2226A3-2453-46BA-9BAA-3C14716D3611}" destId="{79097268-3512-4CCC-9281-34C6148279C9}" srcOrd="0" destOrd="2" presId="urn:microsoft.com/office/officeart/2005/8/layout/vList4#3"/>
    <dgm:cxn modelId="{EF012670-6B01-4660-9FE3-0B2FAF381E06}" type="presOf" srcId="{68F1158F-25AB-4DBA-B36B-0FE533112CEF}" destId="{7B3A816F-31E8-4A63-95B5-E8CA33BC072E}" srcOrd="1" destOrd="2" presId="urn:microsoft.com/office/officeart/2005/8/layout/vList4#3"/>
    <dgm:cxn modelId="{C2CC87CD-6AF1-4461-B554-89737D912C33}" type="presOf" srcId="{EA189937-26C3-4482-AD1E-9124155BF19B}" destId="{7B3A816F-31E8-4A63-95B5-E8CA33BC072E}" srcOrd="1" destOrd="1" presId="urn:microsoft.com/office/officeart/2005/8/layout/vList4#3"/>
    <dgm:cxn modelId="{52EC3D03-AC87-4CDC-81B2-876460005C16}" srcId="{23DDCE4D-5EC4-494F-969E-B70A55925841}" destId="{9E4BC045-C216-4B24-ADAC-88421222A50D}" srcOrd="3" destOrd="0" parTransId="{1155DD67-606F-41FF-AB0C-7AC8540399C8}" sibTransId="{C18C0C31-E130-44AD-9243-BA4333A01406}"/>
    <dgm:cxn modelId="{7E9058D1-92D4-421C-B070-640906281E3F}" type="presOf" srcId="{FADADD15-A6D9-4591-A94D-FBFCCE90BA44}" destId="{E2AE378B-C658-4C5D-985C-E7B2BF8D2448}" srcOrd="0" destOrd="2" presId="urn:microsoft.com/office/officeart/2005/8/layout/vList4#3"/>
    <dgm:cxn modelId="{D76F6B78-E2DE-4CDB-B405-1B891383D7EF}" type="presOf" srcId="{1ED67B9A-01D0-490B-AB30-9FB7D86FBF9D}" destId="{28CC9AFB-3B55-4646-A5AE-B62E4A3B3052}" srcOrd="1" destOrd="2" presId="urn:microsoft.com/office/officeart/2005/8/layout/vList4#3"/>
    <dgm:cxn modelId="{5D041839-8949-4479-BD4E-9CC30E094921}" type="presOf" srcId="{FADADD15-A6D9-4591-A94D-FBFCCE90BA44}" destId="{D52DA06B-B890-45C4-AE0D-FA233F4A6D63}" srcOrd="1" destOrd="2" presId="urn:microsoft.com/office/officeart/2005/8/layout/vList4#3"/>
    <dgm:cxn modelId="{60F0AF3E-5F25-458F-9243-8BAA550E2C66}" type="presOf" srcId="{3A2F34EA-8E39-41F2-9B78-FA662E4C9FB1}" destId="{E2AE378B-C658-4C5D-985C-E7B2BF8D2448}" srcOrd="0" destOrd="0" presId="urn:microsoft.com/office/officeart/2005/8/layout/vList4#3"/>
    <dgm:cxn modelId="{EF101B3D-AB92-4DAF-92A8-497E6FD1DA8C}" srcId="{97AAA4D0-7B3B-46A3-B177-6964E3E20A88}" destId="{1ED67B9A-01D0-490B-AB30-9FB7D86FBF9D}" srcOrd="0" destOrd="0" parTransId="{8A09DF3B-1F08-4373-B7F3-1BE1E0B00C34}" sibTransId="{651A24F6-6909-43CC-BFF0-26EB1FC0D381}"/>
    <dgm:cxn modelId="{5A568D0D-84AE-4EB6-805C-C3A6F773A54B}" srcId="{1D00248E-F766-456B-84A4-9FAA24DE2F1F}" destId="{5B2226A3-2453-46BA-9BAA-3C14716D3611}" srcOrd="1" destOrd="0" parTransId="{2D8FF89E-F07D-45CA-ACEE-D76FF1E2F92A}" sibTransId="{00E57696-EFB4-4C05-96E4-CFAB8AF85B06}"/>
    <dgm:cxn modelId="{3C13B1EF-367C-43C7-AB37-F2D0BB98BA1E}" type="presOf" srcId="{E225E44D-258C-469C-9B43-CECA1CEB462C}" destId="{28CC9AFB-3B55-4646-A5AE-B62E4A3B3052}" srcOrd="1" destOrd="3" presId="urn:microsoft.com/office/officeart/2005/8/layout/vList4#3"/>
    <dgm:cxn modelId="{14D420CE-B8AE-4895-BF28-B1FAB6E55FD6}" type="presOf" srcId="{1D00248E-F766-456B-84A4-9FAA24DE2F1F}" destId="{79097268-3512-4CCC-9281-34C6148279C9}" srcOrd="0" destOrd="0" presId="urn:microsoft.com/office/officeart/2005/8/layout/vList4#3"/>
    <dgm:cxn modelId="{B4F6DA78-EE38-416C-83BC-B7B30ECAAB55}" srcId="{3A2F34EA-8E39-41F2-9B78-FA662E4C9FB1}" destId="{062D7FF9-65BA-4BDF-B2F9-AAA2C48B612D}" srcOrd="0" destOrd="0" parTransId="{30476F24-931D-4532-972D-9BDAB0FA09EE}" sibTransId="{2DD80EC9-28C7-4CDA-8051-6C8F727378F7}"/>
    <dgm:cxn modelId="{703A64EC-6D94-43BA-9BE3-C122CAA0983D}" type="presOf" srcId="{3A2F34EA-8E39-41F2-9B78-FA662E4C9FB1}" destId="{D52DA06B-B890-45C4-AE0D-FA233F4A6D63}" srcOrd="1" destOrd="0" presId="urn:microsoft.com/office/officeart/2005/8/layout/vList4#3"/>
    <dgm:cxn modelId="{3D939337-0178-4765-A88C-3276ED26A90D}" type="presOf" srcId="{40E42F1F-603E-421D-9467-9B65FAD7CBCF}" destId="{79097268-3512-4CCC-9281-34C6148279C9}" srcOrd="0" destOrd="1" presId="urn:microsoft.com/office/officeart/2005/8/layout/vList4#3"/>
    <dgm:cxn modelId="{5E911F86-90B8-4666-8D78-BE048342C3FF}" type="presOf" srcId="{1ED67B9A-01D0-490B-AB30-9FB7D86FBF9D}" destId="{675700A5-46F6-4B2A-94B5-F365A35BD877}" srcOrd="0" destOrd="2" presId="urn:microsoft.com/office/officeart/2005/8/layout/vList4#3"/>
    <dgm:cxn modelId="{C9936984-6114-4108-B5F0-0D15A2D95FAB}" type="presOf" srcId="{E225E44D-258C-469C-9B43-CECA1CEB462C}" destId="{675700A5-46F6-4B2A-94B5-F365A35BD877}" srcOrd="0" destOrd="3" presId="urn:microsoft.com/office/officeart/2005/8/layout/vList4#3"/>
    <dgm:cxn modelId="{05A44F41-66FC-4E66-8512-9C2842DBF0F6}" type="presOf" srcId="{5B2226A3-2453-46BA-9BAA-3C14716D3611}" destId="{27F813FD-2A8C-4B36-91ED-7FEB9CBBEAB9}" srcOrd="1" destOrd="2" presId="urn:microsoft.com/office/officeart/2005/8/layout/vList4#3"/>
    <dgm:cxn modelId="{305CC1F2-1278-4F64-80DF-1B3AA19E5FCC}" type="presOf" srcId="{B7C3016A-7695-4B2D-9B5C-3CDF59856B5F}" destId="{A798CA74-124C-4C49-8938-253991565DCD}" srcOrd="0" destOrd="0" presId="urn:microsoft.com/office/officeart/2005/8/layout/vList4#3"/>
    <dgm:cxn modelId="{0A10F2FE-2C01-4850-8F19-43FFF1473CAD}" srcId="{23DDCE4D-5EC4-494F-969E-B70A55925841}" destId="{B7C3016A-7695-4B2D-9B5C-3CDF59856B5F}" srcOrd="0" destOrd="0" parTransId="{BC371CF8-B6A0-4D78-944E-E139A2B9FDEE}" sibTransId="{0605DD7A-F899-402A-8C76-4A0A12125EF6}"/>
    <dgm:cxn modelId="{259A3BDD-0590-4F1B-B592-B11B3845139A}" srcId="{23DDCE4D-5EC4-494F-969E-B70A55925841}" destId="{1D00248E-F766-456B-84A4-9FAA24DE2F1F}" srcOrd="2" destOrd="0" parTransId="{00A149A9-987A-4542-937C-2A31EBB682AB}" sibTransId="{8BF4C26D-73D8-4A2E-A53D-18A7E167D66E}"/>
    <dgm:cxn modelId="{815CBFDE-3FEA-46C5-8C98-161618BC7492}" srcId="{97AAA4D0-7B3B-46A3-B177-6964E3E20A88}" destId="{E225E44D-258C-469C-9B43-CECA1CEB462C}" srcOrd="1" destOrd="0" parTransId="{A1F3C766-A7A3-4E15-B863-17EE78397F6E}" sibTransId="{BFE31CFF-FC48-49D2-8A88-0E31FA77E133}"/>
    <dgm:cxn modelId="{1B74EC4E-FA9F-40FB-A9C4-6D941AF7A720}" type="presOf" srcId="{97AAA4D0-7B3B-46A3-B177-6964E3E20A88}" destId="{28CC9AFB-3B55-4646-A5AE-B62E4A3B3052}" srcOrd="1" destOrd="1" presId="urn:microsoft.com/office/officeart/2005/8/layout/vList4#3"/>
    <dgm:cxn modelId="{5A6D0C58-8E38-46BB-A83A-AE3974041D42}" type="presOf" srcId="{B7C3016A-7695-4B2D-9B5C-3CDF59856B5F}" destId="{7B3A816F-31E8-4A63-95B5-E8CA33BC072E}" srcOrd="1" destOrd="0" presId="urn:microsoft.com/office/officeart/2005/8/layout/vList4#3"/>
    <dgm:cxn modelId="{F300B9B6-9687-4DA5-95A2-517491FD6C00}" srcId="{23DDCE4D-5EC4-494F-969E-B70A55925841}" destId="{3A2F34EA-8E39-41F2-9B78-FA662E4C9FB1}" srcOrd="1" destOrd="0" parTransId="{1EEA5B78-FFFA-4D78-AD6F-D481349827F8}" sibTransId="{65710B43-AA62-4C5F-8A5E-AECBD5FF7F85}"/>
    <dgm:cxn modelId="{B9448A48-C529-424F-B097-68BF8E82EAA1}" type="presParOf" srcId="{E9A13E00-1187-494C-BF8A-E654BF2BC10B}" destId="{BA19A526-C86F-47A0-ABD9-4730B7A37EB1}" srcOrd="0" destOrd="0" presId="urn:microsoft.com/office/officeart/2005/8/layout/vList4#3"/>
    <dgm:cxn modelId="{B5666DFF-0FE9-400E-9A62-C74862D81316}" type="presParOf" srcId="{BA19A526-C86F-47A0-ABD9-4730B7A37EB1}" destId="{A798CA74-124C-4C49-8938-253991565DCD}" srcOrd="0" destOrd="0" presId="urn:microsoft.com/office/officeart/2005/8/layout/vList4#3"/>
    <dgm:cxn modelId="{8766CBBB-CE44-48D3-94E9-D0A111888A05}" type="presParOf" srcId="{BA19A526-C86F-47A0-ABD9-4730B7A37EB1}" destId="{83ACE828-14DF-4596-9BEC-84AF79E3FD72}" srcOrd="1" destOrd="0" presId="urn:microsoft.com/office/officeart/2005/8/layout/vList4#3"/>
    <dgm:cxn modelId="{CC0C5347-CABB-4616-B81C-76F71E515641}" type="presParOf" srcId="{BA19A526-C86F-47A0-ABD9-4730B7A37EB1}" destId="{7B3A816F-31E8-4A63-95B5-E8CA33BC072E}" srcOrd="2" destOrd="0" presId="urn:microsoft.com/office/officeart/2005/8/layout/vList4#3"/>
    <dgm:cxn modelId="{3A53BF80-8C7E-426D-96B1-E0DADF3C8C79}" type="presParOf" srcId="{E9A13E00-1187-494C-BF8A-E654BF2BC10B}" destId="{10311403-1D05-4A51-B09B-CF1C1FFFF25D}" srcOrd="1" destOrd="0" presId="urn:microsoft.com/office/officeart/2005/8/layout/vList4#3"/>
    <dgm:cxn modelId="{DB8A7497-2786-4143-BB35-88F6ADAA3CE8}" type="presParOf" srcId="{E9A13E00-1187-494C-BF8A-E654BF2BC10B}" destId="{569FEB26-8D20-412C-A57F-FD0E19B28898}" srcOrd="2" destOrd="0" presId="urn:microsoft.com/office/officeart/2005/8/layout/vList4#3"/>
    <dgm:cxn modelId="{435509F1-0D2F-4532-8F5D-7552B222B64C}" type="presParOf" srcId="{569FEB26-8D20-412C-A57F-FD0E19B28898}" destId="{E2AE378B-C658-4C5D-985C-E7B2BF8D2448}" srcOrd="0" destOrd="0" presId="urn:microsoft.com/office/officeart/2005/8/layout/vList4#3"/>
    <dgm:cxn modelId="{8B298F4A-F84D-4284-B733-2EAB36D47572}" type="presParOf" srcId="{569FEB26-8D20-412C-A57F-FD0E19B28898}" destId="{5E750829-7C91-4D5D-B12E-B6CBF08ACCC2}" srcOrd="1" destOrd="0" presId="urn:microsoft.com/office/officeart/2005/8/layout/vList4#3"/>
    <dgm:cxn modelId="{46EC98B5-45B9-46B2-BC44-CAA31B09D071}" type="presParOf" srcId="{569FEB26-8D20-412C-A57F-FD0E19B28898}" destId="{D52DA06B-B890-45C4-AE0D-FA233F4A6D63}" srcOrd="2" destOrd="0" presId="urn:microsoft.com/office/officeart/2005/8/layout/vList4#3"/>
    <dgm:cxn modelId="{F691E850-89CD-4D0C-A9C8-9C87CF2DD3D5}" type="presParOf" srcId="{E9A13E00-1187-494C-BF8A-E654BF2BC10B}" destId="{20824E84-04AF-46BE-BABF-E851BAD6188B}" srcOrd="3" destOrd="0" presId="urn:microsoft.com/office/officeart/2005/8/layout/vList4#3"/>
    <dgm:cxn modelId="{FB83CA39-9CDF-4D2C-88B3-1ECBC953C847}" type="presParOf" srcId="{E9A13E00-1187-494C-BF8A-E654BF2BC10B}" destId="{5E2E2FAD-F16E-435C-B308-C9E5137B1D36}" srcOrd="4" destOrd="0" presId="urn:microsoft.com/office/officeart/2005/8/layout/vList4#3"/>
    <dgm:cxn modelId="{FBDF4D77-3D81-43FB-9557-01CE81B0E122}" type="presParOf" srcId="{5E2E2FAD-F16E-435C-B308-C9E5137B1D36}" destId="{79097268-3512-4CCC-9281-34C6148279C9}" srcOrd="0" destOrd="0" presId="urn:microsoft.com/office/officeart/2005/8/layout/vList4#3"/>
    <dgm:cxn modelId="{507285F2-40C8-4917-81EE-DF8CBCC3235D}" type="presParOf" srcId="{5E2E2FAD-F16E-435C-B308-C9E5137B1D36}" destId="{60E9143F-D911-4283-A55C-727B3B3D0503}" srcOrd="1" destOrd="0" presId="urn:microsoft.com/office/officeart/2005/8/layout/vList4#3"/>
    <dgm:cxn modelId="{1EB74526-49C6-4CBC-84AE-0A3F160A9A41}" type="presParOf" srcId="{5E2E2FAD-F16E-435C-B308-C9E5137B1D36}" destId="{27F813FD-2A8C-4B36-91ED-7FEB9CBBEAB9}" srcOrd="2" destOrd="0" presId="urn:microsoft.com/office/officeart/2005/8/layout/vList4#3"/>
    <dgm:cxn modelId="{AAEFC9F0-E35B-4322-998E-7EDCE78C18D7}" type="presParOf" srcId="{E9A13E00-1187-494C-BF8A-E654BF2BC10B}" destId="{B4B6F856-3D10-47F8-B3C6-1CB91064DA15}" srcOrd="5" destOrd="0" presId="urn:microsoft.com/office/officeart/2005/8/layout/vList4#3"/>
    <dgm:cxn modelId="{E5AC437D-A1E3-4185-AE99-130D5783978E}" type="presParOf" srcId="{E9A13E00-1187-494C-BF8A-E654BF2BC10B}" destId="{FE5DE7F3-79C0-405F-8332-456634EE1BC8}" srcOrd="6" destOrd="0" presId="urn:microsoft.com/office/officeart/2005/8/layout/vList4#3"/>
    <dgm:cxn modelId="{695FB27F-1473-498E-B4C2-9C297A1F95D3}" type="presParOf" srcId="{FE5DE7F3-79C0-405F-8332-456634EE1BC8}" destId="{675700A5-46F6-4B2A-94B5-F365A35BD877}" srcOrd="0" destOrd="0" presId="urn:microsoft.com/office/officeart/2005/8/layout/vList4#3"/>
    <dgm:cxn modelId="{5D968A02-462B-4FCD-A79C-00766AF0A7E5}" type="presParOf" srcId="{FE5DE7F3-79C0-405F-8332-456634EE1BC8}" destId="{2D7C7E01-12F1-4753-9017-9E7D2B042010}" srcOrd="1" destOrd="0" presId="urn:microsoft.com/office/officeart/2005/8/layout/vList4#3"/>
    <dgm:cxn modelId="{DD78F22A-5798-4036-8950-E26F062B20A8}" type="presParOf" srcId="{FE5DE7F3-79C0-405F-8332-456634EE1BC8}" destId="{28CC9AFB-3B55-4646-A5AE-B62E4A3B3052}" srcOrd="2" destOrd="0" presId="urn:microsoft.com/office/officeart/2005/8/layout/vList4#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DDCE4D-5EC4-494F-969E-B70A55925841}" type="doc">
      <dgm:prSet loTypeId="urn:microsoft.com/office/officeart/2005/8/layout/vList4#4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id-ID"/>
        </a:p>
      </dgm:t>
    </dgm:pt>
    <dgm:pt modelId="{B7C3016A-7695-4B2D-9B5C-3CDF59856B5F}">
      <dgm:prSet phldrT="[Text]"/>
      <dgm:spPr/>
      <dgm:t>
        <a:bodyPr/>
        <a:lstStyle/>
        <a:p>
          <a:r>
            <a:rPr lang="id-ID" dirty="0"/>
            <a:t>Peta Jasa Lingkungan Tinggi (SK. 146/2023)</a:t>
          </a:r>
        </a:p>
      </dgm:t>
    </dgm:pt>
    <dgm:pt modelId="{BC371CF8-B6A0-4D78-944E-E139A2B9FDEE}" type="parTrans" cxnId="{0A10F2FE-2C01-4850-8F19-43FFF1473CAD}">
      <dgm:prSet/>
      <dgm:spPr/>
      <dgm:t>
        <a:bodyPr/>
        <a:lstStyle/>
        <a:p>
          <a:endParaRPr lang="id-ID"/>
        </a:p>
      </dgm:t>
    </dgm:pt>
    <dgm:pt modelId="{0605DD7A-F899-402A-8C76-4A0A12125EF6}" type="sibTrans" cxnId="{0A10F2FE-2C01-4850-8F19-43FFF1473CAD}">
      <dgm:prSet/>
      <dgm:spPr/>
      <dgm:t>
        <a:bodyPr/>
        <a:lstStyle/>
        <a:p>
          <a:endParaRPr lang="id-ID"/>
        </a:p>
      </dgm:t>
    </dgm:pt>
    <dgm:pt modelId="{13F5B52C-367E-43DD-8C6C-240E28E74344}">
      <dgm:prSet phldrT="[Text]"/>
      <dgm:spPr/>
      <dgm:t>
        <a:bodyPr/>
        <a:lstStyle/>
        <a:p>
          <a:r>
            <a:rPr lang="id-ID" dirty="0"/>
            <a:t>Peta Wilayah Ekoregion (SK. 8/2018)</a:t>
          </a:r>
        </a:p>
      </dgm:t>
    </dgm:pt>
    <dgm:pt modelId="{2E82EAEE-59DC-4177-9304-F99DF6B04EE5}" type="parTrans" cxnId="{5B321E2E-E26A-42D7-81FF-1434B53A26BA}">
      <dgm:prSet/>
      <dgm:spPr/>
      <dgm:t>
        <a:bodyPr/>
        <a:lstStyle/>
        <a:p>
          <a:endParaRPr lang="id-ID"/>
        </a:p>
      </dgm:t>
    </dgm:pt>
    <dgm:pt modelId="{DD2E0BE0-A980-4BC8-AE7A-17E601ECF0A8}" type="sibTrans" cxnId="{5B321E2E-E26A-42D7-81FF-1434B53A26BA}">
      <dgm:prSet/>
      <dgm:spPr/>
      <dgm:t>
        <a:bodyPr/>
        <a:lstStyle/>
        <a:p>
          <a:endParaRPr lang="id-ID"/>
        </a:p>
      </dgm:t>
    </dgm:pt>
    <dgm:pt modelId="{1C6CB486-972F-4838-8021-FABDD25DEC97}">
      <dgm:prSet phldrT="[Text]"/>
      <dgm:spPr/>
      <dgm:t>
        <a:bodyPr/>
        <a:lstStyle/>
        <a:p>
          <a:r>
            <a:rPr lang="id-ID" dirty="0"/>
            <a:t>Peta KBA (SK. 1272/2020)</a:t>
          </a:r>
        </a:p>
      </dgm:t>
    </dgm:pt>
    <dgm:pt modelId="{BA5E2494-20AF-4FFB-8545-0583AB0BF532}" type="parTrans" cxnId="{C977DB01-59A6-4741-9AF5-9A7393AEA82D}">
      <dgm:prSet/>
      <dgm:spPr/>
      <dgm:t>
        <a:bodyPr/>
        <a:lstStyle/>
        <a:p>
          <a:endParaRPr lang="id-ID"/>
        </a:p>
      </dgm:t>
    </dgm:pt>
    <dgm:pt modelId="{C4113B35-4340-4859-98CF-0EE965A28966}" type="sibTrans" cxnId="{C977DB01-59A6-4741-9AF5-9A7393AEA82D}">
      <dgm:prSet/>
      <dgm:spPr/>
      <dgm:t>
        <a:bodyPr/>
        <a:lstStyle/>
        <a:p>
          <a:endParaRPr lang="id-ID"/>
        </a:p>
      </dgm:t>
    </dgm:pt>
    <dgm:pt modelId="{468D378F-3E42-44BC-AF2D-99AFB9AB2610}">
      <dgm:prSet phldrT="[Text]"/>
      <dgm:spPr/>
      <dgm:t>
        <a:bodyPr/>
        <a:lstStyle/>
        <a:p>
          <a:r>
            <a:rPr lang="id-ID" dirty="0"/>
            <a:t>Peta KVA (SK. 1272/2020)</a:t>
          </a:r>
        </a:p>
      </dgm:t>
    </dgm:pt>
    <dgm:pt modelId="{92573EF4-4F7A-497A-875C-26F995365D6F}" type="parTrans" cxnId="{09F205B1-2DC3-4EB8-A87E-1E3ED6597C05}">
      <dgm:prSet/>
      <dgm:spPr/>
      <dgm:t>
        <a:bodyPr/>
        <a:lstStyle/>
        <a:p>
          <a:endParaRPr lang="id-ID"/>
        </a:p>
      </dgm:t>
    </dgm:pt>
    <dgm:pt modelId="{BFA1C46A-A9D3-4F51-9C1C-4132DB7EDB70}" type="sibTrans" cxnId="{09F205B1-2DC3-4EB8-A87E-1E3ED6597C05}">
      <dgm:prSet/>
      <dgm:spPr/>
      <dgm:t>
        <a:bodyPr/>
        <a:lstStyle/>
        <a:p>
          <a:endParaRPr lang="id-ID"/>
        </a:p>
      </dgm:t>
    </dgm:pt>
    <dgm:pt modelId="{71B1733F-E270-4C26-8F44-E6CF3D476273}">
      <dgm:prSet phldrT="[Text]"/>
      <dgm:spPr/>
      <dgm:t>
        <a:bodyPr/>
        <a:lstStyle/>
        <a:p>
          <a:r>
            <a:rPr lang="id-ID" dirty="0"/>
            <a:t>KBA dominan adalah Dataran fluvial bermaterial aluvium (2.091.146 Ha atau 14,22%)</a:t>
          </a:r>
        </a:p>
      </dgm:t>
    </dgm:pt>
    <dgm:pt modelId="{D570CC73-9F94-4EAC-93C0-3D22136F7E58}" type="parTrans" cxnId="{E3D34F68-0F17-4144-BF16-ADCD26B7E690}">
      <dgm:prSet/>
      <dgm:spPr/>
      <dgm:t>
        <a:bodyPr/>
        <a:lstStyle/>
        <a:p>
          <a:endParaRPr lang="id-ID"/>
        </a:p>
      </dgm:t>
    </dgm:pt>
    <dgm:pt modelId="{A8E62670-3A35-4FCD-AEE8-4B76AB47B4D1}" type="sibTrans" cxnId="{E3D34F68-0F17-4144-BF16-ADCD26B7E690}">
      <dgm:prSet/>
      <dgm:spPr/>
      <dgm:t>
        <a:bodyPr/>
        <a:lstStyle/>
        <a:p>
          <a:endParaRPr lang="id-ID"/>
        </a:p>
      </dgm:t>
    </dgm:pt>
    <dgm:pt modelId="{D9A14BAA-AE60-4D92-9843-7943C278CC15}">
      <dgm:prSet phldrT="[Text]"/>
      <dgm:spPr/>
      <dgm:t>
        <a:bodyPr/>
        <a:lstStyle/>
        <a:p>
          <a:r>
            <a:rPr lang="id-ID" dirty="0"/>
            <a:t>KVA dominan adalah Vegetasi hutan batuan </a:t>
          </a:r>
          <a:r>
            <a:rPr lang="id-ID" dirty="0" err="1"/>
            <a:t>ultrabasa</a:t>
          </a:r>
          <a:r>
            <a:rPr lang="id-ID" dirty="0"/>
            <a:t> pamah (3.268.722 Ha atau 22%)</a:t>
          </a:r>
        </a:p>
      </dgm:t>
    </dgm:pt>
    <dgm:pt modelId="{DCEE9420-E2B9-4058-8DBE-FB1E7328D9C7}" type="parTrans" cxnId="{E4772E1C-B45A-4325-8964-A8CD26E1F63B}">
      <dgm:prSet/>
      <dgm:spPr/>
      <dgm:t>
        <a:bodyPr/>
        <a:lstStyle/>
        <a:p>
          <a:endParaRPr lang="id-ID"/>
        </a:p>
      </dgm:t>
    </dgm:pt>
    <dgm:pt modelId="{7929BFE7-654D-4AEB-AFE9-8BD160E1F511}" type="sibTrans" cxnId="{E4772E1C-B45A-4325-8964-A8CD26E1F63B}">
      <dgm:prSet/>
      <dgm:spPr/>
      <dgm:t>
        <a:bodyPr/>
        <a:lstStyle/>
        <a:p>
          <a:endParaRPr lang="id-ID"/>
        </a:p>
      </dgm:t>
    </dgm:pt>
    <dgm:pt modelId="{18BDCD29-E9BB-4D79-9C54-CF63A8E40EB7}">
      <dgm:prSet phldrT="[Text]"/>
      <dgm:spPr/>
      <dgm:t>
        <a:bodyPr/>
        <a:lstStyle/>
        <a:p>
          <a:r>
            <a:rPr lang="id-ID" dirty="0"/>
            <a:t>Jasa Ekosistem/Jasa LH (RPPLH Kalbar 2019)</a:t>
          </a:r>
        </a:p>
      </dgm:t>
    </dgm:pt>
    <dgm:pt modelId="{AFEB7E39-CDC1-4E9C-B25A-CA555C09A8CF}" type="parTrans" cxnId="{2440137B-4772-45F7-AD3E-52036097A468}">
      <dgm:prSet/>
      <dgm:spPr/>
      <dgm:t>
        <a:bodyPr/>
        <a:lstStyle/>
        <a:p>
          <a:endParaRPr lang="id-ID"/>
        </a:p>
      </dgm:t>
    </dgm:pt>
    <dgm:pt modelId="{6A061F49-A5CF-4D47-A6F9-8FC455014AD5}" type="sibTrans" cxnId="{2440137B-4772-45F7-AD3E-52036097A468}">
      <dgm:prSet/>
      <dgm:spPr/>
      <dgm:t>
        <a:bodyPr/>
        <a:lstStyle/>
        <a:p>
          <a:endParaRPr lang="id-ID"/>
        </a:p>
      </dgm:t>
    </dgm:pt>
    <dgm:pt modelId="{20A14106-23F7-4534-83B9-2B30B46459D6}">
      <dgm:prSet phldrT="[Text]"/>
      <dgm:spPr/>
      <dgm:t>
        <a:bodyPr/>
        <a:lstStyle/>
        <a:p>
          <a:r>
            <a:rPr lang="id-ID" b="0" i="0" u="none" dirty="0"/>
            <a:t>Penyedia Pangan, Penyedia Air, Penyedia Serat, Penyedia Sumber Daya Genetik, Pengaturan Iklim, Pengaturan Pencegahan dan Perlindungan Bencana, Pengaturan Pemurnian Air, Budaya Estetika dominan pada kondisi </a:t>
          </a:r>
          <a:r>
            <a:rPr lang="id-ID" b="1" i="0" u="none" dirty="0"/>
            <a:t>baik</a:t>
          </a:r>
          <a:r>
            <a:rPr lang="id-ID" b="0" i="0" u="none" dirty="0"/>
            <a:t> (indeks tinggi-sangat tinggi)</a:t>
          </a:r>
          <a:endParaRPr lang="id-ID" b="0" dirty="0"/>
        </a:p>
      </dgm:t>
    </dgm:pt>
    <dgm:pt modelId="{1CBC710A-0F9E-47AA-89AD-2756F2B99B28}" type="parTrans" cxnId="{436A518A-8604-4FF6-96F6-7AD7F7EFB9DF}">
      <dgm:prSet/>
      <dgm:spPr/>
      <dgm:t>
        <a:bodyPr/>
        <a:lstStyle/>
        <a:p>
          <a:endParaRPr lang="id-ID"/>
        </a:p>
      </dgm:t>
    </dgm:pt>
    <dgm:pt modelId="{C429D6A7-CDAE-4BA2-8BC0-C2FCBED7A4EA}" type="sibTrans" cxnId="{436A518A-8604-4FF6-96F6-7AD7F7EFB9DF}">
      <dgm:prSet/>
      <dgm:spPr/>
      <dgm:t>
        <a:bodyPr/>
        <a:lstStyle/>
        <a:p>
          <a:endParaRPr lang="id-ID"/>
        </a:p>
      </dgm:t>
    </dgm:pt>
    <dgm:pt modelId="{8B607651-A611-40AD-B995-5647A0BC3298}">
      <dgm:prSet/>
      <dgm:spPr/>
      <dgm:t>
        <a:bodyPr/>
        <a:lstStyle/>
        <a:p>
          <a:r>
            <a:rPr lang="id-ID" dirty="0"/>
            <a:t>D3TLH Ai: 99% belum terlampaui</a:t>
          </a:r>
        </a:p>
      </dgm:t>
    </dgm:pt>
    <dgm:pt modelId="{060F88D0-9ACE-4902-8EC5-DAE4F91B45C6}" type="parTrans" cxnId="{79C8DE59-19A8-4ED9-AF4A-277AB3A5121B}">
      <dgm:prSet/>
      <dgm:spPr/>
      <dgm:t>
        <a:bodyPr/>
        <a:lstStyle/>
        <a:p>
          <a:endParaRPr lang="id-ID"/>
        </a:p>
      </dgm:t>
    </dgm:pt>
    <dgm:pt modelId="{D7953051-3E49-4484-9056-B51D6B3E4EB0}" type="sibTrans" cxnId="{79C8DE59-19A8-4ED9-AF4A-277AB3A5121B}">
      <dgm:prSet/>
      <dgm:spPr/>
      <dgm:t>
        <a:bodyPr/>
        <a:lstStyle/>
        <a:p>
          <a:endParaRPr lang="id-ID"/>
        </a:p>
      </dgm:t>
    </dgm:pt>
    <dgm:pt modelId="{75283B1C-5875-4446-B281-3E08B3AE1648}">
      <dgm:prSet/>
      <dgm:spPr/>
      <dgm:t>
        <a:bodyPr/>
        <a:lstStyle/>
        <a:p>
          <a:r>
            <a:rPr lang="id-ID" dirty="0"/>
            <a:t>Penyedia Air &amp; Pengatur Air</a:t>
          </a:r>
        </a:p>
      </dgm:t>
    </dgm:pt>
    <dgm:pt modelId="{CC5E8D00-2813-4375-924C-BB02BA563FCF}" type="sibTrans" cxnId="{C0C805D3-F9FE-4063-BEC9-F67C2C2841ED}">
      <dgm:prSet/>
      <dgm:spPr/>
      <dgm:t>
        <a:bodyPr/>
        <a:lstStyle/>
        <a:p>
          <a:endParaRPr lang="id-ID"/>
        </a:p>
      </dgm:t>
    </dgm:pt>
    <dgm:pt modelId="{0D368F47-B433-4134-AEE6-BE3A74D4910F}" type="parTrans" cxnId="{C0C805D3-F9FE-4063-BEC9-F67C2C2841ED}">
      <dgm:prSet/>
      <dgm:spPr/>
      <dgm:t>
        <a:bodyPr/>
        <a:lstStyle/>
        <a:p>
          <a:endParaRPr lang="id-ID"/>
        </a:p>
      </dgm:t>
    </dgm:pt>
    <dgm:pt modelId="{3F3C47B5-28DE-48B9-9F0C-50A125ED8038}" type="pres">
      <dgm:prSet presAssocID="{23DDCE4D-5EC4-494F-969E-B70A5592584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26497C6-2795-4F2E-9170-7F0F610A8EB3}" type="pres">
      <dgm:prSet presAssocID="{B7C3016A-7695-4B2D-9B5C-3CDF59856B5F}" presName="comp" presStyleCnt="0"/>
      <dgm:spPr/>
    </dgm:pt>
    <dgm:pt modelId="{62AB4909-B5BA-4685-9390-F9ACD380082B}" type="pres">
      <dgm:prSet presAssocID="{B7C3016A-7695-4B2D-9B5C-3CDF59856B5F}" presName="box" presStyleLbl="node1" presStyleIdx="0" presStyleCnt="5"/>
      <dgm:spPr/>
      <dgm:t>
        <a:bodyPr/>
        <a:lstStyle/>
        <a:p>
          <a:endParaRPr lang="en-US"/>
        </a:p>
      </dgm:t>
    </dgm:pt>
    <dgm:pt modelId="{22ECB33A-71B9-4E3B-8AE6-726E21D80228}" type="pres">
      <dgm:prSet presAssocID="{B7C3016A-7695-4B2D-9B5C-3CDF59856B5F}" presName="img" presStyleLbl="fgImgPlace1" presStyleIdx="0" presStyleCnt="5"/>
      <dgm:spPr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5000" r="-5000"/>
          </a:stretch>
        </a:blipFill>
      </dgm:spPr>
      <dgm:t>
        <a:bodyPr/>
        <a:lstStyle/>
        <a:p>
          <a:endParaRPr lang="en-US"/>
        </a:p>
      </dgm:t>
    </dgm:pt>
    <dgm:pt modelId="{7E0D9C86-6EC5-4B6D-87AB-2A4E91B450BD}" type="pres">
      <dgm:prSet presAssocID="{B7C3016A-7695-4B2D-9B5C-3CDF59856B5F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41EB80-5CFF-4F51-B503-E7FC14DF1D83}" type="pres">
      <dgm:prSet presAssocID="{0605DD7A-F899-402A-8C76-4A0A12125EF6}" presName="spacer" presStyleCnt="0"/>
      <dgm:spPr/>
    </dgm:pt>
    <dgm:pt modelId="{453349D8-8007-4E98-9F6C-981A53AE50C8}" type="pres">
      <dgm:prSet presAssocID="{13F5B52C-367E-43DD-8C6C-240E28E74344}" presName="comp" presStyleCnt="0"/>
      <dgm:spPr/>
    </dgm:pt>
    <dgm:pt modelId="{38519FD1-9C12-470E-99EB-06653AB4E632}" type="pres">
      <dgm:prSet presAssocID="{13F5B52C-367E-43DD-8C6C-240E28E74344}" presName="box" presStyleLbl="node1" presStyleIdx="1" presStyleCnt="5"/>
      <dgm:spPr/>
      <dgm:t>
        <a:bodyPr/>
        <a:lstStyle/>
        <a:p>
          <a:endParaRPr lang="en-US"/>
        </a:p>
      </dgm:t>
    </dgm:pt>
    <dgm:pt modelId="{9765F257-6254-4A23-8105-E7AF479325CE}" type="pres">
      <dgm:prSet presAssocID="{13F5B52C-367E-43DD-8C6C-240E28E74344}" presName="img" presStyleLbl="fgImgPlace1" presStyleIdx="1" presStyleCnt="5"/>
      <dgm:spPr>
        <a:blipFill dpi="0" rotWithShape="1">
          <a:blip xmlns:r="http://schemas.openxmlformats.org/officeDocument/2006/relationships" r:embed="rId2"/>
          <a:srcRect/>
          <a:stretch>
            <a:fillRect l="-1802" t="-2065" r="-15152" b="-2359"/>
          </a:stretch>
        </a:blipFill>
      </dgm:spPr>
    </dgm:pt>
    <dgm:pt modelId="{733270EE-5028-499B-B45D-B86151C2E1C5}" type="pres">
      <dgm:prSet presAssocID="{13F5B52C-367E-43DD-8C6C-240E28E74344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2A63B4-F4CD-46AB-8225-1E23AC356108}" type="pres">
      <dgm:prSet presAssocID="{DD2E0BE0-A980-4BC8-AE7A-17E601ECF0A8}" presName="spacer" presStyleCnt="0"/>
      <dgm:spPr/>
    </dgm:pt>
    <dgm:pt modelId="{D23B5584-AF29-44B5-A3EE-F5A58D2EB26F}" type="pres">
      <dgm:prSet presAssocID="{1C6CB486-972F-4838-8021-FABDD25DEC97}" presName="comp" presStyleCnt="0"/>
      <dgm:spPr/>
    </dgm:pt>
    <dgm:pt modelId="{6FD7F0D7-9CF7-4A7B-ACA2-816D675FE1B0}" type="pres">
      <dgm:prSet presAssocID="{1C6CB486-972F-4838-8021-FABDD25DEC97}" presName="box" presStyleLbl="node1" presStyleIdx="2" presStyleCnt="5"/>
      <dgm:spPr/>
      <dgm:t>
        <a:bodyPr/>
        <a:lstStyle/>
        <a:p>
          <a:endParaRPr lang="en-US"/>
        </a:p>
      </dgm:t>
    </dgm:pt>
    <dgm:pt modelId="{14BBAB06-594E-4967-9DF6-EBD1FBF0CCBD}" type="pres">
      <dgm:prSet presAssocID="{1C6CB486-972F-4838-8021-FABDD25DEC97}" presName="img" presStyleLbl="fgImgPlace1" presStyleIdx="2" presStyleCnt="5"/>
      <dgm:spPr>
        <a:blipFill rotWithShape="1">
          <a:blip xmlns:r="http://schemas.openxmlformats.org/officeDocument/2006/relationships" r:embed="rId3"/>
          <a:srcRect/>
          <a:stretch>
            <a:fillRect l="-5000" r="-5000"/>
          </a:stretch>
        </a:blipFill>
      </dgm:spPr>
    </dgm:pt>
    <dgm:pt modelId="{153030B6-A978-490E-BD3E-0827C44297DE}" type="pres">
      <dgm:prSet presAssocID="{1C6CB486-972F-4838-8021-FABDD25DEC97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D522DC-7437-407A-A849-48A798D7E76A}" type="pres">
      <dgm:prSet presAssocID="{C4113B35-4340-4859-98CF-0EE965A28966}" presName="spacer" presStyleCnt="0"/>
      <dgm:spPr/>
    </dgm:pt>
    <dgm:pt modelId="{74FBD5AF-BBBA-4420-8D64-1A6E75E70904}" type="pres">
      <dgm:prSet presAssocID="{468D378F-3E42-44BC-AF2D-99AFB9AB2610}" presName="comp" presStyleCnt="0"/>
      <dgm:spPr/>
    </dgm:pt>
    <dgm:pt modelId="{C7085F4A-4792-4F79-B4BB-4EFC5B956C9B}" type="pres">
      <dgm:prSet presAssocID="{468D378F-3E42-44BC-AF2D-99AFB9AB2610}" presName="box" presStyleLbl="node1" presStyleIdx="3" presStyleCnt="5"/>
      <dgm:spPr/>
      <dgm:t>
        <a:bodyPr/>
        <a:lstStyle/>
        <a:p>
          <a:endParaRPr lang="en-US"/>
        </a:p>
      </dgm:t>
    </dgm:pt>
    <dgm:pt modelId="{A820DE43-C1CA-4AD4-93F7-ABDEECA0AD1B}" type="pres">
      <dgm:prSet presAssocID="{468D378F-3E42-44BC-AF2D-99AFB9AB2610}" presName="img" presStyleLbl="fgImgPlace1" presStyleIdx="3" presStyleCnt="5"/>
      <dgm:spPr>
        <a:blipFill rotWithShape="1">
          <a:blip xmlns:r="http://schemas.openxmlformats.org/officeDocument/2006/relationships" r:embed="rId4"/>
          <a:srcRect/>
          <a:stretch>
            <a:fillRect l="-5000" r="-5000"/>
          </a:stretch>
        </a:blipFill>
      </dgm:spPr>
    </dgm:pt>
    <dgm:pt modelId="{FA6DA6C0-F254-4DA7-89F8-58E65888B0DD}" type="pres">
      <dgm:prSet presAssocID="{468D378F-3E42-44BC-AF2D-99AFB9AB2610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003665-68E6-4247-85BB-4C19795B9527}" type="pres">
      <dgm:prSet presAssocID="{BFA1C46A-A9D3-4F51-9C1C-4132DB7EDB70}" presName="spacer" presStyleCnt="0"/>
      <dgm:spPr/>
    </dgm:pt>
    <dgm:pt modelId="{850C5554-A0A6-46C7-B47F-F778B9DBEE0B}" type="pres">
      <dgm:prSet presAssocID="{18BDCD29-E9BB-4D79-9C54-CF63A8E40EB7}" presName="comp" presStyleCnt="0"/>
      <dgm:spPr/>
    </dgm:pt>
    <dgm:pt modelId="{B37C603A-6A6F-41B4-97A7-D526DD47A92A}" type="pres">
      <dgm:prSet presAssocID="{18BDCD29-E9BB-4D79-9C54-CF63A8E40EB7}" presName="box" presStyleLbl="node1" presStyleIdx="4" presStyleCnt="5"/>
      <dgm:spPr/>
      <dgm:t>
        <a:bodyPr/>
        <a:lstStyle/>
        <a:p>
          <a:endParaRPr lang="en-US"/>
        </a:p>
      </dgm:t>
    </dgm:pt>
    <dgm:pt modelId="{B9D86621-7FA5-4226-BAEC-F5972166CF42}" type="pres">
      <dgm:prSet presAssocID="{18BDCD29-E9BB-4D79-9C54-CF63A8E40EB7}" presName="img" presStyleLbl="fgImgPlace1" presStyleIdx="4" presStyleCnt="5"/>
      <dgm:spPr>
        <a:blipFill rotWithShape="1">
          <a:blip xmlns:r="http://schemas.openxmlformats.org/officeDocument/2006/relationships" r:embed="rId5"/>
          <a:srcRect/>
          <a:stretch>
            <a:fillRect l="-6000" r="-6000"/>
          </a:stretch>
        </a:blipFill>
      </dgm:spPr>
    </dgm:pt>
    <dgm:pt modelId="{1A84811B-839F-41CD-A8CA-DF5FE91F3F45}" type="pres">
      <dgm:prSet presAssocID="{18BDCD29-E9BB-4D79-9C54-CF63A8E40EB7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A516848-CCD8-40AA-850E-6E47954699E4}" type="presOf" srcId="{8B607651-A611-40AD-B995-5647A0BC3298}" destId="{62AB4909-B5BA-4685-9390-F9ACD380082B}" srcOrd="0" destOrd="1" presId="urn:microsoft.com/office/officeart/2005/8/layout/vList4#4"/>
    <dgm:cxn modelId="{24097A12-E6A9-4A05-BA12-F5D20C2785C8}" type="presOf" srcId="{20A14106-23F7-4534-83B9-2B30B46459D6}" destId="{1A84811B-839F-41CD-A8CA-DF5FE91F3F45}" srcOrd="1" destOrd="1" presId="urn:microsoft.com/office/officeart/2005/8/layout/vList4#4"/>
    <dgm:cxn modelId="{5F7E8E4F-F03E-41BD-BE2C-287F147DC8C1}" type="presOf" srcId="{18BDCD29-E9BB-4D79-9C54-CF63A8E40EB7}" destId="{1A84811B-839F-41CD-A8CA-DF5FE91F3F45}" srcOrd="1" destOrd="0" presId="urn:microsoft.com/office/officeart/2005/8/layout/vList4#4"/>
    <dgm:cxn modelId="{C0C805D3-F9FE-4063-BEC9-F67C2C2841ED}" srcId="{B7C3016A-7695-4B2D-9B5C-3CDF59856B5F}" destId="{75283B1C-5875-4446-B281-3E08B3AE1648}" srcOrd="1" destOrd="0" parTransId="{0D368F47-B433-4134-AEE6-BE3A74D4910F}" sibTransId="{CC5E8D00-2813-4375-924C-BB02BA563FCF}"/>
    <dgm:cxn modelId="{B746951B-BDF5-4360-8EE6-78FC2613F092}" type="presOf" srcId="{468D378F-3E42-44BC-AF2D-99AFB9AB2610}" destId="{FA6DA6C0-F254-4DA7-89F8-58E65888B0DD}" srcOrd="1" destOrd="0" presId="urn:microsoft.com/office/officeart/2005/8/layout/vList4#4"/>
    <dgm:cxn modelId="{E4772E1C-B45A-4325-8964-A8CD26E1F63B}" srcId="{468D378F-3E42-44BC-AF2D-99AFB9AB2610}" destId="{D9A14BAA-AE60-4D92-9843-7943C278CC15}" srcOrd="0" destOrd="0" parTransId="{DCEE9420-E2B9-4058-8DBE-FB1E7328D9C7}" sibTransId="{7929BFE7-654D-4AEB-AFE9-8BD160E1F511}"/>
    <dgm:cxn modelId="{0409C112-3EE6-472F-A8D1-E8C63806AF59}" type="presOf" srcId="{B7C3016A-7695-4B2D-9B5C-3CDF59856B5F}" destId="{7E0D9C86-6EC5-4B6D-87AB-2A4E91B450BD}" srcOrd="1" destOrd="0" presId="urn:microsoft.com/office/officeart/2005/8/layout/vList4#4"/>
    <dgm:cxn modelId="{436A518A-8604-4FF6-96F6-7AD7F7EFB9DF}" srcId="{18BDCD29-E9BB-4D79-9C54-CF63A8E40EB7}" destId="{20A14106-23F7-4534-83B9-2B30B46459D6}" srcOrd="0" destOrd="0" parTransId="{1CBC710A-0F9E-47AA-89AD-2756F2B99B28}" sibTransId="{C429D6A7-CDAE-4BA2-8BC0-C2FCBED7A4EA}"/>
    <dgm:cxn modelId="{2BC9673F-8DE4-4507-B2C6-A8C1B52093DA}" type="presOf" srcId="{8B607651-A611-40AD-B995-5647A0BC3298}" destId="{7E0D9C86-6EC5-4B6D-87AB-2A4E91B450BD}" srcOrd="1" destOrd="1" presId="urn:microsoft.com/office/officeart/2005/8/layout/vList4#4"/>
    <dgm:cxn modelId="{6835C009-FCF9-4595-B3CE-17F123712252}" type="presOf" srcId="{468D378F-3E42-44BC-AF2D-99AFB9AB2610}" destId="{C7085F4A-4792-4F79-B4BB-4EFC5B956C9B}" srcOrd="0" destOrd="0" presId="urn:microsoft.com/office/officeart/2005/8/layout/vList4#4"/>
    <dgm:cxn modelId="{C5A8EEDD-412C-4E50-9824-7D7D3AF7467A}" type="presOf" srcId="{18BDCD29-E9BB-4D79-9C54-CF63A8E40EB7}" destId="{B37C603A-6A6F-41B4-97A7-D526DD47A92A}" srcOrd="0" destOrd="0" presId="urn:microsoft.com/office/officeart/2005/8/layout/vList4#4"/>
    <dgm:cxn modelId="{C977DB01-59A6-4741-9AF5-9A7393AEA82D}" srcId="{23DDCE4D-5EC4-494F-969E-B70A55925841}" destId="{1C6CB486-972F-4838-8021-FABDD25DEC97}" srcOrd="2" destOrd="0" parTransId="{BA5E2494-20AF-4FFB-8545-0583AB0BF532}" sibTransId="{C4113B35-4340-4859-98CF-0EE965A28966}"/>
    <dgm:cxn modelId="{EC340FD9-BA7C-4CB5-8A2C-793DF2656B21}" type="presOf" srcId="{1C6CB486-972F-4838-8021-FABDD25DEC97}" destId="{153030B6-A978-490E-BD3E-0827C44297DE}" srcOrd="1" destOrd="0" presId="urn:microsoft.com/office/officeart/2005/8/layout/vList4#4"/>
    <dgm:cxn modelId="{18F295AB-87D8-4453-BE8C-D0956334FBC7}" type="presOf" srcId="{1C6CB486-972F-4838-8021-FABDD25DEC97}" destId="{6FD7F0D7-9CF7-4A7B-ACA2-816D675FE1B0}" srcOrd="0" destOrd="0" presId="urn:microsoft.com/office/officeart/2005/8/layout/vList4#4"/>
    <dgm:cxn modelId="{47281BE4-FD72-45AC-8073-8AB32472A4C1}" type="presOf" srcId="{D9A14BAA-AE60-4D92-9843-7943C278CC15}" destId="{C7085F4A-4792-4F79-B4BB-4EFC5B956C9B}" srcOrd="0" destOrd="1" presId="urn:microsoft.com/office/officeart/2005/8/layout/vList4#4"/>
    <dgm:cxn modelId="{0A6B61F3-3EA0-4675-97C2-896A58FDF6FA}" type="presOf" srcId="{B7C3016A-7695-4B2D-9B5C-3CDF59856B5F}" destId="{62AB4909-B5BA-4685-9390-F9ACD380082B}" srcOrd="0" destOrd="0" presId="urn:microsoft.com/office/officeart/2005/8/layout/vList4#4"/>
    <dgm:cxn modelId="{79C8DE59-19A8-4ED9-AF4A-277AB3A5121B}" srcId="{B7C3016A-7695-4B2D-9B5C-3CDF59856B5F}" destId="{8B607651-A611-40AD-B995-5647A0BC3298}" srcOrd="0" destOrd="0" parTransId="{060F88D0-9ACE-4902-8EC5-DAE4F91B45C6}" sibTransId="{D7953051-3E49-4484-9056-B51D6B3E4EB0}"/>
    <dgm:cxn modelId="{7A3BD784-9444-4FFD-A08A-62FAD89685BB}" type="presOf" srcId="{75283B1C-5875-4446-B281-3E08B3AE1648}" destId="{62AB4909-B5BA-4685-9390-F9ACD380082B}" srcOrd="0" destOrd="2" presId="urn:microsoft.com/office/officeart/2005/8/layout/vList4#4"/>
    <dgm:cxn modelId="{DB24E149-CF17-4181-8323-8A333E98598B}" type="presOf" srcId="{20A14106-23F7-4534-83B9-2B30B46459D6}" destId="{B37C603A-6A6F-41B4-97A7-D526DD47A92A}" srcOrd="0" destOrd="1" presId="urn:microsoft.com/office/officeart/2005/8/layout/vList4#4"/>
    <dgm:cxn modelId="{ED574FFE-233D-422F-A494-8EDC0E6786D2}" type="presOf" srcId="{71B1733F-E270-4C26-8F44-E6CF3D476273}" destId="{6FD7F0D7-9CF7-4A7B-ACA2-816D675FE1B0}" srcOrd="0" destOrd="1" presId="urn:microsoft.com/office/officeart/2005/8/layout/vList4#4"/>
    <dgm:cxn modelId="{FFAB0CAB-723F-4DD5-8D2E-DB8B7E6EDE45}" type="presOf" srcId="{71B1733F-E270-4C26-8F44-E6CF3D476273}" destId="{153030B6-A978-490E-BD3E-0827C44297DE}" srcOrd="1" destOrd="1" presId="urn:microsoft.com/office/officeart/2005/8/layout/vList4#4"/>
    <dgm:cxn modelId="{31714150-B7F3-4BDB-8EF3-C9AB304B07BF}" type="presOf" srcId="{75283B1C-5875-4446-B281-3E08B3AE1648}" destId="{7E0D9C86-6EC5-4B6D-87AB-2A4E91B450BD}" srcOrd="1" destOrd="2" presId="urn:microsoft.com/office/officeart/2005/8/layout/vList4#4"/>
    <dgm:cxn modelId="{D8E1BE5F-7034-4C1F-BA90-BFEBB4231D45}" type="presOf" srcId="{13F5B52C-367E-43DD-8C6C-240E28E74344}" destId="{733270EE-5028-499B-B45D-B86151C2E1C5}" srcOrd="1" destOrd="0" presId="urn:microsoft.com/office/officeart/2005/8/layout/vList4#4"/>
    <dgm:cxn modelId="{FFB65AE8-4A86-47C8-8F47-16EE3CFBDB78}" type="presOf" srcId="{13F5B52C-367E-43DD-8C6C-240E28E74344}" destId="{38519FD1-9C12-470E-99EB-06653AB4E632}" srcOrd="0" destOrd="0" presId="urn:microsoft.com/office/officeart/2005/8/layout/vList4#4"/>
    <dgm:cxn modelId="{5DDE423C-B0B7-4CC7-AFB0-6EC4361F1E7E}" type="presOf" srcId="{23DDCE4D-5EC4-494F-969E-B70A55925841}" destId="{3F3C47B5-28DE-48B9-9F0C-50A125ED8038}" srcOrd="0" destOrd="0" presId="urn:microsoft.com/office/officeart/2005/8/layout/vList4#4"/>
    <dgm:cxn modelId="{91B2A74B-AF7F-4F4C-9EC7-29006AB1E269}" type="presOf" srcId="{D9A14BAA-AE60-4D92-9843-7943C278CC15}" destId="{FA6DA6C0-F254-4DA7-89F8-58E65888B0DD}" srcOrd="1" destOrd="1" presId="urn:microsoft.com/office/officeart/2005/8/layout/vList4#4"/>
    <dgm:cxn modelId="{E3D34F68-0F17-4144-BF16-ADCD26B7E690}" srcId="{1C6CB486-972F-4838-8021-FABDD25DEC97}" destId="{71B1733F-E270-4C26-8F44-E6CF3D476273}" srcOrd="0" destOrd="0" parTransId="{D570CC73-9F94-4EAC-93C0-3D22136F7E58}" sibTransId="{A8E62670-3A35-4FCD-AEE8-4B76AB47B4D1}"/>
    <dgm:cxn modelId="{09F205B1-2DC3-4EB8-A87E-1E3ED6597C05}" srcId="{23DDCE4D-5EC4-494F-969E-B70A55925841}" destId="{468D378F-3E42-44BC-AF2D-99AFB9AB2610}" srcOrd="3" destOrd="0" parTransId="{92573EF4-4F7A-497A-875C-26F995365D6F}" sibTransId="{BFA1C46A-A9D3-4F51-9C1C-4132DB7EDB70}"/>
    <dgm:cxn modelId="{0A10F2FE-2C01-4850-8F19-43FFF1473CAD}" srcId="{23DDCE4D-5EC4-494F-969E-B70A55925841}" destId="{B7C3016A-7695-4B2D-9B5C-3CDF59856B5F}" srcOrd="0" destOrd="0" parTransId="{BC371CF8-B6A0-4D78-944E-E139A2B9FDEE}" sibTransId="{0605DD7A-F899-402A-8C76-4A0A12125EF6}"/>
    <dgm:cxn modelId="{2440137B-4772-45F7-AD3E-52036097A468}" srcId="{23DDCE4D-5EC4-494F-969E-B70A55925841}" destId="{18BDCD29-E9BB-4D79-9C54-CF63A8E40EB7}" srcOrd="4" destOrd="0" parTransId="{AFEB7E39-CDC1-4E9C-B25A-CA555C09A8CF}" sibTransId="{6A061F49-A5CF-4D47-A6F9-8FC455014AD5}"/>
    <dgm:cxn modelId="{5B321E2E-E26A-42D7-81FF-1434B53A26BA}" srcId="{23DDCE4D-5EC4-494F-969E-B70A55925841}" destId="{13F5B52C-367E-43DD-8C6C-240E28E74344}" srcOrd="1" destOrd="0" parTransId="{2E82EAEE-59DC-4177-9304-F99DF6B04EE5}" sibTransId="{DD2E0BE0-A980-4BC8-AE7A-17E601ECF0A8}"/>
    <dgm:cxn modelId="{0F09B1E4-0C8F-4484-BAE4-FBD5F377BABA}" type="presParOf" srcId="{3F3C47B5-28DE-48B9-9F0C-50A125ED8038}" destId="{826497C6-2795-4F2E-9170-7F0F610A8EB3}" srcOrd="0" destOrd="0" presId="urn:microsoft.com/office/officeart/2005/8/layout/vList4#4"/>
    <dgm:cxn modelId="{1E8EDBEC-F457-434A-A02E-424FA4084302}" type="presParOf" srcId="{826497C6-2795-4F2E-9170-7F0F610A8EB3}" destId="{62AB4909-B5BA-4685-9390-F9ACD380082B}" srcOrd="0" destOrd="0" presId="urn:microsoft.com/office/officeart/2005/8/layout/vList4#4"/>
    <dgm:cxn modelId="{01ADF7C6-F049-47ED-8983-5DC513821C36}" type="presParOf" srcId="{826497C6-2795-4F2E-9170-7F0F610A8EB3}" destId="{22ECB33A-71B9-4E3B-8AE6-726E21D80228}" srcOrd="1" destOrd="0" presId="urn:microsoft.com/office/officeart/2005/8/layout/vList4#4"/>
    <dgm:cxn modelId="{EAD89DDB-1A1A-4FB1-8CB2-C0E0BF4C8B4D}" type="presParOf" srcId="{826497C6-2795-4F2E-9170-7F0F610A8EB3}" destId="{7E0D9C86-6EC5-4B6D-87AB-2A4E91B450BD}" srcOrd="2" destOrd="0" presId="urn:microsoft.com/office/officeart/2005/8/layout/vList4#4"/>
    <dgm:cxn modelId="{0B4B367D-6E0B-404C-9B54-E95F6F96D806}" type="presParOf" srcId="{3F3C47B5-28DE-48B9-9F0C-50A125ED8038}" destId="{3741EB80-5CFF-4F51-B503-E7FC14DF1D83}" srcOrd="1" destOrd="0" presId="urn:microsoft.com/office/officeart/2005/8/layout/vList4#4"/>
    <dgm:cxn modelId="{9CF28755-7956-4CA0-8CF6-DA6C969954A7}" type="presParOf" srcId="{3F3C47B5-28DE-48B9-9F0C-50A125ED8038}" destId="{453349D8-8007-4E98-9F6C-981A53AE50C8}" srcOrd="2" destOrd="0" presId="urn:microsoft.com/office/officeart/2005/8/layout/vList4#4"/>
    <dgm:cxn modelId="{ED6A0910-078B-4FF4-86DF-2BEEA77F1968}" type="presParOf" srcId="{453349D8-8007-4E98-9F6C-981A53AE50C8}" destId="{38519FD1-9C12-470E-99EB-06653AB4E632}" srcOrd="0" destOrd="0" presId="urn:microsoft.com/office/officeart/2005/8/layout/vList4#4"/>
    <dgm:cxn modelId="{B09D6909-8FAA-4339-85F3-42ACAAF219B1}" type="presParOf" srcId="{453349D8-8007-4E98-9F6C-981A53AE50C8}" destId="{9765F257-6254-4A23-8105-E7AF479325CE}" srcOrd="1" destOrd="0" presId="urn:microsoft.com/office/officeart/2005/8/layout/vList4#4"/>
    <dgm:cxn modelId="{4236D4A3-D86D-4AF1-94F9-41E9DD385DAC}" type="presParOf" srcId="{453349D8-8007-4E98-9F6C-981A53AE50C8}" destId="{733270EE-5028-499B-B45D-B86151C2E1C5}" srcOrd="2" destOrd="0" presId="urn:microsoft.com/office/officeart/2005/8/layout/vList4#4"/>
    <dgm:cxn modelId="{895CB03B-FDCC-47B6-8AEA-8AEBF159E0DE}" type="presParOf" srcId="{3F3C47B5-28DE-48B9-9F0C-50A125ED8038}" destId="{382A63B4-F4CD-46AB-8225-1E23AC356108}" srcOrd="3" destOrd="0" presId="urn:microsoft.com/office/officeart/2005/8/layout/vList4#4"/>
    <dgm:cxn modelId="{B04E72C7-28FF-4DF1-B38A-377C923E2FCF}" type="presParOf" srcId="{3F3C47B5-28DE-48B9-9F0C-50A125ED8038}" destId="{D23B5584-AF29-44B5-A3EE-F5A58D2EB26F}" srcOrd="4" destOrd="0" presId="urn:microsoft.com/office/officeart/2005/8/layout/vList4#4"/>
    <dgm:cxn modelId="{1ED2FE75-DD17-454C-8A38-6F494CE85DD4}" type="presParOf" srcId="{D23B5584-AF29-44B5-A3EE-F5A58D2EB26F}" destId="{6FD7F0D7-9CF7-4A7B-ACA2-816D675FE1B0}" srcOrd="0" destOrd="0" presId="urn:microsoft.com/office/officeart/2005/8/layout/vList4#4"/>
    <dgm:cxn modelId="{D05BA07D-FE81-4D35-92A5-ABAA5BAB5F1D}" type="presParOf" srcId="{D23B5584-AF29-44B5-A3EE-F5A58D2EB26F}" destId="{14BBAB06-594E-4967-9DF6-EBD1FBF0CCBD}" srcOrd="1" destOrd="0" presId="urn:microsoft.com/office/officeart/2005/8/layout/vList4#4"/>
    <dgm:cxn modelId="{9526A922-B79F-49F7-B47A-F01CA5572603}" type="presParOf" srcId="{D23B5584-AF29-44B5-A3EE-F5A58D2EB26F}" destId="{153030B6-A978-490E-BD3E-0827C44297DE}" srcOrd="2" destOrd="0" presId="urn:microsoft.com/office/officeart/2005/8/layout/vList4#4"/>
    <dgm:cxn modelId="{99EA0EF8-A952-4693-B957-4412A8F23F88}" type="presParOf" srcId="{3F3C47B5-28DE-48B9-9F0C-50A125ED8038}" destId="{BBD522DC-7437-407A-A849-48A798D7E76A}" srcOrd="5" destOrd="0" presId="urn:microsoft.com/office/officeart/2005/8/layout/vList4#4"/>
    <dgm:cxn modelId="{2CDC8865-C409-4771-A7BE-E313F9CFE841}" type="presParOf" srcId="{3F3C47B5-28DE-48B9-9F0C-50A125ED8038}" destId="{74FBD5AF-BBBA-4420-8D64-1A6E75E70904}" srcOrd="6" destOrd="0" presId="urn:microsoft.com/office/officeart/2005/8/layout/vList4#4"/>
    <dgm:cxn modelId="{6B73454A-1124-4FFD-BDED-F1C83A8210C8}" type="presParOf" srcId="{74FBD5AF-BBBA-4420-8D64-1A6E75E70904}" destId="{C7085F4A-4792-4F79-B4BB-4EFC5B956C9B}" srcOrd="0" destOrd="0" presId="urn:microsoft.com/office/officeart/2005/8/layout/vList4#4"/>
    <dgm:cxn modelId="{47DBF107-C12F-40C5-ADCF-DB68EAAF80F9}" type="presParOf" srcId="{74FBD5AF-BBBA-4420-8D64-1A6E75E70904}" destId="{A820DE43-C1CA-4AD4-93F7-ABDEECA0AD1B}" srcOrd="1" destOrd="0" presId="urn:microsoft.com/office/officeart/2005/8/layout/vList4#4"/>
    <dgm:cxn modelId="{A91CA42C-9955-43BF-A10B-8F0323178C3E}" type="presParOf" srcId="{74FBD5AF-BBBA-4420-8D64-1A6E75E70904}" destId="{FA6DA6C0-F254-4DA7-89F8-58E65888B0DD}" srcOrd="2" destOrd="0" presId="urn:microsoft.com/office/officeart/2005/8/layout/vList4#4"/>
    <dgm:cxn modelId="{77DE5567-3305-4D1F-B3A6-9CFE7130DA23}" type="presParOf" srcId="{3F3C47B5-28DE-48B9-9F0C-50A125ED8038}" destId="{D0003665-68E6-4247-85BB-4C19795B9527}" srcOrd="7" destOrd="0" presId="urn:microsoft.com/office/officeart/2005/8/layout/vList4#4"/>
    <dgm:cxn modelId="{887FD902-760F-4B5F-9E05-BC514525BD48}" type="presParOf" srcId="{3F3C47B5-28DE-48B9-9F0C-50A125ED8038}" destId="{850C5554-A0A6-46C7-B47F-F778B9DBEE0B}" srcOrd="8" destOrd="0" presId="urn:microsoft.com/office/officeart/2005/8/layout/vList4#4"/>
    <dgm:cxn modelId="{5E44C418-DCA6-42DB-B7C0-6D406173DE63}" type="presParOf" srcId="{850C5554-A0A6-46C7-B47F-F778B9DBEE0B}" destId="{B37C603A-6A6F-41B4-97A7-D526DD47A92A}" srcOrd="0" destOrd="0" presId="urn:microsoft.com/office/officeart/2005/8/layout/vList4#4"/>
    <dgm:cxn modelId="{ECABD8BB-F2DB-4355-A744-E2B7702A4390}" type="presParOf" srcId="{850C5554-A0A6-46C7-B47F-F778B9DBEE0B}" destId="{B9D86621-7FA5-4226-BAEC-F5972166CF42}" srcOrd="1" destOrd="0" presId="urn:microsoft.com/office/officeart/2005/8/layout/vList4#4"/>
    <dgm:cxn modelId="{3025322A-52B9-410F-8589-3BDCD723C661}" type="presParOf" srcId="{850C5554-A0A6-46C7-B47F-F778B9DBEE0B}" destId="{1A84811B-839F-41CD-A8CA-DF5FE91F3F45}" srcOrd="2" destOrd="0" presId="urn:microsoft.com/office/officeart/2005/8/layout/vList4#4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3DDCE4D-5EC4-494F-969E-B70A55925841}" type="doc">
      <dgm:prSet loTypeId="urn:microsoft.com/office/officeart/2005/8/layout/hList7#4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id-ID"/>
        </a:p>
      </dgm:t>
    </dgm:pt>
    <dgm:pt modelId="{B7C3016A-7695-4B2D-9B5C-3CDF59856B5F}">
      <dgm:prSet phldrT="[Text]"/>
      <dgm:spPr/>
      <dgm:t>
        <a:bodyPr/>
        <a:lstStyle/>
        <a:p>
          <a:r>
            <a:rPr lang="id-ID" dirty="0"/>
            <a:t>Peta Sebaran Izin Kehutanan (</a:t>
          </a:r>
          <a:r>
            <a:rPr lang="id-ID" dirty="0" smtClean="0"/>
            <a:t>BPKHTL)</a:t>
          </a:r>
          <a:endParaRPr lang="id-ID" dirty="0"/>
        </a:p>
      </dgm:t>
    </dgm:pt>
    <dgm:pt modelId="{BC371CF8-B6A0-4D78-944E-E139A2B9FDEE}" type="parTrans" cxnId="{0A10F2FE-2C01-4850-8F19-43FFF1473CAD}">
      <dgm:prSet/>
      <dgm:spPr/>
      <dgm:t>
        <a:bodyPr/>
        <a:lstStyle/>
        <a:p>
          <a:endParaRPr lang="id-ID"/>
        </a:p>
      </dgm:t>
    </dgm:pt>
    <dgm:pt modelId="{0605DD7A-F899-402A-8C76-4A0A12125EF6}" type="sibTrans" cxnId="{0A10F2FE-2C01-4850-8F19-43FFF1473CAD}">
      <dgm:prSet/>
      <dgm:spPr/>
      <dgm:t>
        <a:bodyPr/>
        <a:lstStyle/>
        <a:p>
          <a:endParaRPr lang="id-ID"/>
        </a:p>
      </dgm:t>
    </dgm:pt>
    <dgm:pt modelId="{B511A175-2903-452C-96D4-848E9FAEC1DA}">
      <dgm:prSet phldrT="[Text]"/>
      <dgm:spPr/>
      <dgm:t>
        <a:bodyPr/>
        <a:lstStyle/>
        <a:p>
          <a:r>
            <a:rPr lang="id-ID" dirty="0"/>
            <a:t>Peta Sebaran Izin Pertambangan </a:t>
          </a:r>
          <a:r>
            <a:rPr lang="id-ID" dirty="0" smtClean="0"/>
            <a:t>(ESDM</a:t>
          </a:r>
          <a:r>
            <a:rPr lang="id-ID" dirty="0"/>
            <a:t>/ instansi terkait)</a:t>
          </a:r>
        </a:p>
      </dgm:t>
    </dgm:pt>
    <dgm:pt modelId="{7EC7562A-E347-46DA-8947-8053FACCDA1D}" type="parTrans" cxnId="{AD1C492A-D5D3-48EA-8DBA-7340FF35DC76}">
      <dgm:prSet/>
      <dgm:spPr/>
      <dgm:t>
        <a:bodyPr/>
        <a:lstStyle/>
        <a:p>
          <a:endParaRPr lang="id-ID"/>
        </a:p>
      </dgm:t>
    </dgm:pt>
    <dgm:pt modelId="{D061D864-5072-4B53-849B-42388A6F40C6}" type="sibTrans" cxnId="{AD1C492A-D5D3-48EA-8DBA-7340FF35DC76}">
      <dgm:prSet/>
      <dgm:spPr/>
      <dgm:t>
        <a:bodyPr/>
        <a:lstStyle/>
        <a:p>
          <a:endParaRPr lang="id-ID"/>
        </a:p>
      </dgm:t>
    </dgm:pt>
    <dgm:pt modelId="{52BC0D31-8177-4634-A936-1B862CFA0276}">
      <dgm:prSet phldrT="[Text]"/>
      <dgm:spPr/>
      <dgm:t>
        <a:bodyPr/>
        <a:lstStyle/>
        <a:p>
          <a:r>
            <a:rPr lang="id-ID" dirty="0"/>
            <a:t>Peta Sebaran Izin Perkebunan </a:t>
          </a:r>
          <a:r>
            <a:rPr lang="id-ID" dirty="0" smtClean="0"/>
            <a:t>(Dinas </a:t>
          </a:r>
          <a:r>
            <a:rPr lang="id-ID" dirty="0"/>
            <a:t>Perkebunan/ instansi terkait)</a:t>
          </a:r>
        </a:p>
      </dgm:t>
    </dgm:pt>
    <dgm:pt modelId="{3730E63B-F0CE-4D82-A667-BDFF6B6D0851}" type="parTrans" cxnId="{C85D7763-F43E-46E2-9C60-CF6AF00E0304}">
      <dgm:prSet/>
      <dgm:spPr/>
      <dgm:t>
        <a:bodyPr/>
        <a:lstStyle/>
        <a:p>
          <a:endParaRPr lang="id-ID"/>
        </a:p>
      </dgm:t>
    </dgm:pt>
    <dgm:pt modelId="{C4D29C30-95E9-4FEE-9EA7-9854491A1D74}" type="sibTrans" cxnId="{C85D7763-F43E-46E2-9C60-CF6AF00E0304}">
      <dgm:prSet/>
      <dgm:spPr/>
      <dgm:t>
        <a:bodyPr/>
        <a:lstStyle/>
        <a:p>
          <a:endParaRPr lang="id-ID"/>
        </a:p>
      </dgm:t>
    </dgm:pt>
    <dgm:pt modelId="{D18C1744-A5B0-430F-9E28-4BDC87BF4831}">
      <dgm:prSet phldrT="[Text]"/>
      <dgm:spPr/>
      <dgm:t>
        <a:bodyPr/>
        <a:lstStyle/>
        <a:p>
          <a:r>
            <a:rPr lang="id-ID" dirty="0"/>
            <a:t>Peta Sebaran Izin Hutan Kemasyarakatan (</a:t>
          </a:r>
          <a:r>
            <a:rPr lang="id-ID" dirty="0" smtClean="0"/>
            <a:t>BPKHTL)</a:t>
          </a:r>
          <a:endParaRPr lang="id-ID" dirty="0"/>
        </a:p>
      </dgm:t>
    </dgm:pt>
    <dgm:pt modelId="{4D9B33F7-6E18-41E1-97FC-F663B5DCE10F}" type="parTrans" cxnId="{9B0C4FC1-D578-46D7-BE7E-A6CB2A6B5121}">
      <dgm:prSet/>
      <dgm:spPr/>
      <dgm:t>
        <a:bodyPr/>
        <a:lstStyle/>
        <a:p>
          <a:endParaRPr lang="id-ID"/>
        </a:p>
      </dgm:t>
    </dgm:pt>
    <dgm:pt modelId="{612A5C8F-C87C-4A3E-869A-B99E5B40EDAE}" type="sibTrans" cxnId="{9B0C4FC1-D578-46D7-BE7E-A6CB2A6B5121}">
      <dgm:prSet/>
      <dgm:spPr/>
      <dgm:t>
        <a:bodyPr/>
        <a:lstStyle/>
        <a:p>
          <a:endParaRPr lang="id-ID"/>
        </a:p>
      </dgm:t>
    </dgm:pt>
    <dgm:pt modelId="{9BA562A4-45F7-4507-8A78-6F4506A70BF6}" type="pres">
      <dgm:prSet presAssocID="{23DDCE4D-5EC4-494F-969E-B70A5592584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657A727-19CD-43D1-AEAD-1F94A1244650}" type="pres">
      <dgm:prSet presAssocID="{23DDCE4D-5EC4-494F-969E-B70A55925841}" presName="fgShape" presStyleLbl="fgShp" presStyleIdx="0" presStyleCnt="1"/>
      <dgm:spPr/>
    </dgm:pt>
    <dgm:pt modelId="{E42CDF95-D893-40DC-A535-0ACD1020B8B9}" type="pres">
      <dgm:prSet presAssocID="{23DDCE4D-5EC4-494F-969E-B70A55925841}" presName="linComp" presStyleCnt="0"/>
      <dgm:spPr/>
    </dgm:pt>
    <dgm:pt modelId="{2C666D79-0C88-4226-93DE-F75939E454C8}" type="pres">
      <dgm:prSet presAssocID="{B7C3016A-7695-4B2D-9B5C-3CDF59856B5F}" presName="compNode" presStyleCnt="0"/>
      <dgm:spPr/>
    </dgm:pt>
    <dgm:pt modelId="{4848D589-61D7-4E43-B0E8-CF648583C28E}" type="pres">
      <dgm:prSet presAssocID="{B7C3016A-7695-4B2D-9B5C-3CDF59856B5F}" presName="bkgdShape" presStyleLbl="node1" presStyleIdx="0" presStyleCnt="4"/>
      <dgm:spPr/>
      <dgm:t>
        <a:bodyPr/>
        <a:lstStyle/>
        <a:p>
          <a:endParaRPr lang="en-US"/>
        </a:p>
      </dgm:t>
    </dgm:pt>
    <dgm:pt modelId="{536A4EF8-7A8B-4722-BA5E-4F801B81B69A}" type="pres">
      <dgm:prSet presAssocID="{B7C3016A-7695-4B2D-9B5C-3CDF59856B5F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8C2661-862A-4501-9F85-B5BBA2BB4DEF}" type="pres">
      <dgm:prSet presAssocID="{B7C3016A-7695-4B2D-9B5C-3CDF59856B5F}" presName="invisiNode" presStyleLbl="node1" presStyleIdx="0" presStyleCnt="4"/>
      <dgm:spPr/>
    </dgm:pt>
    <dgm:pt modelId="{B747EED8-E094-4E8B-932B-B8447E072624}" type="pres">
      <dgm:prSet presAssocID="{B7C3016A-7695-4B2D-9B5C-3CDF59856B5F}" presName="imagNode" presStyleLbl="fgImgPlace1" presStyleIdx="0" presStyleCnt="4"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en-US"/>
        </a:p>
      </dgm:t>
    </dgm:pt>
    <dgm:pt modelId="{D714AEEB-ECAA-45B4-8E35-B727CA72C1A1}" type="pres">
      <dgm:prSet presAssocID="{0605DD7A-F899-402A-8C76-4A0A12125EF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A3A2E61-8502-48A0-94F2-FBD7C6EFEF27}" type="pres">
      <dgm:prSet presAssocID="{B511A175-2903-452C-96D4-848E9FAEC1DA}" presName="compNode" presStyleCnt="0"/>
      <dgm:spPr/>
    </dgm:pt>
    <dgm:pt modelId="{C45AD3B1-6B50-45C7-9BC2-D6AF93D1D77C}" type="pres">
      <dgm:prSet presAssocID="{B511A175-2903-452C-96D4-848E9FAEC1DA}" presName="bkgdShape" presStyleLbl="node1" presStyleIdx="1" presStyleCnt="4"/>
      <dgm:spPr/>
      <dgm:t>
        <a:bodyPr/>
        <a:lstStyle/>
        <a:p>
          <a:endParaRPr lang="en-US"/>
        </a:p>
      </dgm:t>
    </dgm:pt>
    <dgm:pt modelId="{73C430D8-2854-4BB7-8674-64CF8DB11A96}" type="pres">
      <dgm:prSet presAssocID="{B511A175-2903-452C-96D4-848E9FAEC1DA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4E96D5-B926-4DE5-94C7-356D0D37FF0A}" type="pres">
      <dgm:prSet presAssocID="{B511A175-2903-452C-96D4-848E9FAEC1DA}" presName="invisiNode" presStyleLbl="node1" presStyleIdx="1" presStyleCnt="4"/>
      <dgm:spPr/>
    </dgm:pt>
    <dgm:pt modelId="{9F99D43B-A10D-4571-B093-279A92F593DD}" type="pres">
      <dgm:prSet presAssocID="{B511A175-2903-452C-96D4-848E9FAEC1DA}" presName="imagNode" presStyleLbl="fgImgPlace1" presStyleIdx="1" presStyleCnt="4"/>
      <dgm:spPr/>
    </dgm:pt>
    <dgm:pt modelId="{79F6126B-7045-4BB9-BE4B-9532AA93777B}" type="pres">
      <dgm:prSet presAssocID="{D061D864-5072-4B53-849B-42388A6F40C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6EE00DF8-FC9E-4F11-B5AC-C14796F52F6C}" type="pres">
      <dgm:prSet presAssocID="{52BC0D31-8177-4634-A936-1B862CFA0276}" presName="compNode" presStyleCnt="0"/>
      <dgm:spPr/>
    </dgm:pt>
    <dgm:pt modelId="{0332982E-35F1-43DE-A982-0A66DB035118}" type="pres">
      <dgm:prSet presAssocID="{52BC0D31-8177-4634-A936-1B862CFA0276}" presName="bkgdShape" presStyleLbl="node1" presStyleIdx="2" presStyleCnt="4"/>
      <dgm:spPr/>
      <dgm:t>
        <a:bodyPr/>
        <a:lstStyle/>
        <a:p>
          <a:endParaRPr lang="en-US"/>
        </a:p>
      </dgm:t>
    </dgm:pt>
    <dgm:pt modelId="{449F280E-38CB-4F20-B632-678BED580C24}" type="pres">
      <dgm:prSet presAssocID="{52BC0D31-8177-4634-A936-1B862CFA0276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792118-39B7-4EC2-B8DF-813763D4A33F}" type="pres">
      <dgm:prSet presAssocID="{52BC0D31-8177-4634-A936-1B862CFA0276}" presName="invisiNode" presStyleLbl="node1" presStyleIdx="2" presStyleCnt="4"/>
      <dgm:spPr/>
    </dgm:pt>
    <dgm:pt modelId="{8F298AB0-38C5-4330-ACB6-1607D77A6200}" type="pres">
      <dgm:prSet presAssocID="{52BC0D31-8177-4634-A936-1B862CFA0276}" presName="imagNode" presStyleLbl="fgImgPlace1" presStyleIdx="2" presStyleCnt="4"/>
      <dgm:spPr/>
    </dgm:pt>
    <dgm:pt modelId="{A6EAAFF9-A72B-4367-B7CC-B9700C9883B0}" type="pres">
      <dgm:prSet presAssocID="{C4D29C30-95E9-4FEE-9EA7-9854491A1D7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EB13D788-D04E-469C-90FA-8E59C8E71DF7}" type="pres">
      <dgm:prSet presAssocID="{D18C1744-A5B0-430F-9E28-4BDC87BF4831}" presName="compNode" presStyleCnt="0"/>
      <dgm:spPr/>
    </dgm:pt>
    <dgm:pt modelId="{8D1B8B9A-3E66-4CB0-B178-2809C0363E55}" type="pres">
      <dgm:prSet presAssocID="{D18C1744-A5B0-430F-9E28-4BDC87BF4831}" presName="bkgdShape" presStyleLbl="node1" presStyleIdx="3" presStyleCnt="4"/>
      <dgm:spPr/>
      <dgm:t>
        <a:bodyPr/>
        <a:lstStyle/>
        <a:p>
          <a:endParaRPr lang="en-US"/>
        </a:p>
      </dgm:t>
    </dgm:pt>
    <dgm:pt modelId="{AFC960D8-4FB6-4093-B8C2-AD2B41237CDB}" type="pres">
      <dgm:prSet presAssocID="{D18C1744-A5B0-430F-9E28-4BDC87BF4831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A89BDE-3302-4C53-AE78-529CD77AB087}" type="pres">
      <dgm:prSet presAssocID="{D18C1744-A5B0-430F-9E28-4BDC87BF4831}" presName="invisiNode" presStyleLbl="node1" presStyleIdx="3" presStyleCnt="4"/>
      <dgm:spPr/>
    </dgm:pt>
    <dgm:pt modelId="{EE652A12-1375-4F66-AA0B-7361B6F87118}" type="pres">
      <dgm:prSet presAssocID="{D18C1744-A5B0-430F-9E28-4BDC87BF4831}" presName="imagNode" presStyleLbl="fgImgPlace1" presStyleIdx="3" presStyleCnt="4"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en-US"/>
        </a:p>
      </dgm:t>
    </dgm:pt>
  </dgm:ptLst>
  <dgm:cxnLst>
    <dgm:cxn modelId="{DF36DA5A-5895-4D29-8603-782D8C716E42}" type="presOf" srcId="{D061D864-5072-4B53-849B-42388A6F40C6}" destId="{79F6126B-7045-4BB9-BE4B-9532AA93777B}" srcOrd="0" destOrd="0" presId="urn:microsoft.com/office/officeart/2005/8/layout/hList7#4"/>
    <dgm:cxn modelId="{0A10F2FE-2C01-4850-8F19-43FFF1473CAD}" srcId="{23DDCE4D-5EC4-494F-969E-B70A55925841}" destId="{B7C3016A-7695-4B2D-9B5C-3CDF59856B5F}" srcOrd="0" destOrd="0" parTransId="{BC371CF8-B6A0-4D78-944E-E139A2B9FDEE}" sibTransId="{0605DD7A-F899-402A-8C76-4A0A12125EF6}"/>
    <dgm:cxn modelId="{D4BBB749-9F12-4FA2-AAFD-1F80B7E7B985}" type="presOf" srcId="{52BC0D31-8177-4634-A936-1B862CFA0276}" destId="{0332982E-35F1-43DE-A982-0A66DB035118}" srcOrd="0" destOrd="0" presId="urn:microsoft.com/office/officeart/2005/8/layout/hList7#4"/>
    <dgm:cxn modelId="{1965F9DF-AAE9-43F5-A889-F438FAE943C3}" type="presOf" srcId="{D18C1744-A5B0-430F-9E28-4BDC87BF4831}" destId="{AFC960D8-4FB6-4093-B8C2-AD2B41237CDB}" srcOrd="1" destOrd="0" presId="urn:microsoft.com/office/officeart/2005/8/layout/hList7#4"/>
    <dgm:cxn modelId="{C85D7763-F43E-46E2-9C60-CF6AF00E0304}" srcId="{23DDCE4D-5EC4-494F-969E-B70A55925841}" destId="{52BC0D31-8177-4634-A936-1B862CFA0276}" srcOrd="2" destOrd="0" parTransId="{3730E63B-F0CE-4D82-A667-BDFF6B6D0851}" sibTransId="{C4D29C30-95E9-4FEE-9EA7-9854491A1D74}"/>
    <dgm:cxn modelId="{83D1C8E9-F268-4331-B2FE-9281F4AEF87A}" type="presOf" srcId="{B7C3016A-7695-4B2D-9B5C-3CDF59856B5F}" destId="{4848D589-61D7-4E43-B0E8-CF648583C28E}" srcOrd="0" destOrd="0" presId="urn:microsoft.com/office/officeart/2005/8/layout/hList7#4"/>
    <dgm:cxn modelId="{4761919F-E893-4B21-AF6A-BA9A332EA501}" type="presOf" srcId="{B7C3016A-7695-4B2D-9B5C-3CDF59856B5F}" destId="{536A4EF8-7A8B-4722-BA5E-4F801B81B69A}" srcOrd="1" destOrd="0" presId="urn:microsoft.com/office/officeart/2005/8/layout/hList7#4"/>
    <dgm:cxn modelId="{4A9914E7-9DAF-49DC-89B7-E96910BDDF2A}" type="presOf" srcId="{D18C1744-A5B0-430F-9E28-4BDC87BF4831}" destId="{8D1B8B9A-3E66-4CB0-B178-2809C0363E55}" srcOrd="0" destOrd="0" presId="urn:microsoft.com/office/officeart/2005/8/layout/hList7#4"/>
    <dgm:cxn modelId="{D44E2F30-E804-4979-9E6A-A8C75038C6F9}" type="presOf" srcId="{0605DD7A-F899-402A-8C76-4A0A12125EF6}" destId="{D714AEEB-ECAA-45B4-8E35-B727CA72C1A1}" srcOrd="0" destOrd="0" presId="urn:microsoft.com/office/officeart/2005/8/layout/hList7#4"/>
    <dgm:cxn modelId="{AD1C492A-D5D3-48EA-8DBA-7340FF35DC76}" srcId="{23DDCE4D-5EC4-494F-969E-B70A55925841}" destId="{B511A175-2903-452C-96D4-848E9FAEC1DA}" srcOrd="1" destOrd="0" parTransId="{7EC7562A-E347-46DA-8947-8053FACCDA1D}" sibTransId="{D061D864-5072-4B53-849B-42388A6F40C6}"/>
    <dgm:cxn modelId="{FD71C1AD-6BE8-4C48-95D3-80018E3FEA38}" type="presOf" srcId="{B511A175-2903-452C-96D4-848E9FAEC1DA}" destId="{C45AD3B1-6B50-45C7-9BC2-D6AF93D1D77C}" srcOrd="0" destOrd="0" presId="urn:microsoft.com/office/officeart/2005/8/layout/hList7#4"/>
    <dgm:cxn modelId="{9B0C4FC1-D578-46D7-BE7E-A6CB2A6B5121}" srcId="{23DDCE4D-5EC4-494F-969E-B70A55925841}" destId="{D18C1744-A5B0-430F-9E28-4BDC87BF4831}" srcOrd="3" destOrd="0" parTransId="{4D9B33F7-6E18-41E1-97FC-F663B5DCE10F}" sibTransId="{612A5C8F-C87C-4A3E-869A-B99E5B40EDAE}"/>
    <dgm:cxn modelId="{4C1DAF46-09B1-4BFC-B370-64E5688B2C0E}" type="presOf" srcId="{52BC0D31-8177-4634-A936-1B862CFA0276}" destId="{449F280E-38CB-4F20-B632-678BED580C24}" srcOrd="1" destOrd="0" presId="urn:microsoft.com/office/officeart/2005/8/layout/hList7#4"/>
    <dgm:cxn modelId="{649CE9E2-F9B0-40D1-8BCC-2FF5A155F555}" type="presOf" srcId="{B511A175-2903-452C-96D4-848E9FAEC1DA}" destId="{73C430D8-2854-4BB7-8674-64CF8DB11A96}" srcOrd="1" destOrd="0" presId="urn:microsoft.com/office/officeart/2005/8/layout/hList7#4"/>
    <dgm:cxn modelId="{EC7CFBFB-6BC6-4B50-8AB4-30BFF2EA91CD}" type="presOf" srcId="{C4D29C30-95E9-4FEE-9EA7-9854491A1D74}" destId="{A6EAAFF9-A72B-4367-B7CC-B9700C9883B0}" srcOrd="0" destOrd="0" presId="urn:microsoft.com/office/officeart/2005/8/layout/hList7#4"/>
    <dgm:cxn modelId="{B1A69330-8C50-42DE-99C7-12966C373906}" type="presOf" srcId="{23DDCE4D-5EC4-494F-969E-B70A55925841}" destId="{9BA562A4-45F7-4507-8A78-6F4506A70BF6}" srcOrd="0" destOrd="0" presId="urn:microsoft.com/office/officeart/2005/8/layout/hList7#4"/>
    <dgm:cxn modelId="{25BE8183-F922-4436-B9AE-DFFFAC443CC3}" type="presParOf" srcId="{9BA562A4-45F7-4507-8A78-6F4506A70BF6}" destId="{7657A727-19CD-43D1-AEAD-1F94A1244650}" srcOrd="0" destOrd="0" presId="urn:microsoft.com/office/officeart/2005/8/layout/hList7#4"/>
    <dgm:cxn modelId="{19A76BEA-E02F-4A58-9ED9-7178B045FDF5}" type="presParOf" srcId="{9BA562A4-45F7-4507-8A78-6F4506A70BF6}" destId="{E42CDF95-D893-40DC-A535-0ACD1020B8B9}" srcOrd="1" destOrd="0" presId="urn:microsoft.com/office/officeart/2005/8/layout/hList7#4"/>
    <dgm:cxn modelId="{29056023-9E0B-4F26-9DDA-D503C57663D1}" type="presParOf" srcId="{E42CDF95-D893-40DC-A535-0ACD1020B8B9}" destId="{2C666D79-0C88-4226-93DE-F75939E454C8}" srcOrd="0" destOrd="0" presId="urn:microsoft.com/office/officeart/2005/8/layout/hList7#4"/>
    <dgm:cxn modelId="{8CCD406E-61EF-4D2B-9598-48C629255526}" type="presParOf" srcId="{2C666D79-0C88-4226-93DE-F75939E454C8}" destId="{4848D589-61D7-4E43-B0E8-CF648583C28E}" srcOrd="0" destOrd="0" presId="urn:microsoft.com/office/officeart/2005/8/layout/hList7#4"/>
    <dgm:cxn modelId="{1DE722D5-C517-4EF3-957A-1A4C4888666B}" type="presParOf" srcId="{2C666D79-0C88-4226-93DE-F75939E454C8}" destId="{536A4EF8-7A8B-4722-BA5E-4F801B81B69A}" srcOrd="1" destOrd="0" presId="urn:microsoft.com/office/officeart/2005/8/layout/hList7#4"/>
    <dgm:cxn modelId="{E0EB43CF-2E36-42A9-B115-C7B0CB708171}" type="presParOf" srcId="{2C666D79-0C88-4226-93DE-F75939E454C8}" destId="{D78C2661-862A-4501-9F85-B5BBA2BB4DEF}" srcOrd="2" destOrd="0" presId="urn:microsoft.com/office/officeart/2005/8/layout/hList7#4"/>
    <dgm:cxn modelId="{998D8783-EDEE-4436-9830-B08D9FCC0BDE}" type="presParOf" srcId="{2C666D79-0C88-4226-93DE-F75939E454C8}" destId="{B747EED8-E094-4E8B-932B-B8447E072624}" srcOrd="3" destOrd="0" presId="urn:microsoft.com/office/officeart/2005/8/layout/hList7#4"/>
    <dgm:cxn modelId="{A9E6777A-185B-4202-A7E5-DFEE99FAE1C7}" type="presParOf" srcId="{E42CDF95-D893-40DC-A535-0ACD1020B8B9}" destId="{D714AEEB-ECAA-45B4-8E35-B727CA72C1A1}" srcOrd="1" destOrd="0" presId="urn:microsoft.com/office/officeart/2005/8/layout/hList7#4"/>
    <dgm:cxn modelId="{C50CF57B-8884-4A30-BA11-EE05F0641AA6}" type="presParOf" srcId="{E42CDF95-D893-40DC-A535-0ACD1020B8B9}" destId="{3A3A2E61-8502-48A0-94F2-FBD7C6EFEF27}" srcOrd="2" destOrd="0" presId="urn:microsoft.com/office/officeart/2005/8/layout/hList7#4"/>
    <dgm:cxn modelId="{21D9AECD-6A71-476F-B8CC-45FEFCF310AD}" type="presParOf" srcId="{3A3A2E61-8502-48A0-94F2-FBD7C6EFEF27}" destId="{C45AD3B1-6B50-45C7-9BC2-D6AF93D1D77C}" srcOrd="0" destOrd="0" presId="urn:microsoft.com/office/officeart/2005/8/layout/hList7#4"/>
    <dgm:cxn modelId="{E4F85E70-1FDC-45B9-93BE-22A0E20B36B4}" type="presParOf" srcId="{3A3A2E61-8502-48A0-94F2-FBD7C6EFEF27}" destId="{73C430D8-2854-4BB7-8674-64CF8DB11A96}" srcOrd="1" destOrd="0" presId="urn:microsoft.com/office/officeart/2005/8/layout/hList7#4"/>
    <dgm:cxn modelId="{9C765B7B-0F4A-4B47-BFD1-64E618184E83}" type="presParOf" srcId="{3A3A2E61-8502-48A0-94F2-FBD7C6EFEF27}" destId="{224E96D5-B926-4DE5-94C7-356D0D37FF0A}" srcOrd="2" destOrd="0" presId="urn:microsoft.com/office/officeart/2005/8/layout/hList7#4"/>
    <dgm:cxn modelId="{65A2E50D-4696-4CD4-96CB-BD14F18AD96C}" type="presParOf" srcId="{3A3A2E61-8502-48A0-94F2-FBD7C6EFEF27}" destId="{9F99D43B-A10D-4571-B093-279A92F593DD}" srcOrd="3" destOrd="0" presId="urn:microsoft.com/office/officeart/2005/8/layout/hList7#4"/>
    <dgm:cxn modelId="{356F327D-4417-4B92-8C57-929B40A71E7C}" type="presParOf" srcId="{E42CDF95-D893-40DC-A535-0ACD1020B8B9}" destId="{79F6126B-7045-4BB9-BE4B-9532AA93777B}" srcOrd="3" destOrd="0" presId="urn:microsoft.com/office/officeart/2005/8/layout/hList7#4"/>
    <dgm:cxn modelId="{B51EC5A5-E6C4-44CC-9E43-9D7858889450}" type="presParOf" srcId="{E42CDF95-D893-40DC-A535-0ACD1020B8B9}" destId="{6EE00DF8-FC9E-4F11-B5AC-C14796F52F6C}" srcOrd="4" destOrd="0" presId="urn:microsoft.com/office/officeart/2005/8/layout/hList7#4"/>
    <dgm:cxn modelId="{5D4F8B9F-8A55-470E-BDB0-953C284C85B8}" type="presParOf" srcId="{6EE00DF8-FC9E-4F11-B5AC-C14796F52F6C}" destId="{0332982E-35F1-43DE-A982-0A66DB035118}" srcOrd="0" destOrd="0" presId="urn:microsoft.com/office/officeart/2005/8/layout/hList7#4"/>
    <dgm:cxn modelId="{C71229BF-7960-407C-9D89-C588A044E954}" type="presParOf" srcId="{6EE00DF8-FC9E-4F11-B5AC-C14796F52F6C}" destId="{449F280E-38CB-4F20-B632-678BED580C24}" srcOrd="1" destOrd="0" presId="urn:microsoft.com/office/officeart/2005/8/layout/hList7#4"/>
    <dgm:cxn modelId="{F200909A-065D-4C60-99A7-58E27115E829}" type="presParOf" srcId="{6EE00DF8-FC9E-4F11-B5AC-C14796F52F6C}" destId="{50792118-39B7-4EC2-B8DF-813763D4A33F}" srcOrd="2" destOrd="0" presId="urn:microsoft.com/office/officeart/2005/8/layout/hList7#4"/>
    <dgm:cxn modelId="{E299A302-F231-487F-B94B-4F6A57692C2C}" type="presParOf" srcId="{6EE00DF8-FC9E-4F11-B5AC-C14796F52F6C}" destId="{8F298AB0-38C5-4330-ACB6-1607D77A6200}" srcOrd="3" destOrd="0" presId="urn:microsoft.com/office/officeart/2005/8/layout/hList7#4"/>
    <dgm:cxn modelId="{F1A374D1-56EF-485E-8FA1-252B7CCAA9AF}" type="presParOf" srcId="{E42CDF95-D893-40DC-A535-0ACD1020B8B9}" destId="{A6EAAFF9-A72B-4367-B7CC-B9700C9883B0}" srcOrd="5" destOrd="0" presId="urn:microsoft.com/office/officeart/2005/8/layout/hList7#4"/>
    <dgm:cxn modelId="{EC84BCDE-CD26-4AE9-AE58-C8F50A90C7EA}" type="presParOf" srcId="{E42CDF95-D893-40DC-A535-0ACD1020B8B9}" destId="{EB13D788-D04E-469C-90FA-8E59C8E71DF7}" srcOrd="6" destOrd="0" presId="urn:microsoft.com/office/officeart/2005/8/layout/hList7#4"/>
    <dgm:cxn modelId="{79C1FD9F-EB4B-4FDF-91A2-A3B72B2AB8D7}" type="presParOf" srcId="{EB13D788-D04E-469C-90FA-8E59C8E71DF7}" destId="{8D1B8B9A-3E66-4CB0-B178-2809C0363E55}" srcOrd="0" destOrd="0" presId="urn:microsoft.com/office/officeart/2005/8/layout/hList7#4"/>
    <dgm:cxn modelId="{577BF141-668C-49AE-8C70-F3E5C324D015}" type="presParOf" srcId="{EB13D788-D04E-469C-90FA-8E59C8E71DF7}" destId="{AFC960D8-4FB6-4093-B8C2-AD2B41237CDB}" srcOrd="1" destOrd="0" presId="urn:microsoft.com/office/officeart/2005/8/layout/hList7#4"/>
    <dgm:cxn modelId="{F331F98E-9CC8-4644-970C-9285697CEA52}" type="presParOf" srcId="{EB13D788-D04E-469C-90FA-8E59C8E71DF7}" destId="{ECA89BDE-3302-4C53-AE78-529CD77AB087}" srcOrd="2" destOrd="0" presId="urn:microsoft.com/office/officeart/2005/8/layout/hList7#4"/>
    <dgm:cxn modelId="{855AE7F5-7B4A-41A8-826E-00442F04E553}" type="presParOf" srcId="{EB13D788-D04E-469C-90FA-8E59C8E71DF7}" destId="{EE652A12-1375-4F66-AA0B-7361B6F87118}" srcOrd="3" destOrd="0" presId="urn:microsoft.com/office/officeart/2005/8/layout/hList7#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3DDCE4D-5EC4-494F-969E-B70A55925841}" type="doc">
      <dgm:prSet loTypeId="urn:microsoft.com/office/officeart/2005/8/layout/hList7#5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id-ID"/>
        </a:p>
      </dgm:t>
    </dgm:pt>
    <dgm:pt modelId="{B7C3016A-7695-4B2D-9B5C-3CDF59856B5F}">
      <dgm:prSet phldrT="[Text]"/>
      <dgm:spPr/>
      <dgm:t>
        <a:bodyPr/>
        <a:lstStyle/>
        <a:p>
          <a:r>
            <a:rPr lang="id-ID" dirty="0"/>
            <a:t>Peta SIDIK (BPKHTL)</a:t>
          </a:r>
        </a:p>
      </dgm:t>
    </dgm:pt>
    <dgm:pt modelId="{BC371CF8-B6A0-4D78-944E-E139A2B9FDEE}" type="parTrans" cxnId="{0A10F2FE-2C01-4850-8F19-43FFF1473CAD}">
      <dgm:prSet/>
      <dgm:spPr/>
      <dgm:t>
        <a:bodyPr/>
        <a:lstStyle/>
        <a:p>
          <a:endParaRPr lang="id-ID"/>
        </a:p>
      </dgm:t>
    </dgm:pt>
    <dgm:pt modelId="{0605DD7A-F899-402A-8C76-4A0A12125EF6}" type="sibTrans" cxnId="{0A10F2FE-2C01-4850-8F19-43FFF1473CAD}">
      <dgm:prSet/>
      <dgm:spPr/>
      <dgm:t>
        <a:bodyPr/>
        <a:lstStyle/>
        <a:p>
          <a:endParaRPr lang="id-ID"/>
        </a:p>
      </dgm:t>
    </dgm:pt>
    <dgm:pt modelId="{B511A175-2903-452C-96D4-848E9FAEC1DA}">
      <dgm:prSet phldrT="[Text]"/>
      <dgm:spPr/>
      <dgm:t>
        <a:bodyPr/>
        <a:lstStyle/>
        <a:p>
          <a:r>
            <a:rPr lang="id-ID" dirty="0"/>
            <a:t>Peta PIPPIB (BPKHTL)</a:t>
          </a:r>
        </a:p>
      </dgm:t>
    </dgm:pt>
    <dgm:pt modelId="{7EC7562A-E347-46DA-8947-8053FACCDA1D}" type="parTrans" cxnId="{AD1C492A-D5D3-48EA-8DBA-7340FF35DC76}">
      <dgm:prSet/>
      <dgm:spPr/>
      <dgm:t>
        <a:bodyPr/>
        <a:lstStyle/>
        <a:p>
          <a:endParaRPr lang="id-ID"/>
        </a:p>
      </dgm:t>
    </dgm:pt>
    <dgm:pt modelId="{D061D864-5072-4B53-849B-42388A6F40C6}" type="sibTrans" cxnId="{AD1C492A-D5D3-48EA-8DBA-7340FF35DC76}">
      <dgm:prSet/>
      <dgm:spPr/>
      <dgm:t>
        <a:bodyPr/>
        <a:lstStyle/>
        <a:p>
          <a:endParaRPr lang="id-ID"/>
        </a:p>
      </dgm:t>
    </dgm:pt>
    <dgm:pt modelId="{D9A1582E-8013-42CA-A10C-EDF7916DB29D}">
      <dgm:prSet phldrT="[Text]"/>
      <dgm:spPr/>
      <dgm:t>
        <a:bodyPr/>
        <a:lstStyle/>
        <a:p>
          <a:r>
            <a:rPr lang="id-ID" dirty="0"/>
            <a:t>Peta Tutupan Lahan (BPKHTL)</a:t>
          </a:r>
        </a:p>
      </dgm:t>
    </dgm:pt>
    <dgm:pt modelId="{C663E289-0EDF-49C7-AB21-0CF82ED9D8AF}" type="parTrans" cxnId="{FD5B95B6-4838-44FC-AFF0-4B8CD5698DA2}">
      <dgm:prSet/>
      <dgm:spPr/>
      <dgm:t>
        <a:bodyPr/>
        <a:lstStyle/>
        <a:p>
          <a:endParaRPr lang="id-ID"/>
        </a:p>
      </dgm:t>
    </dgm:pt>
    <dgm:pt modelId="{BD83D71A-C5C7-4E0B-BAEE-78C1794211D6}" type="sibTrans" cxnId="{FD5B95B6-4838-44FC-AFF0-4B8CD5698DA2}">
      <dgm:prSet/>
      <dgm:spPr/>
      <dgm:t>
        <a:bodyPr/>
        <a:lstStyle/>
        <a:p>
          <a:endParaRPr lang="id-ID"/>
        </a:p>
      </dgm:t>
    </dgm:pt>
    <dgm:pt modelId="{FF7F7650-82E2-4A18-BC6F-D96AD2D2A763}">
      <dgm:prSet phldrT="[Text]"/>
      <dgm:spPr/>
      <dgm:t>
        <a:bodyPr/>
        <a:lstStyle/>
        <a:p>
          <a:r>
            <a:rPr lang="id-ID" dirty="0"/>
            <a:t>Peta Mangrove (diolah dari Tutupan Lahan)</a:t>
          </a:r>
        </a:p>
      </dgm:t>
    </dgm:pt>
    <dgm:pt modelId="{FAC8D727-E7D6-40D8-8AA0-BA2CBEEDA391}" type="parTrans" cxnId="{FE16D629-83D3-4907-B3C6-345655F54903}">
      <dgm:prSet/>
      <dgm:spPr/>
      <dgm:t>
        <a:bodyPr/>
        <a:lstStyle/>
        <a:p>
          <a:endParaRPr lang="id-ID"/>
        </a:p>
      </dgm:t>
    </dgm:pt>
    <dgm:pt modelId="{FDB622EA-81CA-4CC2-BFF8-72D67DBB9F31}" type="sibTrans" cxnId="{FE16D629-83D3-4907-B3C6-345655F54903}">
      <dgm:prSet/>
      <dgm:spPr/>
      <dgm:t>
        <a:bodyPr/>
        <a:lstStyle/>
        <a:p>
          <a:endParaRPr lang="id-ID"/>
        </a:p>
      </dgm:t>
    </dgm:pt>
    <dgm:pt modelId="{F29666F5-0FCA-41C3-AF8A-3E276CD43EE2}">
      <dgm:prSet phldrT="[Text]"/>
      <dgm:spPr/>
      <dgm:t>
        <a:bodyPr/>
        <a:lstStyle/>
        <a:p>
          <a:r>
            <a:rPr lang="id-ID" dirty="0"/>
            <a:t>Peta KHG (BPKHTL)</a:t>
          </a:r>
        </a:p>
      </dgm:t>
    </dgm:pt>
    <dgm:pt modelId="{3E90DA1A-9CFF-4C84-A637-25A287E4FABD}" type="parTrans" cxnId="{A6C6879A-C22C-4C14-947C-75BA79BC2C41}">
      <dgm:prSet/>
      <dgm:spPr/>
      <dgm:t>
        <a:bodyPr/>
        <a:lstStyle/>
        <a:p>
          <a:endParaRPr lang="id-ID"/>
        </a:p>
      </dgm:t>
    </dgm:pt>
    <dgm:pt modelId="{DE4F7868-EB53-4BF8-8A3E-12C8B5CD6BC4}" type="sibTrans" cxnId="{A6C6879A-C22C-4C14-947C-75BA79BC2C41}">
      <dgm:prSet/>
      <dgm:spPr/>
      <dgm:t>
        <a:bodyPr/>
        <a:lstStyle/>
        <a:p>
          <a:endParaRPr lang="id-ID"/>
        </a:p>
      </dgm:t>
    </dgm:pt>
    <dgm:pt modelId="{A66CD0C0-BCC2-45B0-ACAE-FD6A2B8DAF4A}">
      <dgm:prSet phldrT="[Text]"/>
      <dgm:spPr/>
      <dgm:t>
        <a:bodyPr/>
        <a:lstStyle/>
        <a:p>
          <a:r>
            <a:rPr lang="id-ID" dirty="0"/>
            <a:t>Peta FOLU </a:t>
          </a:r>
          <a:r>
            <a:rPr lang="id-ID" dirty="0" err="1"/>
            <a:t>Netsink</a:t>
          </a:r>
          <a:r>
            <a:rPr lang="id-ID" dirty="0"/>
            <a:t> 2030 (BPKHTL)</a:t>
          </a:r>
        </a:p>
      </dgm:t>
    </dgm:pt>
    <dgm:pt modelId="{0B0EC0EB-ABA8-4B4F-8CAB-6E24A814B1FC}" type="parTrans" cxnId="{F30711DA-0439-477E-AFB8-D88885C27FFA}">
      <dgm:prSet/>
      <dgm:spPr/>
      <dgm:t>
        <a:bodyPr/>
        <a:lstStyle/>
        <a:p>
          <a:endParaRPr lang="id-ID"/>
        </a:p>
      </dgm:t>
    </dgm:pt>
    <dgm:pt modelId="{951F42F7-40E2-499B-808E-F0E6CAF29CBC}" type="sibTrans" cxnId="{F30711DA-0439-477E-AFB8-D88885C27FFA}">
      <dgm:prSet/>
      <dgm:spPr/>
      <dgm:t>
        <a:bodyPr/>
        <a:lstStyle/>
        <a:p>
          <a:endParaRPr lang="id-ID"/>
        </a:p>
      </dgm:t>
    </dgm:pt>
    <dgm:pt modelId="{AF401DF2-4A19-47A1-809B-533B6AD4DCCE}">
      <dgm:prSet phldrT="[Text]"/>
      <dgm:spPr/>
      <dgm:t>
        <a:bodyPr/>
        <a:lstStyle/>
        <a:p>
          <a:r>
            <a:rPr lang="id-ID"/>
            <a:t>Mangrove 63% berada di Kubu Raya</a:t>
          </a:r>
          <a:endParaRPr lang="id-ID" dirty="0"/>
        </a:p>
      </dgm:t>
    </dgm:pt>
    <dgm:pt modelId="{20E4B274-9DA6-4C0B-80C1-7609B848B5B6}" type="parTrans" cxnId="{9CA031A7-DFAE-4907-AB40-2875B0029418}">
      <dgm:prSet/>
      <dgm:spPr/>
      <dgm:t>
        <a:bodyPr/>
        <a:lstStyle/>
        <a:p>
          <a:endParaRPr lang="id-ID"/>
        </a:p>
      </dgm:t>
    </dgm:pt>
    <dgm:pt modelId="{BADD0EAE-7DD4-4914-B4CE-89B3A50375D3}" type="sibTrans" cxnId="{9CA031A7-DFAE-4907-AB40-2875B0029418}">
      <dgm:prSet/>
      <dgm:spPr/>
      <dgm:t>
        <a:bodyPr/>
        <a:lstStyle/>
        <a:p>
          <a:endParaRPr lang="id-ID"/>
        </a:p>
      </dgm:t>
    </dgm:pt>
    <dgm:pt modelId="{093755DF-CC9B-491D-9557-7DF9677F695A}">
      <dgm:prSet/>
      <dgm:spPr/>
      <dgm:t>
        <a:bodyPr/>
        <a:lstStyle/>
        <a:p>
          <a:r>
            <a:rPr lang="id-ID" dirty="0"/>
            <a:t>Kerusakan biasanya berupa penebangan massal untuk pembuatan arang</a:t>
          </a:r>
        </a:p>
      </dgm:t>
    </dgm:pt>
    <dgm:pt modelId="{3B1F6F00-56C9-4920-9045-58770D646D30}" type="parTrans" cxnId="{DD3E56E3-34BB-4304-B9A9-2203AA196CF3}">
      <dgm:prSet/>
      <dgm:spPr/>
      <dgm:t>
        <a:bodyPr/>
        <a:lstStyle/>
        <a:p>
          <a:endParaRPr lang="id-ID"/>
        </a:p>
      </dgm:t>
    </dgm:pt>
    <dgm:pt modelId="{52D8AE3E-D5B7-454A-97EF-8DF92FB9B2B0}" type="sibTrans" cxnId="{DD3E56E3-34BB-4304-B9A9-2203AA196CF3}">
      <dgm:prSet/>
      <dgm:spPr/>
      <dgm:t>
        <a:bodyPr/>
        <a:lstStyle/>
        <a:p>
          <a:endParaRPr lang="id-ID"/>
        </a:p>
      </dgm:t>
    </dgm:pt>
    <dgm:pt modelId="{DE7C6CD8-54F4-43C7-A8CD-72E235EC6AB9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id-ID" dirty="0"/>
            <a:t>Tahun 2022: Pertanian lahan kering campur semak: 4.677.470 Ha (31,81%)</a:t>
          </a:r>
        </a:p>
      </dgm:t>
    </dgm:pt>
    <dgm:pt modelId="{2C196B4E-7070-4CC8-AE65-859A125F6F9E}" type="parTrans" cxnId="{96D2E426-42CE-43B3-AD39-6C63A5A05D9A}">
      <dgm:prSet/>
      <dgm:spPr/>
      <dgm:t>
        <a:bodyPr/>
        <a:lstStyle/>
        <a:p>
          <a:endParaRPr lang="id-ID"/>
        </a:p>
      </dgm:t>
    </dgm:pt>
    <dgm:pt modelId="{64EEB83D-06E2-4522-A4F6-54C0D1448E2E}" type="sibTrans" cxnId="{96D2E426-42CE-43B3-AD39-6C63A5A05D9A}">
      <dgm:prSet/>
      <dgm:spPr/>
      <dgm:t>
        <a:bodyPr/>
        <a:lstStyle/>
        <a:p>
          <a:endParaRPr lang="id-ID"/>
        </a:p>
      </dgm:t>
    </dgm:pt>
    <dgm:pt modelId="{A03BDD49-038D-40EB-8E2B-A05C737B0436}">
      <dgm:prSet/>
      <dgm:spPr/>
      <dgm:t>
        <a:bodyPr/>
        <a:lstStyle/>
        <a:p>
          <a:r>
            <a:rPr lang="id-ID" dirty="0"/>
            <a:t>Terluas: RO 11 = Perlindungan Areal Konservasi Tinggi (3.215.123,56) </a:t>
          </a:r>
        </a:p>
      </dgm:t>
    </dgm:pt>
    <dgm:pt modelId="{A9779EEC-E9A6-4A2F-8BDF-6AEB40516946}" type="parTrans" cxnId="{3A91B680-974F-4B1A-A4FC-6161C98F64B8}">
      <dgm:prSet/>
      <dgm:spPr/>
      <dgm:t>
        <a:bodyPr/>
        <a:lstStyle/>
        <a:p>
          <a:endParaRPr lang="id-ID"/>
        </a:p>
      </dgm:t>
    </dgm:pt>
    <dgm:pt modelId="{94AC849A-ED7C-40F6-8F03-9D0F9048B7BA}" type="sibTrans" cxnId="{3A91B680-974F-4B1A-A4FC-6161C98F64B8}">
      <dgm:prSet/>
      <dgm:spPr/>
      <dgm:t>
        <a:bodyPr/>
        <a:lstStyle/>
        <a:p>
          <a:endParaRPr lang="id-ID"/>
        </a:p>
      </dgm:t>
    </dgm:pt>
    <dgm:pt modelId="{18A721EF-BC87-436D-BC6C-2F8DAEA496E5}">
      <dgm:prSet phldrT="[Text]"/>
      <dgm:spPr/>
      <dgm:t>
        <a:bodyPr/>
        <a:lstStyle/>
        <a:p>
          <a:r>
            <a:rPr lang="id-ID" dirty="0"/>
            <a:t>Fungsi lindung gambut: 1.118.142,93 Ha (40%)</a:t>
          </a:r>
        </a:p>
      </dgm:t>
    </dgm:pt>
    <dgm:pt modelId="{CC555384-B496-4392-988A-21ADE34DB736}" type="parTrans" cxnId="{721415DB-2126-445D-BDC8-177CF638B4D2}">
      <dgm:prSet/>
      <dgm:spPr/>
      <dgm:t>
        <a:bodyPr/>
        <a:lstStyle/>
        <a:p>
          <a:endParaRPr lang="id-ID"/>
        </a:p>
      </dgm:t>
    </dgm:pt>
    <dgm:pt modelId="{FDB0F84C-6500-4912-B200-D8AEBFDC7785}" type="sibTrans" cxnId="{721415DB-2126-445D-BDC8-177CF638B4D2}">
      <dgm:prSet/>
      <dgm:spPr/>
      <dgm:t>
        <a:bodyPr/>
        <a:lstStyle/>
        <a:p>
          <a:endParaRPr lang="id-ID"/>
        </a:p>
      </dgm:t>
    </dgm:pt>
    <dgm:pt modelId="{875A24AA-12D5-437E-96A2-D4F89985A292}">
      <dgm:prSet/>
      <dgm:spPr/>
      <dgm:t>
        <a:bodyPr/>
        <a:lstStyle/>
        <a:p>
          <a:r>
            <a:rPr lang="id-ID" dirty="0"/>
            <a:t>Fungsi budidaya gambut: 1.678.183,77 Ha (60%)</a:t>
          </a:r>
        </a:p>
      </dgm:t>
    </dgm:pt>
    <dgm:pt modelId="{87BB3E59-6E46-4193-BECE-21BC150D0690}" type="parTrans" cxnId="{ECEF7C4A-A404-4B4D-8955-E78FFF50FED6}">
      <dgm:prSet/>
      <dgm:spPr/>
      <dgm:t>
        <a:bodyPr/>
        <a:lstStyle/>
        <a:p>
          <a:endParaRPr lang="id-ID"/>
        </a:p>
      </dgm:t>
    </dgm:pt>
    <dgm:pt modelId="{CA973FBF-AAF1-46D5-B56E-FC2A45D9E826}" type="sibTrans" cxnId="{ECEF7C4A-A404-4B4D-8955-E78FFF50FED6}">
      <dgm:prSet/>
      <dgm:spPr/>
      <dgm:t>
        <a:bodyPr/>
        <a:lstStyle/>
        <a:p>
          <a:endParaRPr lang="id-ID"/>
        </a:p>
      </dgm:t>
    </dgm:pt>
    <dgm:pt modelId="{1DAFA5C3-F596-48DB-B8B6-0CCB6DE88F10}">
      <dgm:prSet/>
      <dgm:spPr/>
      <dgm:t>
        <a:bodyPr/>
        <a:lstStyle/>
        <a:p>
          <a:r>
            <a:rPr lang="id-ID" dirty="0"/>
            <a:t>Kedalaman Gambut dominan pada100-&lt;200 cm: 498.858,82 Ha (32,23%)</a:t>
          </a:r>
        </a:p>
      </dgm:t>
    </dgm:pt>
    <dgm:pt modelId="{C56E7FBB-B57A-4B8D-9BDD-5BB9CC0F65D8}" type="parTrans" cxnId="{6A183FB0-46A0-43E1-8390-B63291F471E2}">
      <dgm:prSet/>
      <dgm:spPr/>
      <dgm:t>
        <a:bodyPr/>
        <a:lstStyle/>
        <a:p>
          <a:endParaRPr lang="id-ID"/>
        </a:p>
      </dgm:t>
    </dgm:pt>
    <dgm:pt modelId="{5E21513F-C5D1-46FC-95CA-3385D417430B}" type="sibTrans" cxnId="{6A183FB0-46A0-43E1-8390-B63291F471E2}">
      <dgm:prSet/>
      <dgm:spPr/>
      <dgm:t>
        <a:bodyPr/>
        <a:lstStyle/>
        <a:p>
          <a:endParaRPr lang="id-ID"/>
        </a:p>
      </dgm:t>
    </dgm:pt>
    <dgm:pt modelId="{9BA562A4-45F7-4507-8A78-6F4506A70BF6}" type="pres">
      <dgm:prSet presAssocID="{23DDCE4D-5EC4-494F-969E-B70A5592584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657A727-19CD-43D1-AEAD-1F94A1244650}" type="pres">
      <dgm:prSet presAssocID="{23DDCE4D-5EC4-494F-969E-B70A55925841}" presName="fgShape" presStyleLbl="fgShp" presStyleIdx="0" presStyleCnt="1"/>
      <dgm:spPr/>
    </dgm:pt>
    <dgm:pt modelId="{E42CDF95-D893-40DC-A535-0ACD1020B8B9}" type="pres">
      <dgm:prSet presAssocID="{23DDCE4D-5EC4-494F-969E-B70A55925841}" presName="linComp" presStyleCnt="0"/>
      <dgm:spPr/>
    </dgm:pt>
    <dgm:pt modelId="{2C666D79-0C88-4226-93DE-F75939E454C8}" type="pres">
      <dgm:prSet presAssocID="{B7C3016A-7695-4B2D-9B5C-3CDF59856B5F}" presName="compNode" presStyleCnt="0"/>
      <dgm:spPr/>
    </dgm:pt>
    <dgm:pt modelId="{4848D589-61D7-4E43-B0E8-CF648583C28E}" type="pres">
      <dgm:prSet presAssocID="{B7C3016A-7695-4B2D-9B5C-3CDF59856B5F}" presName="bkgdShape" presStyleLbl="node1" presStyleIdx="0" presStyleCnt="6"/>
      <dgm:spPr/>
      <dgm:t>
        <a:bodyPr/>
        <a:lstStyle/>
        <a:p>
          <a:endParaRPr lang="en-US"/>
        </a:p>
      </dgm:t>
    </dgm:pt>
    <dgm:pt modelId="{536A4EF8-7A8B-4722-BA5E-4F801B81B69A}" type="pres">
      <dgm:prSet presAssocID="{B7C3016A-7695-4B2D-9B5C-3CDF59856B5F}" presName="nodeTx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8C2661-862A-4501-9F85-B5BBA2BB4DEF}" type="pres">
      <dgm:prSet presAssocID="{B7C3016A-7695-4B2D-9B5C-3CDF59856B5F}" presName="invisiNode" presStyleLbl="node1" presStyleIdx="0" presStyleCnt="6"/>
      <dgm:spPr/>
    </dgm:pt>
    <dgm:pt modelId="{B747EED8-E094-4E8B-932B-B8447E072624}" type="pres">
      <dgm:prSet presAssocID="{B7C3016A-7695-4B2D-9B5C-3CDF59856B5F}" presName="imagNode" presStyleLbl="fgImgPlace1" presStyleIdx="0" presStyleCnt="6"/>
      <dgm:spPr/>
    </dgm:pt>
    <dgm:pt modelId="{D714AEEB-ECAA-45B4-8E35-B727CA72C1A1}" type="pres">
      <dgm:prSet presAssocID="{0605DD7A-F899-402A-8C76-4A0A12125EF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5B1F0DF5-815B-473A-B393-402B1F510054}" type="pres">
      <dgm:prSet presAssocID="{B511A175-2903-452C-96D4-848E9FAEC1DA}" presName="compNode" presStyleCnt="0"/>
      <dgm:spPr/>
    </dgm:pt>
    <dgm:pt modelId="{23029A68-633F-4A4A-8A5C-BE994EB3587C}" type="pres">
      <dgm:prSet presAssocID="{B511A175-2903-452C-96D4-848E9FAEC1DA}" presName="bkgdShape" presStyleLbl="node1" presStyleIdx="1" presStyleCnt="6"/>
      <dgm:spPr/>
      <dgm:t>
        <a:bodyPr/>
        <a:lstStyle/>
        <a:p>
          <a:endParaRPr lang="en-US"/>
        </a:p>
      </dgm:t>
    </dgm:pt>
    <dgm:pt modelId="{B2B1BAA8-4024-4ACC-8176-25D6ACC63FF5}" type="pres">
      <dgm:prSet presAssocID="{B511A175-2903-452C-96D4-848E9FAEC1DA}" presName="nodeTx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0C545F-EA76-44BC-80F1-E82D03C0E3CF}" type="pres">
      <dgm:prSet presAssocID="{B511A175-2903-452C-96D4-848E9FAEC1DA}" presName="invisiNode" presStyleLbl="node1" presStyleIdx="1" presStyleCnt="6"/>
      <dgm:spPr/>
    </dgm:pt>
    <dgm:pt modelId="{D9311E9E-7693-46FC-BEFB-78B2520F2EDB}" type="pres">
      <dgm:prSet presAssocID="{B511A175-2903-452C-96D4-848E9FAEC1DA}" presName="imagNode" presStyleLbl="fgImgPlace1" presStyleIdx="1" presStyleCnt="6"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9000" b="-9000"/>
          </a:stretch>
        </a:blipFill>
      </dgm:spPr>
      <dgm:t>
        <a:bodyPr/>
        <a:lstStyle/>
        <a:p>
          <a:endParaRPr lang="en-US"/>
        </a:p>
      </dgm:t>
    </dgm:pt>
    <dgm:pt modelId="{2ACE1600-02D9-4902-AC67-A02B5B98922D}" type="pres">
      <dgm:prSet presAssocID="{D061D864-5072-4B53-849B-42388A6F40C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64F3FA10-B4B5-4F80-A693-99F4B5600970}" type="pres">
      <dgm:prSet presAssocID="{D9A1582E-8013-42CA-A10C-EDF7916DB29D}" presName="compNode" presStyleCnt="0"/>
      <dgm:spPr/>
    </dgm:pt>
    <dgm:pt modelId="{8F0FC127-7AAF-4501-9C3F-DBBD3C08EEB3}" type="pres">
      <dgm:prSet presAssocID="{D9A1582E-8013-42CA-A10C-EDF7916DB29D}" presName="bkgdShape" presStyleLbl="node1" presStyleIdx="2" presStyleCnt="6"/>
      <dgm:spPr/>
      <dgm:t>
        <a:bodyPr/>
        <a:lstStyle/>
        <a:p>
          <a:endParaRPr lang="en-US"/>
        </a:p>
      </dgm:t>
    </dgm:pt>
    <dgm:pt modelId="{7058FF28-DBFE-4ED3-B677-D58FE78FC214}" type="pres">
      <dgm:prSet presAssocID="{D9A1582E-8013-42CA-A10C-EDF7916DB29D}" presName="nodeTx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E77E27-7DF6-4F28-A283-CB0ED1A5B4FD}" type="pres">
      <dgm:prSet presAssocID="{D9A1582E-8013-42CA-A10C-EDF7916DB29D}" presName="invisiNode" presStyleLbl="node1" presStyleIdx="2" presStyleCnt="6"/>
      <dgm:spPr/>
    </dgm:pt>
    <dgm:pt modelId="{4E4E4AE2-9418-46AB-8AFA-1CA34E16EC63}" type="pres">
      <dgm:prSet presAssocID="{D9A1582E-8013-42CA-A10C-EDF7916DB29D}" presName="imagNode" presStyleLbl="fgImgPlace1" presStyleIdx="2" presStyleCnt="6"/>
      <dgm:spPr>
        <a:blipFill dpi="0"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6589" t="4617" r="-49411" b="-4617"/>
          </a:stretch>
        </a:blipFill>
      </dgm:spPr>
      <dgm:t>
        <a:bodyPr/>
        <a:lstStyle/>
        <a:p>
          <a:endParaRPr lang="en-US"/>
        </a:p>
      </dgm:t>
    </dgm:pt>
    <dgm:pt modelId="{D0EAE885-CD9A-4322-8F9B-ED8A10B9DAC4}" type="pres">
      <dgm:prSet presAssocID="{BD83D71A-C5C7-4E0B-BAEE-78C1794211D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8719872E-2128-4C94-B29F-B782A1F1D2F2}" type="pres">
      <dgm:prSet presAssocID="{FF7F7650-82E2-4A18-BC6F-D96AD2D2A763}" presName="compNode" presStyleCnt="0"/>
      <dgm:spPr/>
    </dgm:pt>
    <dgm:pt modelId="{E7632806-0969-40AE-A8C7-91CBAFFE20DC}" type="pres">
      <dgm:prSet presAssocID="{FF7F7650-82E2-4A18-BC6F-D96AD2D2A763}" presName="bkgdShape" presStyleLbl="node1" presStyleIdx="3" presStyleCnt="6"/>
      <dgm:spPr/>
      <dgm:t>
        <a:bodyPr/>
        <a:lstStyle/>
        <a:p>
          <a:endParaRPr lang="en-US"/>
        </a:p>
      </dgm:t>
    </dgm:pt>
    <dgm:pt modelId="{AF216AA7-66E6-480D-A068-244A445E4F1B}" type="pres">
      <dgm:prSet presAssocID="{FF7F7650-82E2-4A18-BC6F-D96AD2D2A763}" presName="nodeTx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D887BB-5E99-4C1B-B8DE-2640479A592D}" type="pres">
      <dgm:prSet presAssocID="{FF7F7650-82E2-4A18-BC6F-D96AD2D2A763}" presName="invisiNode" presStyleLbl="node1" presStyleIdx="3" presStyleCnt="6"/>
      <dgm:spPr/>
    </dgm:pt>
    <dgm:pt modelId="{BEC6C68E-0F23-4515-900F-B922B5B2DE03}" type="pres">
      <dgm:prSet presAssocID="{FF7F7650-82E2-4A18-BC6F-D96AD2D2A763}" presName="imagNode" presStyleLbl="fgImgPlace1" presStyleIdx="3" presStyleCnt="6"/>
      <dgm:spPr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3527" t="513" r="-52473" b="-513"/>
          </a:stretch>
        </a:blipFill>
      </dgm:spPr>
      <dgm:t>
        <a:bodyPr/>
        <a:lstStyle/>
        <a:p>
          <a:endParaRPr lang="en-US"/>
        </a:p>
      </dgm:t>
    </dgm:pt>
    <dgm:pt modelId="{80E43539-606B-415B-A744-216403267880}" type="pres">
      <dgm:prSet presAssocID="{FDB622EA-81CA-4CC2-BFF8-72D67DBB9F31}" presName="sibTrans" presStyleLbl="sibTrans2D1" presStyleIdx="0" presStyleCnt="0"/>
      <dgm:spPr/>
      <dgm:t>
        <a:bodyPr/>
        <a:lstStyle/>
        <a:p>
          <a:endParaRPr lang="en-US"/>
        </a:p>
      </dgm:t>
    </dgm:pt>
    <dgm:pt modelId="{58B27BAF-7E7D-4B5A-872E-CC61408105F1}" type="pres">
      <dgm:prSet presAssocID="{F29666F5-0FCA-41C3-AF8A-3E276CD43EE2}" presName="compNode" presStyleCnt="0"/>
      <dgm:spPr/>
    </dgm:pt>
    <dgm:pt modelId="{4C3D05FD-1BBA-4CBA-942C-9514BA27E80B}" type="pres">
      <dgm:prSet presAssocID="{F29666F5-0FCA-41C3-AF8A-3E276CD43EE2}" presName="bkgdShape" presStyleLbl="node1" presStyleIdx="4" presStyleCnt="6"/>
      <dgm:spPr/>
      <dgm:t>
        <a:bodyPr/>
        <a:lstStyle/>
        <a:p>
          <a:endParaRPr lang="en-US"/>
        </a:p>
      </dgm:t>
    </dgm:pt>
    <dgm:pt modelId="{BC9414C0-C5DB-4EFE-8132-D5DCD9E3C7D7}" type="pres">
      <dgm:prSet presAssocID="{F29666F5-0FCA-41C3-AF8A-3E276CD43EE2}" presName="nodeTx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381A4A-8549-4FF9-A159-5EF5008ABDC5}" type="pres">
      <dgm:prSet presAssocID="{F29666F5-0FCA-41C3-AF8A-3E276CD43EE2}" presName="invisiNode" presStyleLbl="node1" presStyleIdx="4" presStyleCnt="6"/>
      <dgm:spPr/>
    </dgm:pt>
    <dgm:pt modelId="{253D7177-5C7B-4877-ADDE-CC92226C4C93}" type="pres">
      <dgm:prSet presAssocID="{F29666F5-0FCA-41C3-AF8A-3E276CD43EE2}" presName="imagNode" presStyleLbl="fgImgPlace1" presStyleIdx="4" presStyleCnt="6"/>
      <dgm:spPr>
        <a:blipFill dpi="0"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772" t="-953" r="-55228" b="953"/>
          </a:stretch>
        </a:blipFill>
      </dgm:spPr>
      <dgm:t>
        <a:bodyPr/>
        <a:lstStyle/>
        <a:p>
          <a:endParaRPr lang="en-US"/>
        </a:p>
      </dgm:t>
    </dgm:pt>
    <dgm:pt modelId="{E9C3D4DE-1C7C-4893-8AF6-CB6D8129F09C}" type="pres">
      <dgm:prSet presAssocID="{DE4F7868-EB53-4BF8-8A3E-12C8B5CD6BC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19A39586-4653-4C84-86CD-FBD561465731}" type="pres">
      <dgm:prSet presAssocID="{A66CD0C0-BCC2-45B0-ACAE-FD6A2B8DAF4A}" presName="compNode" presStyleCnt="0"/>
      <dgm:spPr/>
    </dgm:pt>
    <dgm:pt modelId="{B4160F85-1064-46F7-8801-5A9496811487}" type="pres">
      <dgm:prSet presAssocID="{A66CD0C0-BCC2-45B0-ACAE-FD6A2B8DAF4A}" presName="bkgdShape" presStyleLbl="node1" presStyleIdx="5" presStyleCnt="6"/>
      <dgm:spPr/>
      <dgm:t>
        <a:bodyPr/>
        <a:lstStyle/>
        <a:p>
          <a:endParaRPr lang="en-US"/>
        </a:p>
      </dgm:t>
    </dgm:pt>
    <dgm:pt modelId="{7C6FA5CF-8B57-4F4F-8F85-70F3A2EE2D0C}" type="pres">
      <dgm:prSet presAssocID="{A66CD0C0-BCC2-45B0-ACAE-FD6A2B8DAF4A}" presName="nodeTx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F0667A-09AA-48C4-8EE3-489605754B6B}" type="pres">
      <dgm:prSet presAssocID="{A66CD0C0-BCC2-45B0-ACAE-FD6A2B8DAF4A}" presName="invisiNode" presStyleLbl="node1" presStyleIdx="5" presStyleCnt="6"/>
      <dgm:spPr/>
    </dgm:pt>
    <dgm:pt modelId="{6B470864-0E76-42FE-BF9A-34A43660A1A8}" type="pres">
      <dgm:prSet presAssocID="{A66CD0C0-BCC2-45B0-ACAE-FD6A2B8DAF4A}" presName="imagNode" presStyleLbl="fgImgPlace1" presStyleIdx="5" presStyleCnt="6"/>
      <dgm:spPr>
        <a:blipFill dpi="0"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6025" t="3078" r="-49975" b="-3078"/>
          </a:stretch>
        </a:blipFill>
      </dgm:spPr>
      <dgm:t>
        <a:bodyPr/>
        <a:lstStyle/>
        <a:p>
          <a:endParaRPr lang="en-US"/>
        </a:p>
      </dgm:t>
    </dgm:pt>
  </dgm:ptLst>
  <dgm:cxnLst>
    <dgm:cxn modelId="{08C57E47-B340-4357-B22E-459C505C863A}" type="presOf" srcId="{093755DF-CC9B-491D-9557-7DF9677F695A}" destId="{E7632806-0969-40AE-A8C7-91CBAFFE20DC}" srcOrd="0" destOrd="2" presId="urn:microsoft.com/office/officeart/2005/8/layout/hList7#5"/>
    <dgm:cxn modelId="{721415DB-2126-445D-BDC8-177CF638B4D2}" srcId="{F29666F5-0FCA-41C3-AF8A-3E276CD43EE2}" destId="{18A721EF-BC87-436D-BC6C-2F8DAEA496E5}" srcOrd="0" destOrd="0" parTransId="{CC555384-B496-4392-988A-21ADE34DB736}" sibTransId="{FDB0F84C-6500-4912-B200-D8AEBFDC7785}"/>
    <dgm:cxn modelId="{F31BA011-4210-42F7-BE5E-2814642B51BC}" type="presOf" srcId="{18A721EF-BC87-436D-BC6C-2F8DAEA496E5}" destId="{4C3D05FD-1BBA-4CBA-942C-9514BA27E80B}" srcOrd="0" destOrd="1" presId="urn:microsoft.com/office/officeart/2005/8/layout/hList7#5"/>
    <dgm:cxn modelId="{42F9C089-5F14-445D-A693-1D53F8B9BC79}" type="presOf" srcId="{AF401DF2-4A19-47A1-809B-533B6AD4DCCE}" destId="{E7632806-0969-40AE-A8C7-91CBAFFE20DC}" srcOrd="0" destOrd="1" presId="urn:microsoft.com/office/officeart/2005/8/layout/hList7#5"/>
    <dgm:cxn modelId="{35FA1D55-6416-4EFF-A17D-3640C2D84B90}" type="presOf" srcId="{1DAFA5C3-F596-48DB-B8B6-0CCB6DE88F10}" destId="{4C3D05FD-1BBA-4CBA-942C-9514BA27E80B}" srcOrd="0" destOrd="3" presId="urn:microsoft.com/office/officeart/2005/8/layout/hList7#5"/>
    <dgm:cxn modelId="{ECEF7C4A-A404-4B4D-8955-E78FFF50FED6}" srcId="{F29666F5-0FCA-41C3-AF8A-3E276CD43EE2}" destId="{875A24AA-12D5-437E-96A2-D4F89985A292}" srcOrd="1" destOrd="0" parTransId="{87BB3E59-6E46-4193-BECE-21BC150D0690}" sibTransId="{CA973FBF-AAF1-46D5-B56E-FC2A45D9E826}"/>
    <dgm:cxn modelId="{84960809-F87F-4249-BD15-13EC7FA730E8}" type="presOf" srcId="{BD83D71A-C5C7-4E0B-BAEE-78C1794211D6}" destId="{D0EAE885-CD9A-4322-8F9B-ED8A10B9DAC4}" srcOrd="0" destOrd="0" presId="urn:microsoft.com/office/officeart/2005/8/layout/hList7#5"/>
    <dgm:cxn modelId="{FD5B95B6-4838-44FC-AFF0-4B8CD5698DA2}" srcId="{23DDCE4D-5EC4-494F-969E-B70A55925841}" destId="{D9A1582E-8013-42CA-A10C-EDF7916DB29D}" srcOrd="2" destOrd="0" parTransId="{C663E289-0EDF-49C7-AB21-0CF82ED9D8AF}" sibTransId="{BD83D71A-C5C7-4E0B-BAEE-78C1794211D6}"/>
    <dgm:cxn modelId="{B1A69330-8C50-42DE-99C7-12966C373906}" type="presOf" srcId="{23DDCE4D-5EC4-494F-969E-B70A55925841}" destId="{9BA562A4-45F7-4507-8A78-6F4506A70BF6}" srcOrd="0" destOrd="0" presId="urn:microsoft.com/office/officeart/2005/8/layout/hList7#5"/>
    <dgm:cxn modelId="{731E4E89-FB36-4F6E-8AF1-A0A7B5893DFB}" type="presOf" srcId="{DE4F7868-EB53-4BF8-8A3E-12C8B5CD6BC4}" destId="{E9C3D4DE-1C7C-4893-8AF6-CB6D8129F09C}" srcOrd="0" destOrd="0" presId="urn:microsoft.com/office/officeart/2005/8/layout/hList7#5"/>
    <dgm:cxn modelId="{9526C57E-77F6-4168-AF20-3117C5D5E390}" type="presOf" srcId="{1DAFA5C3-F596-48DB-B8B6-0CCB6DE88F10}" destId="{BC9414C0-C5DB-4EFE-8132-D5DCD9E3C7D7}" srcOrd="1" destOrd="3" presId="urn:microsoft.com/office/officeart/2005/8/layout/hList7#5"/>
    <dgm:cxn modelId="{BD757EDD-C2D1-44B8-907B-2737381A9E2E}" type="presOf" srcId="{093755DF-CC9B-491D-9557-7DF9677F695A}" destId="{AF216AA7-66E6-480D-A068-244A445E4F1B}" srcOrd="1" destOrd="2" presId="urn:microsoft.com/office/officeart/2005/8/layout/hList7#5"/>
    <dgm:cxn modelId="{EB6798D3-85BC-4019-A046-2DF3335DB3CF}" type="presOf" srcId="{DE7C6CD8-54F4-43C7-A8CD-72E235EC6AB9}" destId="{8F0FC127-7AAF-4501-9C3F-DBBD3C08EEB3}" srcOrd="0" destOrd="1" presId="urn:microsoft.com/office/officeart/2005/8/layout/hList7#5"/>
    <dgm:cxn modelId="{AAD895C7-5F3B-4D53-98A1-233CD2255DF7}" type="presOf" srcId="{D9A1582E-8013-42CA-A10C-EDF7916DB29D}" destId="{8F0FC127-7AAF-4501-9C3F-DBBD3C08EEB3}" srcOrd="0" destOrd="0" presId="urn:microsoft.com/office/officeart/2005/8/layout/hList7#5"/>
    <dgm:cxn modelId="{6A183FB0-46A0-43E1-8390-B63291F471E2}" srcId="{F29666F5-0FCA-41C3-AF8A-3E276CD43EE2}" destId="{1DAFA5C3-F596-48DB-B8B6-0CCB6DE88F10}" srcOrd="2" destOrd="0" parTransId="{C56E7FBB-B57A-4B8D-9BDD-5BB9CC0F65D8}" sibTransId="{5E21513F-C5D1-46FC-95CA-3385D417430B}"/>
    <dgm:cxn modelId="{2A2C8C4E-4689-46DB-B5AD-F0CAEEC6AE8C}" type="presOf" srcId="{A66CD0C0-BCC2-45B0-ACAE-FD6A2B8DAF4A}" destId="{B4160F85-1064-46F7-8801-5A9496811487}" srcOrd="0" destOrd="0" presId="urn:microsoft.com/office/officeart/2005/8/layout/hList7#5"/>
    <dgm:cxn modelId="{AA262545-33AB-465D-8664-003D1C36E8DD}" type="presOf" srcId="{875A24AA-12D5-437E-96A2-D4F89985A292}" destId="{BC9414C0-C5DB-4EFE-8132-D5DCD9E3C7D7}" srcOrd="1" destOrd="2" presId="urn:microsoft.com/office/officeart/2005/8/layout/hList7#5"/>
    <dgm:cxn modelId="{77F44C0A-D7CC-4811-BF0E-3CD371A7DE80}" type="presOf" srcId="{AF401DF2-4A19-47A1-809B-533B6AD4DCCE}" destId="{AF216AA7-66E6-480D-A068-244A445E4F1B}" srcOrd="1" destOrd="1" presId="urn:microsoft.com/office/officeart/2005/8/layout/hList7#5"/>
    <dgm:cxn modelId="{48C997B6-3CC4-4F36-B1A5-417CFF3E8587}" type="presOf" srcId="{F29666F5-0FCA-41C3-AF8A-3E276CD43EE2}" destId="{BC9414C0-C5DB-4EFE-8132-D5DCD9E3C7D7}" srcOrd="1" destOrd="0" presId="urn:microsoft.com/office/officeart/2005/8/layout/hList7#5"/>
    <dgm:cxn modelId="{992C5DF0-3682-426C-824B-0813BAA49308}" type="presOf" srcId="{FF7F7650-82E2-4A18-BC6F-D96AD2D2A763}" destId="{AF216AA7-66E6-480D-A068-244A445E4F1B}" srcOrd="1" destOrd="0" presId="urn:microsoft.com/office/officeart/2005/8/layout/hList7#5"/>
    <dgm:cxn modelId="{96D2E426-42CE-43B3-AD39-6C63A5A05D9A}" srcId="{D9A1582E-8013-42CA-A10C-EDF7916DB29D}" destId="{DE7C6CD8-54F4-43C7-A8CD-72E235EC6AB9}" srcOrd="0" destOrd="0" parTransId="{2C196B4E-7070-4CC8-AE65-859A125F6F9E}" sibTransId="{64EEB83D-06E2-4522-A4F6-54C0D1448E2E}"/>
    <dgm:cxn modelId="{397972F7-7BF5-46E4-9B66-87A5ED0C8BFC}" type="presOf" srcId="{D9A1582E-8013-42CA-A10C-EDF7916DB29D}" destId="{7058FF28-DBFE-4ED3-B677-D58FE78FC214}" srcOrd="1" destOrd="0" presId="urn:microsoft.com/office/officeart/2005/8/layout/hList7#5"/>
    <dgm:cxn modelId="{AD1C492A-D5D3-48EA-8DBA-7340FF35DC76}" srcId="{23DDCE4D-5EC4-494F-969E-B70A55925841}" destId="{B511A175-2903-452C-96D4-848E9FAEC1DA}" srcOrd="1" destOrd="0" parTransId="{7EC7562A-E347-46DA-8947-8053FACCDA1D}" sibTransId="{D061D864-5072-4B53-849B-42388A6F40C6}"/>
    <dgm:cxn modelId="{9CA031A7-DFAE-4907-AB40-2875B0029418}" srcId="{FF7F7650-82E2-4A18-BC6F-D96AD2D2A763}" destId="{AF401DF2-4A19-47A1-809B-533B6AD4DCCE}" srcOrd="0" destOrd="0" parTransId="{20E4B274-9DA6-4C0B-80C1-7609B848B5B6}" sibTransId="{BADD0EAE-7DD4-4914-B4CE-89B3A50375D3}"/>
    <dgm:cxn modelId="{044C1C59-8C88-4A67-8CEA-BBDB77085DFC}" type="presOf" srcId="{FF7F7650-82E2-4A18-BC6F-D96AD2D2A763}" destId="{E7632806-0969-40AE-A8C7-91CBAFFE20DC}" srcOrd="0" destOrd="0" presId="urn:microsoft.com/office/officeart/2005/8/layout/hList7#5"/>
    <dgm:cxn modelId="{FE16D629-83D3-4907-B3C6-345655F54903}" srcId="{23DDCE4D-5EC4-494F-969E-B70A55925841}" destId="{FF7F7650-82E2-4A18-BC6F-D96AD2D2A763}" srcOrd="3" destOrd="0" parTransId="{FAC8D727-E7D6-40D8-8AA0-BA2CBEEDA391}" sibTransId="{FDB622EA-81CA-4CC2-BFF8-72D67DBB9F31}"/>
    <dgm:cxn modelId="{BC32F1BE-6CB6-42E3-BE14-A008A1F997DD}" type="presOf" srcId="{D061D864-5072-4B53-849B-42388A6F40C6}" destId="{2ACE1600-02D9-4902-AC67-A02B5B98922D}" srcOrd="0" destOrd="0" presId="urn:microsoft.com/office/officeart/2005/8/layout/hList7#5"/>
    <dgm:cxn modelId="{58AF8E66-5787-49AF-8F5D-1B3EB993070F}" type="presOf" srcId="{18A721EF-BC87-436D-BC6C-2F8DAEA496E5}" destId="{BC9414C0-C5DB-4EFE-8132-D5DCD9E3C7D7}" srcOrd="1" destOrd="1" presId="urn:microsoft.com/office/officeart/2005/8/layout/hList7#5"/>
    <dgm:cxn modelId="{4761919F-E893-4B21-AF6A-BA9A332EA501}" type="presOf" srcId="{B7C3016A-7695-4B2D-9B5C-3CDF59856B5F}" destId="{536A4EF8-7A8B-4722-BA5E-4F801B81B69A}" srcOrd="1" destOrd="0" presId="urn:microsoft.com/office/officeart/2005/8/layout/hList7#5"/>
    <dgm:cxn modelId="{A2AAEF52-E425-449F-9FE8-FEE1438C1F49}" type="presOf" srcId="{A66CD0C0-BCC2-45B0-ACAE-FD6A2B8DAF4A}" destId="{7C6FA5CF-8B57-4F4F-8F85-70F3A2EE2D0C}" srcOrd="1" destOrd="0" presId="urn:microsoft.com/office/officeart/2005/8/layout/hList7#5"/>
    <dgm:cxn modelId="{C32B9AD6-E14B-4D1C-8AE4-ED379B028FC3}" type="presOf" srcId="{B511A175-2903-452C-96D4-848E9FAEC1DA}" destId="{B2B1BAA8-4024-4ACC-8176-25D6ACC63FF5}" srcOrd="1" destOrd="0" presId="urn:microsoft.com/office/officeart/2005/8/layout/hList7#5"/>
    <dgm:cxn modelId="{5ED51D04-74D8-4F08-A24E-056389170056}" type="presOf" srcId="{F29666F5-0FCA-41C3-AF8A-3E276CD43EE2}" destId="{4C3D05FD-1BBA-4CBA-942C-9514BA27E80B}" srcOrd="0" destOrd="0" presId="urn:microsoft.com/office/officeart/2005/8/layout/hList7#5"/>
    <dgm:cxn modelId="{3A91B680-974F-4B1A-A4FC-6161C98F64B8}" srcId="{A66CD0C0-BCC2-45B0-ACAE-FD6A2B8DAF4A}" destId="{A03BDD49-038D-40EB-8E2B-A05C737B0436}" srcOrd="0" destOrd="0" parTransId="{A9779EEC-E9A6-4A2F-8BDF-6AEB40516946}" sibTransId="{94AC849A-ED7C-40F6-8F03-9D0F9048B7BA}"/>
    <dgm:cxn modelId="{DD3E56E3-34BB-4304-B9A9-2203AA196CF3}" srcId="{FF7F7650-82E2-4A18-BC6F-D96AD2D2A763}" destId="{093755DF-CC9B-491D-9557-7DF9677F695A}" srcOrd="1" destOrd="0" parTransId="{3B1F6F00-56C9-4920-9045-58770D646D30}" sibTransId="{52D8AE3E-D5B7-454A-97EF-8DF92FB9B2B0}"/>
    <dgm:cxn modelId="{4FB8937C-A70F-4FBD-A9EE-94814132AC64}" type="presOf" srcId="{A03BDD49-038D-40EB-8E2B-A05C737B0436}" destId="{B4160F85-1064-46F7-8801-5A9496811487}" srcOrd="0" destOrd="1" presId="urn:microsoft.com/office/officeart/2005/8/layout/hList7#5"/>
    <dgm:cxn modelId="{0A10F2FE-2C01-4850-8F19-43FFF1473CAD}" srcId="{23DDCE4D-5EC4-494F-969E-B70A55925841}" destId="{B7C3016A-7695-4B2D-9B5C-3CDF59856B5F}" srcOrd="0" destOrd="0" parTransId="{BC371CF8-B6A0-4D78-944E-E139A2B9FDEE}" sibTransId="{0605DD7A-F899-402A-8C76-4A0A12125EF6}"/>
    <dgm:cxn modelId="{F30711DA-0439-477E-AFB8-D88885C27FFA}" srcId="{23DDCE4D-5EC4-494F-969E-B70A55925841}" destId="{A66CD0C0-BCC2-45B0-ACAE-FD6A2B8DAF4A}" srcOrd="5" destOrd="0" parTransId="{0B0EC0EB-ABA8-4B4F-8CAB-6E24A814B1FC}" sibTransId="{951F42F7-40E2-499B-808E-F0E6CAF29CBC}"/>
    <dgm:cxn modelId="{D44E2F30-E804-4979-9E6A-A8C75038C6F9}" type="presOf" srcId="{0605DD7A-F899-402A-8C76-4A0A12125EF6}" destId="{D714AEEB-ECAA-45B4-8E35-B727CA72C1A1}" srcOrd="0" destOrd="0" presId="urn:microsoft.com/office/officeart/2005/8/layout/hList7#5"/>
    <dgm:cxn modelId="{518C1EAB-C2AE-4E60-9A19-87676927EC16}" type="presOf" srcId="{B511A175-2903-452C-96D4-848E9FAEC1DA}" destId="{23029A68-633F-4A4A-8A5C-BE994EB3587C}" srcOrd="0" destOrd="0" presId="urn:microsoft.com/office/officeart/2005/8/layout/hList7#5"/>
    <dgm:cxn modelId="{5DCF73D4-6E9C-4471-9B0B-B12F2C8ED9D3}" type="presOf" srcId="{DE7C6CD8-54F4-43C7-A8CD-72E235EC6AB9}" destId="{7058FF28-DBFE-4ED3-B677-D58FE78FC214}" srcOrd="1" destOrd="1" presId="urn:microsoft.com/office/officeart/2005/8/layout/hList7#5"/>
    <dgm:cxn modelId="{A6C6879A-C22C-4C14-947C-75BA79BC2C41}" srcId="{23DDCE4D-5EC4-494F-969E-B70A55925841}" destId="{F29666F5-0FCA-41C3-AF8A-3E276CD43EE2}" srcOrd="4" destOrd="0" parTransId="{3E90DA1A-9CFF-4C84-A637-25A287E4FABD}" sibTransId="{DE4F7868-EB53-4BF8-8A3E-12C8B5CD6BC4}"/>
    <dgm:cxn modelId="{83D1C8E9-F268-4331-B2FE-9281F4AEF87A}" type="presOf" srcId="{B7C3016A-7695-4B2D-9B5C-3CDF59856B5F}" destId="{4848D589-61D7-4E43-B0E8-CF648583C28E}" srcOrd="0" destOrd="0" presId="urn:microsoft.com/office/officeart/2005/8/layout/hList7#5"/>
    <dgm:cxn modelId="{AAB41B4F-09B4-49F5-A4F8-4F95AEEC20D1}" type="presOf" srcId="{875A24AA-12D5-437E-96A2-D4F89985A292}" destId="{4C3D05FD-1BBA-4CBA-942C-9514BA27E80B}" srcOrd="0" destOrd="2" presId="urn:microsoft.com/office/officeart/2005/8/layout/hList7#5"/>
    <dgm:cxn modelId="{D7292B19-2AAB-421F-9903-0082C3C1664C}" type="presOf" srcId="{FDB622EA-81CA-4CC2-BFF8-72D67DBB9F31}" destId="{80E43539-606B-415B-A744-216403267880}" srcOrd="0" destOrd="0" presId="urn:microsoft.com/office/officeart/2005/8/layout/hList7#5"/>
    <dgm:cxn modelId="{1E37DF66-15DD-44EE-A9A9-F71D68BB6703}" type="presOf" srcId="{A03BDD49-038D-40EB-8E2B-A05C737B0436}" destId="{7C6FA5CF-8B57-4F4F-8F85-70F3A2EE2D0C}" srcOrd="1" destOrd="1" presId="urn:microsoft.com/office/officeart/2005/8/layout/hList7#5"/>
    <dgm:cxn modelId="{25BE8183-F922-4436-B9AE-DFFFAC443CC3}" type="presParOf" srcId="{9BA562A4-45F7-4507-8A78-6F4506A70BF6}" destId="{7657A727-19CD-43D1-AEAD-1F94A1244650}" srcOrd="0" destOrd="0" presId="urn:microsoft.com/office/officeart/2005/8/layout/hList7#5"/>
    <dgm:cxn modelId="{19A76BEA-E02F-4A58-9ED9-7178B045FDF5}" type="presParOf" srcId="{9BA562A4-45F7-4507-8A78-6F4506A70BF6}" destId="{E42CDF95-D893-40DC-A535-0ACD1020B8B9}" srcOrd="1" destOrd="0" presId="urn:microsoft.com/office/officeart/2005/8/layout/hList7#5"/>
    <dgm:cxn modelId="{29056023-9E0B-4F26-9DDA-D503C57663D1}" type="presParOf" srcId="{E42CDF95-D893-40DC-A535-0ACD1020B8B9}" destId="{2C666D79-0C88-4226-93DE-F75939E454C8}" srcOrd="0" destOrd="0" presId="urn:microsoft.com/office/officeart/2005/8/layout/hList7#5"/>
    <dgm:cxn modelId="{8CCD406E-61EF-4D2B-9598-48C629255526}" type="presParOf" srcId="{2C666D79-0C88-4226-93DE-F75939E454C8}" destId="{4848D589-61D7-4E43-B0E8-CF648583C28E}" srcOrd="0" destOrd="0" presId="urn:microsoft.com/office/officeart/2005/8/layout/hList7#5"/>
    <dgm:cxn modelId="{1DE722D5-C517-4EF3-957A-1A4C4888666B}" type="presParOf" srcId="{2C666D79-0C88-4226-93DE-F75939E454C8}" destId="{536A4EF8-7A8B-4722-BA5E-4F801B81B69A}" srcOrd="1" destOrd="0" presId="urn:microsoft.com/office/officeart/2005/8/layout/hList7#5"/>
    <dgm:cxn modelId="{E0EB43CF-2E36-42A9-B115-C7B0CB708171}" type="presParOf" srcId="{2C666D79-0C88-4226-93DE-F75939E454C8}" destId="{D78C2661-862A-4501-9F85-B5BBA2BB4DEF}" srcOrd="2" destOrd="0" presId="urn:microsoft.com/office/officeart/2005/8/layout/hList7#5"/>
    <dgm:cxn modelId="{998D8783-EDEE-4436-9830-B08D9FCC0BDE}" type="presParOf" srcId="{2C666D79-0C88-4226-93DE-F75939E454C8}" destId="{B747EED8-E094-4E8B-932B-B8447E072624}" srcOrd="3" destOrd="0" presId="urn:microsoft.com/office/officeart/2005/8/layout/hList7#5"/>
    <dgm:cxn modelId="{A9E6777A-185B-4202-A7E5-DFEE99FAE1C7}" type="presParOf" srcId="{E42CDF95-D893-40DC-A535-0ACD1020B8B9}" destId="{D714AEEB-ECAA-45B4-8E35-B727CA72C1A1}" srcOrd="1" destOrd="0" presId="urn:microsoft.com/office/officeart/2005/8/layout/hList7#5"/>
    <dgm:cxn modelId="{AC64D882-004C-47B5-B688-E25FE4145CD3}" type="presParOf" srcId="{E42CDF95-D893-40DC-A535-0ACD1020B8B9}" destId="{5B1F0DF5-815B-473A-B393-402B1F510054}" srcOrd="2" destOrd="0" presId="urn:microsoft.com/office/officeart/2005/8/layout/hList7#5"/>
    <dgm:cxn modelId="{5990D343-C07A-46F1-8261-C7BD5AD5449A}" type="presParOf" srcId="{5B1F0DF5-815B-473A-B393-402B1F510054}" destId="{23029A68-633F-4A4A-8A5C-BE994EB3587C}" srcOrd="0" destOrd="0" presId="urn:microsoft.com/office/officeart/2005/8/layout/hList7#5"/>
    <dgm:cxn modelId="{A9C66167-546F-487B-B6EF-89501D4AC77C}" type="presParOf" srcId="{5B1F0DF5-815B-473A-B393-402B1F510054}" destId="{B2B1BAA8-4024-4ACC-8176-25D6ACC63FF5}" srcOrd="1" destOrd="0" presId="urn:microsoft.com/office/officeart/2005/8/layout/hList7#5"/>
    <dgm:cxn modelId="{AA9A7EA1-345F-49BC-A5A9-07FB74FAB0AE}" type="presParOf" srcId="{5B1F0DF5-815B-473A-B393-402B1F510054}" destId="{CB0C545F-EA76-44BC-80F1-E82D03C0E3CF}" srcOrd="2" destOrd="0" presId="urn:microsoft.com/office/officeart/2005/8/layout/hList7#5"/>
    <dgm:cxn modelId="{6BE46D87-988D-4901-9912-79B52F0C991D}" type="presParOf" srcId="{5B1F0DF5-815B-473A-B393-402B1F510054}" destId="{D9311E9E-7693-46FC-BEFB-78B2520F2EDB}" srcOrd="3" destOrd="0" presId="urn:microsoft.com/office/officeart/2005/8/layout/hList7#5"/>
    <dgm:cxn modelId="{42746FC0-8C5B-4363-82C9-676468ED7BF0}" type="presParOf" srcId="{E42CDF95-D893-40DC-A535-0ACD1020B8B9}" destId="{2ACE1600-02D9-4902-AC67-A02B5B98922D}" srcOrd="3" destOrd="0" presId="urn:microsoft.com/office/officeart/2005/8/layout/hList7#5"/>
    <dgm:cxn modelId="{9B29DB74-2DC9-4C26-A990-F92358CC019F}" type="presParOf" srcId="{E42CDF95-D893-40DC-A535-0ACD1020B8B9}" destId="{64F3FA10-B4B5-4F80-A693-99F4B5600970}" srcOrd="4" destOrd="0" presId="urn:microsoft.com/office/officeart/2005/8/layout/hList7#5"/>
    <dgm:cxn modelId="{D87EFD92-9E91-47E0-BA41-D5F3575D132A}" type="presParOf" srcId="{64F3FA10-B4B5-4F80-A693-99F4B5600970}" destId="{8F0FC127-7AAF-4501-9C3F-DBBD3C08EEB3}" srcOrd="0" destOrd="0" presId="urn:microsoft.com/office/officeart/2005/8/layout/hList7#5"/>
    <dgm:cxn modelId="{FBBBB58C-17D3-44DF-83AC-91ED4BCE419D}" type="presParOf" srcId="{64F3FA10-B4B5-4F80-A693-99F4B5600970}" destId="{7058FF28-DBFE-4ED3-B677-D58FE78FC214}" srcOrd="1" destOrd="0" presId="urn:microsoft.com/office/officeart/2005/8/layout/hList7#5"/>
    <dgm:cxn modelId="{9BB1F463-B191-495A-82D9-73675B08C07A}" type="presParOf" srcId="{64F3FA10-B4B5-4F80-A693-99F4B5600970}" destId="{C8E77E27-7DF6-4F28-A283-CB0ED1A5B4FD}" srcOrd="2" destOrd="0" presId="urn:microsoft.com/office/officeart/2005/8/layout/hList7#5"/>
    <dgm:cxn modelId="{716DAF46-6C00-41A3-B3A5-82385A3A801E}" type="presParOf" srcId="{64F3FA10-B4B5-4F80-A693-99F4B5600970}" destId="{4E4E4AE2-9418-46AB-8AFA-1CA34E16EC63}" srcOrd="3" destOrd="0" presId="urn:microsoft.com/office/officeart/2005/8/layout/hList7#5"/>
    <dgm:cxn modelId="{6D53537F-CD58-4097-A6F7-106A3385A59B}" type="presParOf" srcId="{E42CDF95-D893-40DC-A535-0ACD1020B8B9}" destId="{D0EAE885-CD9A-4322-8F9B-ED8A10B9DAC4}" srcOrd="5" destOrd="0" presId="urn:microsoft.com/office/officeart/2005/8/layout/hList7#5"/>
    <dgm:cxn modelId="{5BFC9609-C827-4EAC-B5DF-A0A9780BDE79}" type="presParOf" srcId="{E42CDF95-D893-40DC-A535-0ACD1020B8B9}" destId="{8719872E-2128-4C94-B29F-B782A1F1D2F2}" srcOrd="6" destOrd="0" presId="urn:microsoft.com/office/officeart/2005/8/layout/hList7#5"/>
    <dgm:cxn modelId="{CEAFC11D-9F76-46BB-9579-755C685020AB}" type="presParOf" srcId="{8719872E-2128-4C94-B29F-B782A1F1D2F2}" destId="{E7632806-0969-40AE-A8C7-91CBAFFE20DC}" srcOrd="0" destOrd="0" presId="urn:microsoft.com/office/officeart/2005/8/layout/hList7#5"/>
    <dgm:cxn modelId="{C557CBA2-717D-4161-964F-E84D640898D6}" type="presParOf" srcId="{8719872E-2128-4C94-B29F-B782A1F1D2F2}" destId="{AF216AA7-66E6-480D-A068-244A445E4F1B}" srcOrd="1" destOrd="0" presId="urn:microsoft.com/office/officeart/2005/8/layout/hList7#5"/>
    <dgm:cxn modelId="{01DAC0AD-FD88-4696-8261-4943791D01D4}" type="presParOf" srcId="{8719872E-2128-4C94-B29F-B782A1F1D2F2}" destId="{4AD887BB-5E99-4C1B-B8DE-2640479A592D}" srcOrd="2" destOrd="0" presId="urn:microsoft.com/office/officeart/2005/8/layout/hList7#5"/>
    <dgm:cxn modelId="{3328F16E-266C-476A-9D7D-86A8FA055A5B}" type="presParOf" srcId="{8719872E-2128-4C94-B29F-B782A1F1D2F2}" destId="{BEC6C68E-0F23-4515-900F-B922B5B2DE03}" srcOrd="3" destOrd="0" presId="urn:microsoft.com/office/officeart/2005/8/layout/hList7#5"/>
    <dgm:cxn modelId="{5B29CB0A-6D0F-4098-83C3-DA7D95625A60}" type="presParOf" srcId="{E42CDF95-D893-40DC-A535-0ACD1020B8B9}" destId="{80E43539-606B-415B-A744-216403267880}" srcOrd="7" destOrd="0" presId="urn:microsoft.com/office/officeart/2005/8/layout/hList7#5"/>
    <dgm:cxn modelId="{B0B1B265-48C4-4C37-B947-377D07B32F61}" type="presParOf" srcId="{E42CDF95-D893-40DC-A535-0ACD1020B8B9}" destId="{58B27BAF-7E7D-4B5A-872E-CC61408105F1}" srcOrd="8" destOrd="0" presId="urn:microsoft.com/office/officeart/2005/8/layout/hList7#5"/>
    <dgm:cxn modelId="{3F845A0A-9EBA-4258-B162-6A0C71A72CB7}" type="presParOf" srcId="{58B27BAF-7E7D-4B5A-872E-CC61408105F1}" destId="{4C3D05FD-1BBA-4CBA-942C-9514BA27E80B}" srcOrd="0" destOrd="0" presId="urn:microsoft.com/office/officeart/2005/8/layout/hList7#5"/>
    <dgm:cxn modelId="{1462C0BA-DA79-4F8C-8F72-BDDD8564FD26}" type="presParOf" srcId="{58B27BAF-7E7D-4B5A-872E-CC61408105F1}" destId="{BC9414C0-C5DB-4EFE-8132-D5DCD9E3C7D7}" srcOrd="1" destOrd="0" presId="urn:microsoft.com/office/officeart/2005/8/layout/hList7#5"/>
    <dgm:cxn modelId="{E4A29992-D29E-4ABC-88C6-1FF7F1074316}" type="presParOf" srcId="{58B27BAF-7E7D-4B5A-872E-CC61408105F1}" destId="{9D381A4A-8549-4FF9-A159-5EF5008ABDC5}" srcOrd="2" destOrd="0" presId="urn:microsoft.com/office/officeart/2005/8/layout/hList7#5"/>
    <dgm:cxn modelId="{F535994C-E305-4AA1-9BD1-2FD5CEC9DBC3}" type="presParOf" srcId="{58B27BAF-7E7D-4B5A-872E-CC61408105F1}" destId="{253D7177-5C7B-4877-ADDE-CC92226C4C93}" srcOrd="3" destOrd="0" presId="urn:microsoft.com/office/officeart/2005/8/layout/hList7#5"/>
    <dgm:cxn modelId="{702BB63F-1020-43F0-8270-559B8DF95FC2}" type="presParOf" srcId="{E42CDF95-D893-40DC-A535-0ACD1020B8B9}" destId="{E9C3D4DE-1C7C-4893-8AF6-CB6D8129F09C}" srcOrd="9" destOrd="0" presId="urn:microsoft.com/office/officeart/2005/8/layout/hList7#5"/>
    <dgm:cxn modelId="{771A101E-B83D-4880-8E36-B2C066639E20}" type="presParOf" srcId="{E42CDF95-D893-40DC-A535-0ACD1020B8B9}" destId="{19A39586-4653-4C84-86CD-FBD561465731}" srcOrd="10" destOrd="0" presId="urn:microsoft.com/office/officeart/2005/8/layout/hList7#5"/>
    <dgm:cxn modelId="{373B83C2-44BE-4711-B640-5BBC5106CCF7}" type="presParOf" srcId="{19A39586-4653-4C84-86CD-FBD561465731}" destId="{B4160F85-1064-46F7-8801-5A9496811487}" srcOrd="0" destOrd="0" presId="urn:microsoft.com/office/officeart/2005/8/layout/hList7#5"/>
    <dgm:cxn modelId="{A22C0DEF-E2C9-451B-B266-6F6B1CAFCC96}" type="presParOf" srcId="{19A39586-4653-4C84-86CD-FBD561465731}" destId="{7C6FA5CF-8B57-4F4F-8F85-70F3A2EE2D0C}" srcOrd="1" destOrd="0" presId="urn:microsoft.com/office/officeart/2005/8/layout/hList7#5"/>
    <dgm:cxn modelId="{3AD2F54C-E1B9-4C53-AF3B-F381A9C99CFE}" type="presParOf" srcId="{19A39586-4653-4C84-86CD-FBD561465731}" destId="{5BF0667A-09AA-48C4-8EE3-489605754B6B}" srcOrd="2" destOrd="0" presId="urn:microsoft.com/office/officeart/2005/8/layout/hList7#5"/>
    <dgm:cxn modelId="{A7BBE858-67F6-4345-A660-701CE1F708D5}" type="presParOf" srcId="{19A39586-4653-4C84-86CD-FBD561465731}" destId="{6B470864-0E76-42FE-BF9A-34A43660A1A8}" srcOrd="3" destOrd="0" presId="urn:microsoft.com/office/officeart/2005/8/layout/hList7#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3DDCE4D-5EC4-494F-969E-B70A55925841}" type="doc">
      <dgm:prSet loTypeId="urn:microsoft.com/office/officeart/2005/8/layout/hList7#6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id-ID"/>
        </a:p>
      </dgm:t>
    </dgm:pt>
    <dgm:pt modelId="{CF7F9052-57D0-4E26-AACE-311C160D2A62}">
      <dgm:prSet phldrT="[Text]" custT="1"/>
      <dgm:spPr/>
      <dgm:t>
        <a:bodyPr/>
        <a:lstStyle/>
        <a:p>
          <a:r>
            <a:rPr lang="id-ID" sz="1400" dirty="0"/>
            <a:t>Peta Kawasan Hutan (SK. 6630/2021): </a:t>
          </a:r>
        </a:p>
      </dgm:t>
    </dgm:pt>
    <dgm:pt modelId="{FF390AC5-037E-4535-A196-5603316C0E75}" type="parTrans" cxnId="{CD39ADC5-66AB-4735-884A-41431F073734}">
      <dgm:prSet/>
      <dgm:spPr/>
      <dgm:t>
        <a:bodyPr/>
        <a:lstStyle/>
        <a:p>
          <a:endParaRPr lang="id-ID"/>
        </a:p>
      </dgm:t>
    </dgm:pt>
    <dgm:pt modelId="{B4D343F5-240A-4F18-BCF5-9BC51C5F7DB0}" type="sibTrans" cxnId="{CD39ADC5-66AB-4735-884A-41431F073734}">
      <dgm:prSet/>
      <dgm:spPr/>
      <dgm:t>
        <a:bodyPr/>
        <a:lstStyle/>
        <a:p>
          <a:endParaRPr lang="id-ID"/>
        </a:p>
      </dgm:t>
    </dgm:pt>
    <dgm:pt modelId="{972415EA-B71D-4C74-B5D8-E96659E0B49F}">
      <dgm:prSet custT="1"/>
      <dgm:spPr/>
      <dgm:t>
        <a:bodyPr/>
        <a:lstStyle/>
        <a:p>
          <a:r>
            <a:rPr lang="id-ID" sz="1400" dirty="0"/>
            <a:t>APL 44%</a:t>
          </a:r>
        </a:p>
      </dgm:t>
    </dgm:pt>
    <dgm:pt modelId="{9ECAE6BE-CC7F-4144-ACEF-33703154AA70}" type="parTrans" cxnId="{2005BE9B-23BD-444A-B6E8-DD63E8E54BAD}">
      <dgm:prSet/>
      <dgm:spPr/>
      <dgm:t>
        <a:bodyPr/>
        <a:lstStyle/>
        <a:p>
          <a:endParaRPr lang="id-ID"/>
        </a:p>
      </dgm:t>
    </dgm:pt>
    <dgm:pt modelId="{AD5F09B4-A734-4643-949C-61C3C6077CD0}" type="sibTrans" cxnId="{2005BE9B-23BD-444A-B6E8-DD63E8E54BAD}">
      <dgm:prSet/>
      <dgm:spPr/>
      <dgm:t>
        <a:bodyPr/>
        <a:lstStyle/>
        <a:p>
          <a:endParaRPr lang="id-ID"/>
        </a:p>
      </dgm:t>
    </dgm:pt>
    <dgm:pt modelId="{EED6EAA1-0A87-445B-9433-B4176E33045C}">
      <dgm:prSet custT="1"/>
      <dgm:spPr/>
      <dgm:t>
        <a:bodyPr/>
        <a:lstStyle/>
        <a:p>
          <a:r>
            <a:rPr lang="id-ID" sz="1400" dirty="0"/>
            <a:t>HL 15%</a:t>
          </a:r>
        </a:p>
      </dgm:t>
    </dgm:pt>
    <dgm:pt modelId="{905FDCD0-5ED6-4ECE-B4F7-D75FA51EC9C1}" type="parTrans" cxnId="{CDB52613-4BC8-4C4F-B9F2-17C813C826F6}">
      <dgm:prSet/>
      <dgm:spPr/>
      <dgm:t>
        <a:bodyPr/>
        <a:lstStyle/>
        <a:p>
          <a:endParaRPr lang="id-ID"/>
        </a:p>
      </dgm:t>
    </dgm:pt>
    <dgm:pt modelId="{773DD601-CA9F-4FEC-ADAD-741482D68E26}" type="sibTrans" cxnId="{CDB52613-4BC8-4C4F-B9F2-17C813C826F6}">
      <dgm:prSet/>
      <dgm:spPr/>
      <dgm:t>
        <a:bodyPr/>
        <a:lstStyle/>
        <a:p>
          <a:endParaRPr lang="id-ID"/>
        </a:p>
      </dgm:t>
    </dgm:pt>
    <dgm:pt modelId="{3B12EEF0-0D47-41D1-901E-19C14EBA510F}">
      <dgm:prSet custT="1"/>
      <dgm:spPr/>
      <dgm:t>
        <a:bodyPr/>
        <a:lstStyle/>
        <a:p>
          <a:r>
            <a:rPr lang="id-ID" sz="1400" dirty="0"/>
            <a:t>HP 14%</a:t>
          </a:r>
        </a:p>
      </dgm:t>
    </dgm:pt>
    <dgm:pt modelId="{467D0865-4064-4FAC-A08E-F8E47F20EF6D}" type="parTrans" cxnId="{E95FFD95-9116-44F8-B3CA-170E3E43E637}">
      <dgm:prSet/>
      <dgm:spPr/>
      <dgm:t>
        <a:bodyPr/>
        <a:lstStyle/>
        <a:p>
          <a:endParaRPr lang="id-ID"/>
        </a:p>
      </dgm:t>
    </dgm:pt>
    <dgm:pt modelId="{DE1F582A-6D66-491B-9FEB-A7EDD6D0D979}" type="sibTrans" cxnId="{E95FFD95-9116-44F8-B3CA-170E3E43E637}">
      <dgm:prSet/>
      <dgm:spPr/>
      <dgm:t>
        <a:bodyPr/>
        <a:lstStyle/>
        <a:p>
          <a:endParaRPr lang="id-ID"/>
        </a:p>
      </dgm:t>
    </dgm:pt>
    <dgm:pt modelId="{729A8061-8EC1-4F34-8D3B-E49914BBE1B1}">
      <dgm:prSet custT="1"/>
      <dgm:spPr/>
      <dgm:t>
        <a:bodyPr/>
        <a:lstStyle/>
        <a:p>
          <a:r>
            <a:rPr lang="id-ID" sz="1400" dirty="0"/>
            <a:t>HPT 14%</a:t>
          </a:r>
        </a:p>
      </dgm:t>
    </dgm:pt>
    <dgm:pt modelId="{D1923402-92A6-45F4-B4BF-D44410E5E193}" type="parTrans" cxnId="{90D36096-1B1A-4702-81A9-66218A0FA0A1}">
      <dgm:prSet/>
      <dgm:spPr/>
      <dgm:t>
        <a:bodyPr/>
        <a:lstStyle/>
        <a:p>
          <a:endParaRPr lang="id-ID"/>
        </a:p>
      </dgm:t>
    </dgm:pt>
    <dgm:pt modelId="{0DB00F11-8CD4-446C-9718-211DBBBE2A1F}" type="sibTrans" cxnId="{90D36096-1B1A-4702-81A9-66218A0FA0A1}">
      <dgm:prSet/>
      <dgm:spPr/>
      <dgm:t>
        <a:bodyPr/>
        <a:lstStyle/>
        <a:p>
          <a:endParaRPr lang="id-ID"/>
        </a:p>
      </dgm:t>
    </dgm:pt>
    <dgm:pt modelId="{3B8CF492-3AE8-4FED-9ABF-BA19B1DCFC33}">
      <dgm:prSet custT="1"/>
      <dgm:spPr/>
      <dgm:t>
        <a:bodyPr/>
        <a:lstStyle/>
        <a:p>
          <a:r>
            <a:rPr lang="id-ID" sz="1400" dirty="0"/>
            <a:t>TN 8%</a:t>
          </a:r>
        </a:p>
      </dgm:t>
    </dgm:pt>
    <dgm:pt modelId="{F3D5BA2C-E054-41FD-B4EE-7BAE508241EB}" type="parTrans" cxnId="{BE32B712-AEF3-4603-B5E4-89615D72EE50}">
      <dgm:prSet/>
      <dgm:spPr/>
      <dgm:t>
        <a:bodyPr/>
        <a:lstStyle/>
        <a:p>
          <a:endParaRPr lang="id-ID"/>
        </a:p>
      </dgm:t>
    </dgm:pt>
    <dgm:pt modelId="{CBBD34D1-BD7E-4ACF-A103-86FA24B195E4}" type="sibTrans" cxnId="{BE32B712-AEF3-4603-B5E4-89615D72EE50}">
      <dgm:prSet/>
      <dgm:spPr/>
      <dgm:t>
        <a:bodyPr/>
        <a:lstStyle/>
        <a:p>
          <a:endParaRPr lang="id-ID"/>
        </a:p>
      </dgm:t>
    </dgm:pt>
    <dgm:pt modelId="{2D00EC31-C85B-4B90-9F8B-64DE525A0FD3}">
      <dgm:prSet custT="1"/>
      <dgm:spPr/>
      <dgm:t>
        <a:bodyPr/>
        <a:lstStyle/>
        <a:p>
          <a:r>
            <a:rPr lang="id-ID" sz="1400" dirty="0"/>
            <a:t>CA 3%</a:t>
          </a:r>
        </a:p>
      </dgm:t>
    </dgm:pt>
    <dgm:pt modelId="{CF5A7C7B-0DE4-4803-947B-824A82D426E7}" type="parTrans" cxnId="{25F5495A-968E-44D1-96AE-F73211D62C26}">
      <dgm:prSet/>
      <dgm:spPr/>
      <dgm:t>
        <a:bodyPr/>
        <a:lstStyle/>
        <a:p>
          <a:endParaRPr lang="id-ID"/>
        </a:p>
      </dgm:t>
    </dgm:pt>
    <dgm:pt modelId="{EDA6B621-5089-4546-8510-CFD37B1A6199}" type="sibTrans" cxnId="{25F5495A-968E-44D1-96AE-F73211D62C26}">
      <dgm:prSet/>
      <dgm:spPr/>
      <dgm:t>
        <a:bodyPr/>
        <a:lstStyle/>
        <a:p>
          <a:endParaRPr lang="id-ID"/>
        </a:p>
      </dgm:t>
    </dgm:pt>
    <dgm:pt modelId="{2346E9B1-6D67-4063-94B5-899BB3C72C50}">
      <dgm:prSet custT="1"/>
      <dgm:spPr/>
      <dgm:t>
        <a:bodyPr/>
        <a:lstStyle/>
        <a:p>
          <a:r>
            <a:rPr lang="id-ID" sz="1400" dirty="0"/>
            <a:t>HPK 1%</a:t>
          </a:r>
        </a:p>
      </dgm:t>
    </dgm:pt>
    <dgm:pt modelId="{4D638137-8E70-4F52-AE0E-ECA14BB49CAC}" type="parTrans" cxnId="{787750E3-51E5-481A-A494-FCAA9FE3E029}">
      <dgm:prSet/>
      <dgm:spPr/>
      <dgm:t>
        <a:bodyPr/>
        <a:lstStyle/>
        <a:p>
          <a:endParaRPr lang="id-ID"/>
        </a:p>
      </dgm:t>
    </dgm:pt>
    <dgm:pt modelId="{DDD37EB2-B1E7-46E9-B47B-A350A979F508}" type="sibTrans" cxnId="{787750E3-51E5-481A-A494-FCAA9FE3E029}">
      <dgm:prSet/>
      <dgm:spPr/>
      <dgm:t>
        <a:bodyPr/>
        <a:lstStyle/>
        <a:p>
          <a:endParaRPr lang="id-ID"/>
        </a:p>
      </dgm:t>
    </dgm:pt>
    <dgm:pt modelId="{B511A175-2903-452C-96D4-848E9FAEC1DA}">
      <dgm:prSet custT="1"/>
      <dgm:spPr/>
      <dgm:t>
        <a:bodyPr/>
        <a:lstStyle/>
        <a:p>
          <a:r>
            <a:rPr lang="id-ID" sz="1400" dirty="0"/>
            <a:t>lainnya &lt;1%</a:t>
          </a:r>
        </a:p>
      </dgm:t>
    </dgm:pt>
    <dgm:pt modelId="{7EC7562A-E347-46DA-8947-8053FACCDA1D}" type="parTrans" cxnId="{AD1C492A-D5D3-48EA-8DBA-7340FF35DC76}">
      <dgm:prSet/>
      <dgm:spPr/>
      <dgm:t>
        <a:bodyPr/>
        <a:lstStyle/>
        <a:p>
          <a:endParaRPr lang="id-ID"/>
        </a:p>
      </dgm:t>
    </dgm:pt>
    <dgm:pt modelId="{D061D864-5072-4B53-849B-42388A6F40C6}" type="sibTrans" cxnId="{AD1C492A-D5D3-48EA-8DBA-7340FF35DC76}">
      <dgm:prSet/>
      <dgm:spPr/>
      <dgm:t>
        <a:bodyPr/>
        <a:lstStyle/>
        <a:p>
          <a:endParaRPr lang="id-ID"/>
        </a:p>
      </dgm:t>
    </dgm:pt>
    <dgm:pt modelId="{91D99C6D-4FA7-47A9-9F69-BF1A106266D1}">
      <dgm:prSet/>
      <dgm:spPr/>
      <dgm:t>
        <a:bodyPr/>
        <a:lstStyle/>
        <a:p>
          <a:r>
            <a:rPr lang="id-ID" dirty="0"/>
            <a:t>NKT (BKSDA </a:t>
          </a:r>
          <a:r>
            <a:rPr lang="id-ID" dirty="0" err="1"/>
            <a:t>Prov</a:t>
          </a:r>
          <a:r>
            <a:rPr lang="id-ID" dirty="0"/>
            <a:t>)</a:t>
          </a:r>
        </a:p>
      </dgm:t>
    </dgm:pt>
    <dgm:pt modelId="{B6CFF2EC-E0AD-4F26-B46E-00D118BB60F4}" type="parTrans" cxnId="{2F39B895-5CAA-4724-86F6-B07EFB68E440}">
      <dgm:prSet/>
      <dgm:spPr/>
      <dgm:t>
        <a:bodyPr/>
        <a:lstStyle/>
        <a:p>
          <a:endParaRPr lang="id-ID"/>
        </a:p>
      </dgm:t>
    </dgm:pt>
    <dgm:pt modelId="{A45F0D22-18E6-45FF-B0DC-CE057960E83B}" type="sibTrans" cxnId="{2F39B895-5CAA-4724-86F6-B07EFB68E440}">
      <dgm:prSet/>
      <dgm:spPr/>
      <dgm:t>
        <a:bodyPr/>
        <a:lstStyle/>
        <a:p>
          <a:endParaRPr lang="id-ID"/>
        </a:p>
      </dgm:t>
    </dgm:pt>
    <dgm:pt modelId="{78F66E16-7484-485C-A372-C025BBB528FE}">
      <dgm:prSet/>
      <dgm:spPr/>
      <dgm:t>
        <a:bodyPr/>
        <a:lstStyle/>
        <a:p>
          <a:r>
            <a:rPr lang="id-ID" dirty="0" err="1"/>
            <a:t>Homerange</a:t>
          </a:r>
          <a:r>
            <a:rPr lang="id-ID" dirty="0"/>
            <a:t> Satwa (BKSDA </a:t>
          </a:r>
          <a:r>
            <a:rPr lang="id-ID" dirty="0" err="1"/>
            <a:t>Prov</a:t>
          </a:r>
          <a:r>
            <a:rPr lang="id-ID" dirty="0"/>
            <a:t>)</a:t>
          </a:r>
        </a:p>
      </dgm:t>
    </dgm:pt>
    <dgm:pt modelId="{B61FE3B2-18F8-465E-BF15-7BDF90672D1A}" type="parTrans" cxnId="{730887B6-AE5B-4302-82CC-F42F9B89FEE6}">
      <dgm:prSet/>
      <dgm:spPr/>
      <dgm:t>
        <a:bodyPr/>
        <a:lstStyle/>
        <a:p>
          <a:endParaRPr lang="id-ID"/>
        </a:p>
      </dgm:t>
    </dgm:pt>
    <dgm:pt modelId="{5204EF2B-3018-4FF9-BEF6-5C49F8EB3447}" type="sibTrans" cxnId="{730887B6-AE5B-4302-82CC-F42F9B89FEE6}">
      <dgm:prSet/>
      <dgm:spPr/>
      <dgm:t>
        <a:bodyPr/>
        <a:lstStyle/>
        <a:p>
          <a:endParaRPr lang="id-ID"/>
        </a:p>
      </dgm:t>
    </dgm:pt>
    <dgm:pt modelId="{0D621F6A-2746-4BBD-8D69-74A4B7617C73}">
      <dgm:prSet/>
      <dgm:spPr/>
      <dgm:t>
        <a:bodyPr/>
        <a:lstStyle/>
        <a:p>
          <a:r>
            <a:rPr lang="id-ID" dirty="0"/>
            <a:t>RKTN dan RKTP</a:t>
          </a:r>
        </a:p>
      </dgm:t>
    </dgm:pt>
    <dgm:pt modelId="{957A3375-B3B1-4C94-8271-7EA48006E9F3}" type="parTrans" cxnId="{4E9673C8-302C-44C0-8A3F-981CD2E9071F}">
      <dgm:prSet/>
      <dgm:spPr/>
      <dgm:t>
        <a:bodyPr/>
        <a:lstStyle/>
        <a:p>
          <a:endParaRPr lang="id-ID"/>
        </a:p>
      </dgm:t>
    </dgm:pt>
    <dgm:pt modelId="{9ECCFD65-84FB-4214-ACE0-984E96AEED0B}" type="sibTrans" cxnId="{4E9673C8-302C-44C0-8A3F-981CD2E9071F}">
      <dgm:prSet/>
      <dgm:spPr/>
      <dgm:t>
        <a:bodyPr/>
        <a:lstStyle/>
        <a:p>
          <a:endParaRPr lang="id-ID"/>
        </a:p>
      </dgm:t>
    </dgm:pt>
    <dgm:pt modelId="{C85BC251-A26C-4735-AC72-3B5DAE2AA86C}">
      <dgm:prSet/>
      <dgm:spPr/>
      <dgm:t>
        <a:bodyPr/>
        <a:lstStyle/>
        <a:p>
          <a:r>
            <a:rPr lang="id-ID" dirty="0"/>
            <a:t>Belum tersedia</a:t>
          </a:r>
        </a:p>
      </dgm:t>
    </dgm:pt>
    <dgm:pt modelId="{B9CD72A3-90CA-4964-B142-00713B708203}" type="parTrans" cxnId="{E10A2EB7-8B8E-49CC-BC83-D7EE637B58B1}">
      <dgm:prSet/>
      <dgm:spPr/>
      <dgm:t>
        <a:bodyPr/>
        <a:lstStyle/>
        <a:p>
          <a:endParaRPr lang="id-ID"/>
        </a:p>
      </dgm:t>
    </dgm:pt>
    <dgm:pt modelId="{470D7088-1AAB-4A03-9623-3FCD2E04D9DB}" type="sibTrans" cxnId="{E10A2EB7-8B8E-49CC-BC83-D7EE637B58B1}">
      <dgm:prSet/>
      <dgm:spPr/>
      <dgm:t>
        <a:bodyPr/>
        <a:lstStyle/>
        <a:p>
          <a:endParaRPr lang="id-ID"/>
        </a:p>
      </dgm:t>
    </dgm:pt>
    <dgm:pt modelId="{9BA562A4-45F7-4507-8A78-6F4506A70BF6}" type="pres">
      <dgm:prSet presAssocID="{23DDCE4D-5EC4-494F-969E-B70A5592584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657A727-19CD-43D1-AEAD-1F94A1244650}" type="pres">
      <dgm:prSet presAssocID="{23DDCE4D-5EC4-494F-969E-B70A55925841}" presName="fgShape" presStyleLbl="fgShp" presStyleIdx="0" presStyleCnt="1" custScaleX="76848"/>
      <dgm:spPr/>
    </dgm:pt>
    <dgm:pt modelId="{E42CDF95-D893-40DC-A535-0ACD1020B8B9}" type="pres">
      <dgm:prSet presAssocID="{23DDCE4D-5EC4-494F-969E-B70A55925841}" presName="linComp" presStyleCnt="0"/>
      <dgm:spPr/>
    </dgm:pt>
    <dgm:pt modelId="{51E38C03-DB87-4CD5-8E8C-996E007F5964}" type="pres">
      <dgm:prSet presAssocID="{CF7F9052-57D0-4E26-AACE-311C160D2A62}" presName="compNode" presStyleCnt="0"/>
      <dgm:spPr/>
    </dgm:pt>
    <dgm:pt modelId="{56894D51-E145-4A74-8090-CE4A60E8BEB5}" type="pres">
      <dgm:prSet presAssocID="{CF7F9052-57D0-4E26-AACE-311C160D2A62}" presName="bkgdShape" presStyleLbl="node1" presStyleIdx="0" presStyleCnt="4"/>
      <dgm:spPr/>
      <dgm:t>
        <a:bodyPr/>
        <a:lstStyle/>
        <a:p>
          <a:endParaRPr lang="en-US"/>
        </a:p>
      </dgm:t>
    </dgm:pt>
    <dgm:pt modelId="{E3D93212-AE2D-4278-922E-A2A21D0B1A55}" type="pres">
      <dgm:prSet presAssocID="{CF7F9052-57D0-4E26-AACE-311C160D2A62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DF09A1-CB4E-403C-8E10-3E275D1459E2}" type="pres">
      <dgm:prSet presAssocID="{CF7F9052-57D0-4E26-AACE-311C160D2A62}" presName="invisiNode" presStyleLbl="node1" presStyleIdx="0" presStyleCnt="4"/>
      <dgm:spPr/>
    </dgm:pt>
    <dgm:pt modelId="{28BC828F-8B92-4F0B-8DA8-0FE97C5F25D9}" type="pres">
      <dgm:prSet presAssocID="{CF7F9052-57D0-4E26-AACE-311C160D2A62}" presName="imagNode" presStyleLbl="fgImgPlace1" presStyleIdx="0" presStyleCnt="4"/>
      <dgm:spPr>
        <a:blipFill dpi="0" rotWithShape="1">
          <a:blip xmlns:r="http://schemas.openxmlformats.org/officeDocument/2006/relationships" r:embed="rId1"/>
          <a:srcRect/>
          <a:stretch>
            <a:fillRect l="-3362" t="1539" r="-38638" b="-1539"/>
          </a:stretch>
        </a:blipFill>
      </dgm:spPr>
    </dgm:pt>
    <dgm:pt modelId="{341A9AD4-D3B1-4820-8817-214A3F912CC2}" type="pres">
      <dgm:prSet presAssocID="{B4D343F5-240A-4F18-BCF5-9BC51C5F7DB0}" presName="sibTrans" presStyleLbl="sibTrans2D1" presStyleIdx="0" presStyleCnt="0"/>
      <dgm:spPr/>
      <dgm:t>
        <a:bodyPr/>
        <a:lstStyle/>
        <a:p>
          <a:endParaRPr lang="en-US"/>
        </a:p>
      </dgm:t>
    </dgm:pt>
    <dgm:pt modelId="{267F9E10-79F5-418C-807F-00038C3C6B6B}" type="pres">
      <dgm:prSet presAssocID="{91D99C6D-4FA7-47A9-9F69-BF1A106266D1}" presName="compNode" presStyleCnt="0"/>
      <dgm:spPr/>
    </dgm:pt>
    <dgm:pt modelId="{B099BB10-63D1-43E9-A23B-3091B9FA44C5}" type="pres">
      <dgm:prSet presAssocID="{91D99C6D-4FA7-47A9-9F69-BF1A106266D1}" presName="bkgdShape" presStyleLbl="node1" presStyleIdx="1" presStyleCnt="4"/>
      <dgm:spPr/>
      <dgm:t>
        <a:bodyPr/>
        <a:lstStyle/>
        <a:p>
          <a:endParaRPr lang="en-US"/>
        </a:p>
      </dgm:t>
    </dgm:pt>
    <dgm:pt modelId="{59E503B7-E6A0-45DA-A633-B0E8D96D98C6}" type="pres">
      <dgm:prSet presAssocID="{91D99C6D-4FA7-47A9-9F69-BF1A106266D1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C5E6A3-F079-40D3-99BA-03A2F08735D3}" type="pres">
      <dgm:prSet presAssocID="{91D99C6D-4FA7-47A9-9F69-BF1A106266D1}" presName="invisiNode" presStyleLbl="node1" presStyleIdx="1" presStyleCnt="4"/>
      <dgm:spPr/>
    </dgm:pt>
    <dgm:pt modelId="{04E44771-E073-4657-B527-FEC5E35CD64E}" type="pres">
      <dgm:prSet presAssocID="{91D99C6D-4FA7-47A9-9F69-BF1A106266D1}" presName="imagNode" presStyleLbl="fgImgPlace1" presStyleIdx="1" presStyleCnt="4"/>
      <dgm:spPr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1000" r="-21000"/>
          </a:stretch>
        </a:blipFill>
      </dgm:spPr>
      <dgm:t>
        <a:bodyPr/>
        <a:lstStyle/>
        <a:p>
          <a:endParaRPr lang="en-US"/>
        </a:p>
      </dgm:t>
    </dgm:pt>
    <dgm:pt modelId="{224FC5EF-AFB0-46C5-A1CD-3253F92B6D5A}" type="pres">
      <dgm:prSet presAssocID="{A45F0D22-18E6-45FF-B0DC-CE057960E83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DAC008A-1379-49FA-9E8C-BC1B7020BBD6}" type="pres">
      <dgm:prSet presAssocID="{78F66E16-7484-485C-A372-C025BBB528FE}" presName="compNode" presStyleCnt="0"/>
      <dgm:spPr/>
    </dgm:pt>
    <dgm:pt modelId="{6C584341-52F9-43FA-A5F9-74A6B433E470}" type="pres">
      <dgm:prSet presAssocID="{78F66E16-7484-485C-A372-C025BBB528FE}" presName="bkgdShape" presStyleLbl="node1" presStyleIdx="2" presStyleCnt="4"/>
      <dgm:spPr/>
      <dgm:t>
        <a:bodyPr/>
        <a:lstStyle/>
        <a:p>
          <a:endParaRPr lang="en-US"/>
        </a:p>
      </dgm:t>
    </dgm:pt>
    <dgm:pt modelId="{11493714-1E6B-4BC7-AC90-971855908E8C}" type="pres">
      <dgm:prSet presAssocID="{78F66E16-7484-485C-A372-C025BBB528FE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EB7916-DD10-4578-9C61-44305B056EA7}" type="pres">
      <dgm:prSet presAssocID="{78F66E16-7484-485C-A372-C025BBB528FE}" presName="invisiNode" presStyleLbl="node1" presStyleIdx="2" presStyleCnt="4"/>
      <dgm:spPr/>
    </dgm:pt>
    <dgm:pt modelId="{244C3625-8A1D-4FC5-A1DC-B719FD0A5B35}" type="pres">
      <dgm:prSet presAssocID="{78F66E16-7484-485C-A372-C025BBB528FE}" presName="imagNode" presStyleLbl="fgImgPlace1" presStyleIdx="2" presStyleCnt="4"/>
      <dgm:spPr/>
    </dgm:pt>
    <dgm:pt modelId="{3C748E60-415F-4ECA-B1DB-0548CF10F54D}" type="pres">
      <dgm:prSet presAssocID="{5204EF2B-3018-4FF9-BEF6-5C49F8EB344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8660095-EB8D-4B16-BA2D-0B0AC25D2B08}" type="pres">
      <dgm:prSet presAssocID="{0D621F6A-2746-4BBD-8D69-74A4B7617C73}" presName="compNode" presStyleCnt="0"/>
      <dgm:spPr/>
    </dgm:pt>
    <dgm:pt modelId="{B3539236-77B1-47CB-A8CE-F50193DF363C}" type="pres">
      <dgm:prSet presAssocID="{0D621F6A-2746-4BBD-8D69-74A4B7617C73}" presName="bkgdShape" presStyleLbl="node1" presStyleIdx="3" presStyleCnt="4"/>
      <dgm:spPr/>
      <dgm:t>
        <a:bodyPr/>
        <a:lstStyle/>
        <a:p>
          <a:endParaRPr lang="en-US"/>
        </a:p>
      </dgm:t>
    </dgm:pt>
    <dgm:pt modelId="{1396AED6-BC97-460B-9DFD-5D74FD5DC1F2}" type="pres">
      <dgm:prSet presAssocID="{0D621F6A-2746-4BBD-8D69-74A4B7617C73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DE153D-1C52-4753-AD61-04624F1DAEF0}" type="pres">
      <dgm:prSet presAssocID="{0D621F6A-2746-4BBD-8D69-74A4B7617C73}" presName="invisiNode" presStyleLbl="node1" presStyleIdx="3" presStyleCnt="4"/>
      <dgm:spPr/>
    </dgm:pt>
    <dgm:pt modelId="{D2C610E1-E684-4B86-8DE7-DA013BC161A8}" type="pres">
      <dgm:prSet presAssocID="{0D621F6A-2746-4BBD-8D69-74A4B7617C73}" presName="imagNode" presStyleLbl="fgImgPlace1" presStyleIdx="3" presStyleCnt="4"/>
      <dgm:spPr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en-US"/>
        </a:p>
      </dgm:t>
    </dgm:pt>
  </dgm:ptLst>
  <dgm:cxnLst>
    <dgm:cxn modelId="{FAFCA77F-1DC4-4268-A3FF-7013B0335B1D}" type="presOf" srcId="{C85BC251-A26C-4735-AC72-3B5DAE2AA86C}" destId="{6C584341-52F9-43FA-A5F9-74A6B433E470}" srcOrd="0" destOrd="1" presId="urn:microsoft.com/office/officeart/2005/8/layout/hList7#6"/>
    <dgm:cxn modelId="{D1E93491-8704-4373-B69A-7C44B90F4F6C}" type="presOf" srcId="{B511A175-2903-452C-96D4-848E9FAEC1DA}" destId="{E3D93212-AE2D-4278-922E-A2A21D0B1A55}" srcOrd="1" destOrd="8" presId="urn:microsoft.com/office/officeart/2005/8/layout/hList7#6"/>
    <dgm:cxn modelId="{BE32B712-AEF3-4603-B5E4-89615D72EE50}" srcId="{CF7F9052-57D0-4E26-AACE-311C160D2A62}" destId="{3B8CF492-3AE8-4FED-9ABF-BA19B1DCFC33}" srcOrd="4" destOrd="0" parTransId="{F3D5BA2C-E054-41FD-B4EE-7BAE508241EB}" sibTransId="{CBBD34D1-BD7E-4ACF-A103-86FA24B195E4}"/>
    <dgm:cxn modelId="{D485E27A-0BAF-4C7F-9047-123FB5A6B03A}" type="presOf" srcId="{A45F0D22-18E6-45FF-B0DC-CE057960E83B}" destId="{224FC5EF-AFB0-46C5-A1CD-3253F92B6D5A}" srcOrd="0" destOrd="0" presId="urn:microsoft.com/office/officeart/2005/8/layout/hList7#6"/>
    <dgm:cxn modelId="{8CF6464C-43F6-4C4D-B661-505B057D62CD}" type="presOf" srcId="{3B12EEF0-0D47-41D1-901E-19C14EBA510F}" destId="{56894D51-E145-4A74-8090-CE4A60E8BEB5}" srcOrd="0" destOrd="3" presId="urn:microsoft.com/office/officeart/2005/8/layout/hList7#6"/>
    <dgm:cxn modelId="{4BFA9AEC-C95F-4375-8251-AAE109F778D8}" type="presOf" srcId="{CF7F9052-57D0-4E26-AACE-311C160D2A62}" destId="{E3D93212-AE2D-4278-922E-A2A21D0B1A55}" srcOrd="1" destOrd="0" presId="urn:microsoft.com/office/officeart/2005/8/layout/hList7#6"/>
    <dgm:cxn modelId="{B1A69330-8C50-42DE-99C7-12966C373906}" type="presOf" srcId="{23DDCE4D-5EC4-494F-969E-B70A55925841}" destId="{9BA562A4-45F7-4507-8A78-6F4506A70BF6}" srcOrd="0" destOrd="0" presId="urn:microsoft.com/office/officeart/2005/8/layout/hList7#6"/>
    <dgm:cxn modelId="{CDB52613-4BC8-4C4F-B9F2-17C813C826F6}" srcId="{CF7F9052-57D0-4E26-AACE-311C160D2A62}" destId="{EED6EAA1-0A87-445B-9433-B4176E33045C}" srcOrd="1" destOrd="0" parTransId="{905FDCD0-5ED6-4ECE-B4F7-D75FA51EC9C1}" sibTransId="{773DD601-CA9F-4FEC-ADAD-741482D68E26}"/>
    <dgm:cxn modelId="{99854684-4537-4F38-8A58-32E16645A645}" type="presOf" srcId="{2D00EC31-C85B-4B90-9F8B-64DE525A0FD3}" destId="{E3D93212-AE2D-4278-922E-A2A21D0B1A55}" srcOrd="1" destOrd="6" presId="urn:microsoft.com/office/officeart/2005/8/layout/hList7#6"/>
    <dgm:cxn modelId="{66777254-AFA9-4031-85B1-D6A639EE10E6}" type="presOf" srcId="{729A8061-8EC1-4F34-8D3B-E49914BBE1B1}" destId="{56894D51-E145-4A74-8090-CE4A60E8BEB5}" srcOrd="0" destOrd="4" presId="urn:microsoft.com/office/officeart/2005/8/layout/hList7#6"/>
    <dgm:cxn modelId="{E1806FC3-5114-4E70-BF54-4FE68989D8FC}" type="presOf" srcId="{CF7F9052-57D0-4E26-AACE-311C160D2A62}" destId="{56894D51-E145-4A74-8090-CE4A60E8BEB5}" srcOrd="0" destOrd="0" presId="urn:microsoft.com/office/officeart/2005/8/layout/hList7#6"/>
    <dgm:cxn modelId="{E10A2EB7-8B8E-49CC-BC83-D7EE637B58B1}" srcId="{78F66E16-7484-485C-A372-C025BBB528FE}" destId="{C85BC251-A26C-4735-AC72-3B5DAE2AA86C}" srcOrd="0" destOrd="0" parTransId="{B9CD72A3-90CA-4964-B142-00713B708203}" sibTransId="{470D7088-1AAB-4A03-9623-3FCD2E04D9DB}"/>
    <dgm:cxn modelId="{4A136337-2C7A-42BC-B241-6526157D984F}" type="presOf" srcId="{B511A175-2903-452C-96D4-848E9FAEC1DA}" destId="{56894D51-E145-4A74-8090-CE4A60E8BEB5}" srcOrd="0" destOrd="8" presId="urn:microsoft.com/office/officeart/2005/8/layout/hList7#6"/>
    <dgm:cxn modelId="{BAFFF14D-667E-4C0C-B5AA-30AE52A1BE7A}" type="presOf" srcId="{EED6EAA1-0A87-445B-9433-B4176E33045C}" destId="{56894D51-E145-4A74-8090-CE4A60E8BEB5}" srcOrd="0" destOrd="2" presId="urn:microsoft.com/office/officeart/2005/8/layout/hList7#6"/>
    <dgm:cxn modelId="{6CF048B9-B38E-4EC2-A0DF-62963CDE4845}" type="presOf" srcId="{3B12EEF0-0D47-41D1-901E-19C14EBA510F}" destId="{E3D93212-AE2D-4278-922E-A2A21D0B1A55}" srcOrd="1" destOrd="3" presId="urn:microsoft.com/office/officeart/2005/8/layout/hList7#6"/>
    <dgm:cxn modelId="{CD39ADC5-66AB-4735-884A-41431F073734}" srcId="{23DDCE4D-5EC4-494F-969E-B70A55925841}" destId="{CF7F9052-57D0-4E26-AACE-311C160D2A62}" srcOrd="0" destOrd="0" parTransId="{FF390AC5-037E-4535-A196-5603316C0E75}" sibTransId="{B4D343F5-240A-4F18-BCF5-9BC51C5F7DB0}"/>
    <dgm:cxn modelId="{2F39B895-5CAA-4724-86F6-B07EFB68E440}" srcId="{23DDCE4D-5EC4-494F-969E-B70A55925841}" destId="{91D99C6D-4FA7-47A9-9F69-BF1A106266D1}" srcOrd="1" destOrd="0" parTransId="{B6CFF2EC-E0AD-4F26-B46E-00D118BB60F4}" sibTransId="{A45F0D22-18E6-45FF-B0DC-CE057960E83B}"/>
    <dgm:cxn modelId="{059C1479-22C6-4CAC-9CA8-B0E3F6EB330E}" type="presOf" srcId="{5204EF2B-3018-4FF9-BEF6-5C49F8EB3447}" destId="{3C748E60-415F-4ECA-B1DB-0548CF10F54D}" srcOrd="0" destOrd="0" presId="urn:microsoft.com/office/officeart/2005/8/layout/hList7#6"/>
    <dgm:cxn modelId="{764D4990-0416-42E3-AD6A-0F593CB5369E}" type="presOf" srcId="{729A8061-8EC1-4F34-8D3B-E49914BBE1B1}" destId="{E3D93212-AE2D-4278-922E-A2A21D0B1A55}" srcOrd="1" destOrd="4" presId="urn:microsoft.com/office/officeart/2005/8/layout/hList7#6"/>
    <dgm:cxn modelId="{0F64D942-1193-4855-8C1A-B5B1A0DD835E}" type="presOf" srcId="{0D621F6A-2746-4BBD-8D69-74A4B7617C73}" destId="{B3539236-77B1-47CB-A8CE-F50193DF363C}" srcOrd="0" destOrd="0" presId="urn:microsoft.com/office/officeart/2005/8/layout/hList7#6"/>
    <dgm:cxn modelId="{668497E7-5B5E-4D2D-89BC-4ED9D45880F4}" type="presOf" srcId="{3B8CF492-3AE8-4FED-9ABF-BA19B1DCFC33}" destId="{E3D93212-AE2D-4278-922E-A2A21D0B1A55}" srcOrd="1" destOrd="5" presId="urn:microsoft.com/office/officeart/2005/8/layout/hList7#6"/>
    <dgm:cxn modelId="{AD1C492A-D5D3-48EA-8DBA-7340FF35DC76}" srcId="{CF7F9052-57D0-4E26-AACE-311C160D2A62}" destId="{B511A175-2903-452C-96D4-848E9FAEC1DA}" srcOrd="7" destOrd="0" parTransId="{7EC7562A-E347-46DA-8947-8053FACCDA1D}" sibTransId="{D061D864-5072-4B53-849B-42388A6F40C6}"/>
    <dgm:cxn modelId="{9B991BFE-6D5E-4F85-9859-A8C9F242D2A6}" type="presOf" srcId="{2346E9B1-6D67-4063-94B5-899BB3C72C50}" destId="{E3D93212-AE2D-4278-922E-A2A21D0B1A55}" srcOrd="1" destOrd="7" presId="urn:microsoft.com/office/officeart/2005/8/layout/hList7#6"/>
    <dgm:cxn modelId="{FD8892D2-B634-46BB-80FA-6BAD75BF7957}" type="presOf" srcId="{91D99C6D-4FA7-47A9-9F69-BF1A106266D1}" destId="{B099BB10-63D1-43E9-A23B-3091B9FA44C5}" srcOrd="0" destOrd="0" presId="urn:microsoft.com/office/officeart/2005/8/layout/hList7#6"/>
    <dgm:cxn modelId="{64F505BE-584B-432E-93A5-F89880CE5D4C}" type="presOf" srcId="{2346E9B1-6D67-4063-94B5-899BB3C72C50}" destId="{56894D51-E145-4A74-8090-CE4A60E8BEB5}" srcOrd="0" destOrd="7" presId="urn:microsoft.com/office/officeart/2005/8/layout/hList7#6"/>
    <dgm:cxn modelId="{817C166E-497B-46BA-B757-0B28049D08DF}" type="presOf" srcId="{C85BC251-A26C-4735-AC72-3B5DAE2AA86C}" destId="{11493714-1E6B-4BC7-AC90-971855908E8C}" srcOrd="1" destOrd="1" presId="urn:microsoft.com/office/officeart/2005/8/layout/hList7#6"/>
    <dgm:cxn modelId="{06522149-B86A-4CCC-A2C6-96050D4C09DA}" type="presOf" srcId="{78F66E16-7484-485C-A372-C025BBB528FE}" destId="{11493714-1E6B-4BC7-AC90-971855908E8C}" srcOrd="1" destOrd="0" presId="urn:microsoft.com/office/officeart/2005/8/layout/hList7#6"/>
    <dgm:cxn modelId="{E95FFD95-9116-44F8-B3CA-170E3E43E637}" srcId="{CF7F9052-57D0-4E26-AACE-311C160D2A62}" destId="{3B12EEF0-0D47-41D1-901E-19C14EBA510F}" srcOrd="2" destOrd="0" parTransId="{467D0865-4064-4FAC-A08E-F8E47F20EF6D}" sibTransId="{DE1F582A-6D66-491B-9FEB-A7EDD6D0D979}"/>
    <dgm:cxn modelId="{16E8EEF3-D006-4421-83CD-C1401711A866}" type="presOf" srcId="{91D99C6D-4FA7-47A9-9F69-BF1A106266D1}" destId="{59E503B7-E6A0-45DA-A633-B0E8D96D98C6}" srcOrd="1" destOrd="0" presId="urn:microsoft.com/office/officeart/2005/8/layout/hList7#6"/>
    <dgm:cxn modelId="{D51CD46E-192B-4318-877C-63528746B96E}" type="presOf" srcId="{0D621F6A-2746-4BBD-8D69-74A4B7617C73}" destId="{1396AED6-BC97-460B-9DFD-5D74FD5DC1F2}" srcOrd="1" destOrd="0" presId="urn:microsoft.com/office/officeart/2005/8/layout/hList7#6"/>
    <dgm:cxn modelId="{43316027-2367-4571-988F-C4F79950D018}" type="presOf" srcId="{2D00EC31-C85B-4B90-9F8B-64DE525A0FD3}" destId="{56894D51-E145-4A74-8090-CE4A60E8BEB5}" srcOrd="0" destOrd="6" presId="urn:microsoft.com/office/officeart/2005/8/layout/hList7#6"/>
    <dgm:cxn modelId="{787750E3-51E5-481A-A494-FCAA9FE3E029}" srcId="{CF7F9052-57D0-4E26-AACE-311C160D2A62}" destId="{2346E9B1-6D67-4063-94B5-899BB3C72C50}" srcOrd="6" destOrd="0" parTransId="{4D638137-8E70-4F52-AE0E-ECA14BB49CAC}" sibTransId="{DDD37EB2-B1E7-46E9-B47B-A350A979F508}"/>
    <dgm:cxn modelId="{90D36096-1B1A-4702-81A9-66218A0FA0A1}" srcId="{CF7F9052-57D0-4E26-AACE-311C160D2A62}" destId="{729A8061-8EC1-4F34-8D3B-E49914BBE1B1}" srcOrd="3" destOrd="0" parTransId="{D1923402-92A6-45F4-B4BF-D44410E5E193}" sibTransId="{0DB00F11-8CD4-446C-9718-211DBBBE2A1F}"/>
    <dgm:cxn modelId="{FF9283AC-E53F-45E6-BB55-34E7132D10C8}" type="presOf" srcId="{B4D343F5-240A-4F18-BCF5-9BC51C5F7DB0}" destId="{341A9AD4-D3B1-4820-8817-214A3F912CC2}" srcOrd="0" destOrd="0" presId="urn:microsoft.com/office/officeart/2005/8/layout/hList7#6"/>
    <dgm:cxn modelId="{25F5495A-968E-44D1-96AE-F73211D62C26}" srcId="{CF7F9052-57D0-4E26-AACE-311C160D2A62}" destId="{2D00EC31-C85B-4B90-9F8B-64DE525A0FD3}" srcOrd="5" destOrd="0" parTransId="{CF5A7C7B-0DE4-4803-947B-824A82D426E7}" sibTransId="{EDA6B621-5089-4546-8510-CFD37B1A6199}"/>
    <dgm:cxn modelId="{1477DE55-8391-4331-A170-66FEF30DA928}" type="presOf" srcId="{972415EA-B71D-4C74-B5D8-E96659E0B49F}" destId="{56894D51-E145-4A74-8090-CE4A60E8BEB5}" srcOrd="0" destOrd="1" presId="urn:microsoft.com/office/officeart/2005/8/layout/hList7#6"/>
    <dgm:cxn modelId="{D65F43BF-8FA4-47E7-B3D6-96C602394484}" type="presOf" srcId="{3B8CF492-3AE8-4FED-9ABF-BA19B1DCFC33}" destId="{56894D51-E145-4A74-8090-CE4A60E8BEB5}" srcOrd="0" destOrd="5" presId="urn:microsoft.com/office/officeart/2005/8/layout/hList7#6"/>
    <dgm:cxn modelId="{4E9673C8-302C-44C0-8A3F-981CD2E9071F}" srcId="{23DDCE4D-5EC4-494F-969E-B70A55925841}" destId="{0D621F6A-2746-4BBD-8D69-74A4B7617C73}" srcOrd="3" destOrd="0" parTransId="{957A3375-B3B1-4C94-8271-7EA48006E9F3}" sibTransId="{9ECCFD65-84FB-4214-ACE0-984E96AEED0B}"/>
    <dgm:cxn modelId="{2005BE9B-23BD-444A-B6E8-DD63E8E54BAD}" srcId="{CF7F9052-57D0-4E26-AACE-311C160D2A62}" destId="{972415EA-B71D-4C74-B5D8-E96659E0B49F}" srcOrd="0" destOrd="0" parTransId="{9ECAE6BE-CC7F-4144-ACEF-33703154AA70}" sibTransId="{AD5F09B4-A734-4643-949C-61C3C6077CD0}"/>
    <dgm:cxn modelId="{8FC8D86E-1D6C-4EE9-9523-5919055EDD8F}" type="presOf" srcId="{EED6EAA1-0A87-445B-9433-B4176E33045C}" destId="{E3D93212-AE2D-4278-922E-A2A21D0B1A55}" srcOrd="1" destOrd="2" presId="urn:microsoft.com/office/officeart/2005/8/layout/hList7#6"/>
    <dgm:cxn modelId="{730887B6-AE5B-4302-82CC-F42F9B89FEE6}" srcId="{23DDCE4D-5EC4-494F-969E-B70A55925841}" destId="{78F66E16-7484-485C-A372-C025BBB528FE}" srcOrd="2" destOrd="0" parTransId="{B61FE3B2-18F8-465E-BF15-7BDF90672D1A}" sibTransId="{5204EF2B-3018-4FF9-BEF6-5C49F8EB3447}"/>
    <dgm:cxn modelId="{26D8A410-90FE-4AA1-A2B6-DBF98E67F96C}" type="presOf" srcId="{972415EA-B71D-4C74-B5D8-E96659E0B49F}" destId="{E3D93212-AE2D-4278-922E-A2A21D0B1A55}" srcOrd="1" destOrd="1" presId="urn:microsoft.com/office/officeart/2005/8/layout/hList7#6"/>
    <dgm:cxn modelId="{02787140-D820-4190-8E21-6F6C7AEE078A}" type="presOf" srcId="{78F66E16-7484-485C-A372-C025BBB528FE}" destId="{6C584341-52F9-43FA-A5F9-74A6B433E470}" srcOrd="0" destOrd="0" presId="urn:microsoft.com/office/officeart/2005/8/layout/hList7#6"/>
    <dgm:cxn modelId="{25BE8183-F922-4436-B9AE-DFFFAC443CC3}" type="presParOf" srcId="{9BA562A4-45F7-4507-8A78-6F4506A70BF6}" destId="{7657A727-19CD-43D1-AEAD-1F94A1244650}" srcOrd="0" destOrd="0" presId="urn:microsoft.com/office/officeart/2005/8/layout/hList7#6"/>
    <dgm:cxn modelId="{19A76BEA-E02F-4A58-9ED9-7178B045FDF5}" type="presParOf" srcId="{9BA562A4-45F7-4507-8A78-6F4506A70BF6}" destId="{E42CDF95-D893-40DC-A535-0ACD1020B8B9}" srcOrd="1" destOrd="0" presId="urn:microsoft.com/office/officeart/2005/8/layout/hList7#6"/>
    <dgm:cxn modelId="{D3F666EF-3938-4E7F-B48E-BDC21C650F0D}" type="presParOf" srcId="{E42CDF95-D893-40DC-A535-0ACD1020B8B9}" destId="{51E38C03-DB87-4CD5-8E8C-996E007F5964}" srcOrd="0" destOrd="0" presId="urn:microsoft.com/office/officeart/2005/8/layout/hList7#6"/>
    <dgm:cxn modelId="{B2DC58AA-3909-401F-97A4-51BB2C5EFE81}" type="presParOf" srcId="{51E38C03-DB87-4CD5-8E8C-996E007F5964}" destId="{56894D51-E145-4A74-8090-CE4A60E8BEB5}" srcOrd="0" destOrd="0" presId="urn:microsoft.com/office/officeart/2005/8/layout/hList7#6"/>
    <dgm:cxn modelId="{D7F68B51-1CC3-4D19-8A9F-7906154CE04B}" type="presParOf" srcId="{51E38C03-DB87-4CD5-8E8C-996E007F5964}" destId="{E3D93212-AE2D-4278-922E-A2A21D0B1A55}" srcOrd="1" destOrd="0" presId="urn:microsoft.com/office/officeart/2005/8/layout/hList7#6"/>
    <dgm:cxn modelId="{767FC1C0-790A-4780-8636-C1FA5ADD2F7F}" type="presParOf" srcId="{51E38C03-DB87-4CD5-8E8C-996E007F5964}" destId="{48DF09A1-CB4E-403C-8E10-3E275D1459E2}" srcOrd="2" destOrd="0" presId="urn:microsoft.com/office/officeart/2005/8/layout/hList7#6"/>
    <dgm:cxn modelId="{43489BA8-4D1A-4147-844A-A7D0FE2C8E2C}" type="presParOf" srcId="{51E38C03-DB87-4CD5-8E8C-996E007F5964}" destId="{28BC828F-8B92-4F0B-8DA8-0FE97C5F25D9}" srcOrd="3" destOrd="0" presId="urn:microsoft.com/office/officeart/2005/8/layout/hList7#6"/>
    <dgm:cxn modelId="{28B85EB6-BE8A-43CE-B72C-2FF42A70E65F}" type="presParOf" srcId="{E42CDF95-D893-40DC-A535-0ACD1020B8B9}" destId="{341A9AD4-D3B1-4820-8817-214A3F912CC2}" srcOrd="1" destOrd="0" presId="urn:microsoft.com/office/officeart/2005/8/layout/hList7#6"/>
    <dgm:cxn modelId="{58155A20-7D5E-4721-8349-54A14E3A8563}" type="presParOf" srcId="{E42CDF95-D893-40DC-A535-0ACD1020B8B9}" destId="{267F9E10-79F5-418C-807F-00038C3C6B6B}" srcOrd="2" destOrd="0" presId="urn:microsoft.com/office/officeart/2005/8/layout/hList7#6"/>
    <dgm:cxn modelId="{5063401E-EC0F-4719-A6D4-12D33995858F}" type="presParOf" srcId="{267F9E10-79F5-418C-807F-00038C3C6B6B}" destId="{B099BB10-63D1-43E9-A23B-3091B9FA44C5}" srcOrd="0" destOrd="0" presId="urn:microsoft.com/office/officeart/2005/8/layout/hList7#6"/>
    <dgm:cxn modelId="{1523742F-90F4-4C1A-81C6-5649E2A33433}" type="presParOf" srcId="{267F9E10-79F5-418C-807F-00038C3C6B6B}" destId="{59E503B7-E6A0-45DA-A633-B0E8D96D98C6}" srcOrd="1" destOrd="0" presId="urn:microsoft.com/office/officeart/2005/8/layout/hList7#6"/>
    <dgm:cxn modelId="{CE1F54FB-7791-40CD-AE1D-FFC7BBE74FC9}" type="presParOf" srcId="{267F9E10-79F5-418C-807F-00038C3C6B6B}" destId="{0FC5E6A3-F079-40D3-99BA-03A2F08735D3}" srcOrd="2" destOrd="0" presId="urn:microsoft.com/office/officeart/2005/8/layout/hList7#6"/>
    <dgm:cxn modelId="{12FD1F88-7321-460F-802D-ED2C97FB9C46}" type="presParOf" srcId="{267F9E10-79F5-418C-807F-00038C3C6B6B}" destId="{04E44771-E073-4657-B527-FEC5E35CD64E}" srcOrd="3" destOrd="0" presId="urn:microsoft.com/office/officeart/2005/8/layout/hList7#6"/>
    <dgm:cxn modelId="{4E85B6B6-0153-4FFA-BA1C-CABA3827A10D}" type="presParOf" srcId="{E42CDF95-D893-40DC-A535-0ACD1020B8B9}" destId="{224FC5EF-AFB0-46C5-A1CD-3253F92B6D5A}" srcOrd="3" destOrd="0" presId="urn:microsoft.com/office/officeart/2005/8/layout/hList7#6"/>
    <dgm:cxn modelId="{D045A547-314C-41F5-95C6-8103702E22DE}" type="presParOf" srcId="{E42CDF95-D893-40DC-A535-0ACD1020B8B9}" destId="{FDAC008A-1379-49FA-9E8C-BC1B7020BBD6}" srcOrd="4" destOrd="0" presId="urn:microsoft.com/office/officeart/2005/8/layout/hList7#6"/>
    <dgm:cxn modelId="{281E3E3A-947E-4EB5-92DB-913975B350DF}" type="presParOf" srcId="{FDAC008A-1379-49FA-9E8C-BC1B7020BBD6}" destId="{6C584341-52F9-43FA-A5F9-74A6B433E470}" srcOrd="0" destOrd="0" presId="urn:microsoft.com/office/officeart/2005/8/layout/hList7#6"/>
    <dgm:cxn modelId="{41D4B894-569A-4808-9E05-B6E642D2745A}" type="presParOf" srcId="{FDAC008A-1379-49FA-9E8C-BC1B7020BBD6}" destId="{11493714-1E6B-4BC7-AC90-971855908E8C}" srcOrd="1" destOrd="0" presId="urn:microsoft.com/office/officeart/2005/8/layout/hList7#6"/>
    <dgm:cxn modelId="{E9732C49-00D0-492C-98A1-F81D618F103D}" type="presParOf" srcId="{FDAC008A-1379-49FA-9E8C-BC1B7020BBD6}" destId="{12EB7916-DD10-4578-9C61-44305B056EA7}" srcOrd="2" destOrd="0" presId="urn:microsoft.com/office/officeart/2005/8/layout/hList7#6"/>
    <dgm:cxn modelId="{611786AB-926A-47D4-BC2A-4E0295A38719}" type="presParOf" srcId="{FDAC008A-1379-49FA-9E8C-BC1B7020BBD6}" destId="{244C3625-8A1D-4FC5-A1DC-B719FD0A5B35}" srcOrd="3" destOrd="0" presId="urn:microsoft.com/office/officeart/2005/8/layout/hList7#6"/>
    <dgm:cxn modelId="{CC6248BC-6A18-41F0-841F-A33EAC694D8B}" type="presParOf" srcId="{E42CDF95-D893-40DC-A535-0ACD1020B8B9}" destId="{3C748E60-415F-4ECA-B1DB-0548CF10F54D}" srcOrd="5" destOrd="0" presId="urn:microsoft.com/office/officeart/2005/8/layout/hList7#6"/>
    <dgm:cxn modelId="{FD52EE59-05AB-4A2F-AC5F-C57A3CB3F485}" type="presParOf" srcId="{E42CDF95-D893-40DC-A535-0ACD1020B8B9}" destId="{D8660095-EB8D-4B16-BA2D-0B0AC25D2B08}" srcOrd="6" destOrd="0" presId="urn:microsoft.com/office/officeart/2005/8/layout/hList7#6"/>
    <dgm:cxn modelId="{7A3BB729-D203-4905-B58A-24438E6D188C}" type="presParOf" srcId="{D8660095-EB8D-4B16-BA2D-0B0AC25D2B08}" destId="{B3539236-77B1-47CB-A8CE-F50193DF363C}" srcOrd="0" destOrd="0" presId="urn:microsoft.com/office/officeart/2005/8/layout/hList7#6"/>
    <dgm:cxn modelId="{AE0BA06F-15CC-4F05-9A5C-ECAE5C3CDF25}" type="presParOf" srcId="{D8660095-EB8D-4B16-BA2D-0B0AC25D2B08}" destId="{1396AED6-BC97-460B-9DFD-5D74FD5DC1F2}" srcOrd="1" destOrd="0" presId="urn:microsoft.com/office/officeart/2005/8/layout/hList7#6"/>
    <dgm:cxn modelId="{39AFFE3C-9AF1-48C3-B18A-3B3F6D8DA383}" type="presParOf" srcId="{D8660095-EB8D-4B16-BA2D-0B0AC25D2B08}" destId="{16DE153D-1C52-4753-AD61-04624F1DAEF0}" srcOrd="2" destOrd="0" presId="urn:microsoft.com/office/officeart/2005/8/layout/hList7#6"/>
    <dgm:cxn modelId="{84379656-508A-4684-9CFD-F71A9AC12BEC}" type="presParOf" srcId="{D8660095-EB8D-4B16-BA2D-0B0AC25D2B08}" destId="{D2C610E1-E684-4B86-8DE7-DA013BC161A8}" srcOrd="3" destOrd="0" presId="urn:microsoft.com/office/officeart/2005/8/layout/hList7#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8E3178F-CE45-4F07-9B1A-8F344F79625F}" type="doc">
      <dgm:prSet loTypeId="urn:microsoft.com/office/officeart/2005/8/layout/bList2#4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id-ID"/>
        </a:p>
      </dgm:t>
    </dgm:pt>
    <dgm:pt modelId="{4D90067A-71DF-421E-9F13-2898F230EA00}">
      <dgm:prSet phldrT="[Text]"/>
      <dgm:spPr/>
      <dgm:t>
        <a:bodyPr/>
        <a:lstStyle/>
        <a:p>
          <a:r>
            <a:rPr lang="id-ID"/>
            <a:t>Isu Capaian TPB</a:t>
          </a:r>
        </a:p>
      </dgm:t>
    </dgm:pt>
    <dgm:pt modelId="{C6E032D9-BB1A-46B7-B246-E5D8C2030FAA}" type="parTrans" cxnId="{4E2878A2-119B-4AFD-8D0D-44E402061661}">
      <dgm:prSet/>
      <dgm:spPr/>
      <dgm:t>
        <a:bodyPr/>
        <a:lstStyle/>
        <a:p>
          <a:endParaRPr lang="id-ID"/>
        </a:p>
      </dgm:t>
    </dgm:pt>
    <dgm:pt modelId="{BBEF7DD6-59C5-46D7-88C0-79C6A3F89BE5}" type="sibTrans" cxnId="{4E2878A2-119B-4AFD-8D0D-44E402061661}">
      <dgm:prSet/>
      <dgm:spPr/>
      <dgm:t>
        <a:bodyPr/>
        <a:lstStyle/>
        <a:p>
          <a:endParaRPr lang="id-ID"/>
        </a:p>
      </dgm:t>
    </dgm:pt>
    <dgm:pt modelId="{B73853AC-7FB5-4AC8-BEFA-44FD403BD755}">
      <dgm:prSet phldrT="[Text]"/>
      <dgm:spPr/>
      <dgm:t>
        <a:bodyPr/>
        <a:lstStyle/>
        <a:p>
          <a:r>
            <a:rPr lang="id-ID" dirty="0"/>
            <a:t>Tiap TPB memiliki isu masing-masing </a:t>
          </a:r>
        </a:p>
      </dgm:t>
    </dgm:pt>
    <dgm:pt modelId="{6BCDE9DB-BCEE-49C1-AA2D-05832FE36227}" type="parTrans" cxnId="{A0232CEE-13CA-41D8-8FBE-6882791CE438}">
      <dgm:prSet/>
      <dgm:spPr/>
      <dgm:t>
        <a:bodyPr/>
        <a:lstStyle/>
        <a:p>
          <a:endParaRPr lang="id-ID"/>
        </a:p>
      </dgm:t>
    </dgm:pt>
    <dgm:pt modelId="{BF2709D2-8C83-4325-AD2E-D8510B75CE40}" type="sibTrans" cxnId="{A0232CEE-13CA-41D8-8FBE-6882791CE438}">
      <dgm:prSet/>
      <dgm:spPr/>
      <dgm:t>
        <a:bodyPr/>
        <a:lstStyle/>
        <a:p>
          <a:endParaRPr lang="id-ID"/>
        </a:p>
      </dgm:t>
    </dgm:pt>
    <dgm:pt modelId="{5F92CAA3-14CA-45D7-9027-4360C896B834}">
      <dgm:prSet phldrT="[Text]"/>
      <dgm:spPr/>
      <dgm:t>
        <a:bodyPr/>
        <a:lstStyle/>
        <a:p>
          <a:r>
            <a:rPr lang="id-ID" dirty="0"/>
            <a:t>Secara umum terdapat 117 indikator yang perlu mendapat perhatian</a:t>
          </a:r>
        </a:p>
      </dgm:t>
    </dgm:pt>
    <dgm:pt modelId="{60F24BBA-11C8-4FC3-866C-FB4504D1D35A}" type="parTrans" cxnId="{17157D95-6864-4CFE-B948-E9C797351971}">
      <dgm:prSet/>
      <dgm:spPr/>
      <dgm:t>
        <a:bodyPr/>
        <a:lstStyle/>
        <a:p>
          <a:endParaRPr lang="id-ID"/>
        </a:p>
      </dgm:t>
    </dgm:pt>
    <dgm:pt modelId="{506516A2-0E57-44F4-919B-3022CF0781C6}" type="sibTrans" cxnId="{17157D95-6864-4CFE-B948-E9C797351971}">
      <dgm:prSet/>
      <dgm:spPr/>
      <dgm:t>
        <a:bodyPr/>
        <a:lstStyle/>
        <a:p>
          <a:endParaRPr lang="id-ID"/>
        </a:p>
      </dgm:t>
    </dgm:pt>
    <dgm:pt modelId="{F8413659-E765-42B5-82E3-D4B33EB1C3B7}">
      <dgm:prSet phldrT="[Text]"/>
      <dgm:spPr/>
      <dgm:t>
        <a:bodyPr/>
        <a:lstStyle/>
        <a:p>
          <a:r>
            <a:rPr lang="id-ID" dirty="0"/>
            <a:t>Isu Lingkungan Hidup</a:t>
          </a:r>
        </a:p>
      </dgm:t>
    </dgm:pt>
    <dgm:pt modelId="{6A897DB3-F963-4354-9862-F31B76A6A995}" type="parTrans" cxnId="{A9204DBF-4A04-42A8-A25A-C7E74033AEBA}">
      <dgm:prSet/>
      <dgm:spPr/>
      <dgm:t>
        <a:bodyPr/>
        <a:lstStyle/>
        <a:p>
          <a:endParaRPr lang="id-ID"/>
        </a:p>
      </dgm:t>
    </dgm:pt>
    <dgm:pt modelId="{1DEEBFDA-20B2-4E59-B684-A02A93B519E9}" type="sibTrans" cxnId="{A9204DBF-4A04-42A8-A25A-C7E74033AEBA}">
      <dgm:prSet/>
      <dgm:spPr/>
      <dgm:t>
        <a:bodyPr/>
        <a:lstStyle/>
        <a:p>
          <a:endParaRPr lang="id-ID"/>
        </a:p>
      </dgm:t>
    </dgm:pt>
    <dgm:pt modelId="{860CCED7-C119-4DB7-9639-0C6CC015293F}">
      <dgm:prSet phldrT="[Text]"/>
      <dgm:spPr/>
      <dgm:t>
        <a:bodyPr/>
        <a:lstStyle/>
        <a:p>
          <a:r>
            <a:rPr lang="id-ID"/>
            <a:t>1. Menurunnya Daya Dukung dan Daya Tampung Lingkungan</a:t>
          </a:r>
        </a:p>
      </dgm:t>
    </dgm:pt>
    <dgm:pt modelId="{2B3493F6-CCF3-402E-B5F5-2638AB299C4A}" type="parTrans" cxnId="{C2E53695-83AA-4C80-886F-E10A702AA13F}">
      <dgm:prSet/>
      <dgm:spPr/>
      <dgm:t>
        <a:bodyPr/>
        <a:lstStyle/>
        <a:p>
          <a:endParaRPr lang="id-ID"/>
        </a:p>
      </dgm:t>
    </dgm:pt>
    <dgm:pt modelId="{AA79B7DB-EFE6-4F1B-8238-A3F599C05C53}" type="sibTrans" cxnId="{C2E53695-83AA-4C80-886F-E10A702AA13F}">
      <dgm:prSet/>
      <dgm:spPr/>
      <dgm:t>
        <a:bodyPr/>
        <a:lstStyle/>
        <a:p>
          <a:endParaRPr lang="id-ID"/>
        </a:p>
      </dgm:t>
    </dgm:pt>
    <dgm:pt modelId="{3A24A44E-450E-4195-8AD8-5C011D187A83}">
      <dgm:prSet phldrT="[Text]"/>
      <dgm:spPr/>
      <dgm:t>
        <a:bodyPr/>
        <a:lstStyle/>
        <a:p>
          <a:r>
            <a:rPr lang="id-ID"/>
            <a:t>Isu Dokumen</a:t>
          </a:r>
        </a:p>
      </dgm:t>
    </dgm:pt>
    <dgm:pt modelId="{A5994DFC-E724-4A58-90C6-8CB794B1B657}" type="parTrans" cxnId="{D4B9F5D5-E9D5-4BD4-A418-F5B9A706B68D}">
      <dgm:prSet/>
      <dgm:spPr/>
      <dgm:t>
        <a:bodyPr/>
        <a:lstStyle/>
        <a:p>
          <a:endParaRPr lang="id-ID"/>
        </a:p>
      </dgm:t>
    </dgm:pt>
    <dgm:pt modelId="{9B279749-7114-4420-AC75-9D6A3FB7CE8B}" type="sibTrans" cxnId="{D4B9F5D5-E9D5-4BD4-A418-F5B9A706B68D}">
      <dgm:prSet/>
      <dgm:spPr/>
      <dgm:t>
        <a:bodyPr/>
        <a:lstStyle/>
        <a:p>
          <a:endParaRPr lang="id-ID"/>
        </a:p>
      </dgm:t>
    </dgm:pt>
    <dgm:pt modelId="{6E4E92DE-FA0C-4532-907C-7C80CCE4BC86}">
      <dgm:prSet phldrT="[Text]"/>
      <dgm:spPr/>
      <dgm:t>
        <a:bodyPr/>
        <a:lstStyle/>
        <a:p>
          <a:r>
            <a:rPr lang="id-ID"/>
            <a:t>1. Lingkungan Hidup dan Keberlanjutan</a:t>
          </a:r>
        </a:p>
      </dgm:t>
    </dgm:pt>
    <dgm:pt modelId="{2379E4DA-43F8-4803-B63C-B36DBF08B69E}" type="parTrans" cxnId="{F9030E75-6938-4476-B57D-4BBF6D2FC960}">
      <dgm:prSet/>
      <dgm:spPr/>
      <dgm:t>
        <a:bodyPr/>
        <a:lstStyle/>
        <a:p>
          <a:endParaRPr lang="id-ID"/>
        </a:p>
      </dgm:t>
    </dgm:pt>
    <dgm:pt modelId="{F40B54CC-FC11-4BD3-950B-53D532FE12D2}" type="sibTrans" cxnId="{F9030E75-6938-4476-B57D-4BBF6D2FC960}">
      <dgm:prSet/>
      <dgm:spPr/>
      <dgm:t>
        <a:bodyPr/>
        <a:lstStyle/>
        <a:p>
          <a:endParaRPr lang="id-ID"/>
        </a:p>
      </dgm:t>
    </dgm:pt>
    <dgm:pt modelId="{A2A3FE44-8E7B-4157-AE61-6455DEFF1A5A}">
      <dgm:prSet phldrT="[Text]"/>
      <dgm:spPr/>
      <dgm:t>
        <a:bodyPr/>
        <a:lstStyle/>
        <a:p>
          <a:r>
            <a:rPr lang="id-ID" dirty="0"/>
            <a:t>Isu Publik (dari KP RPJPD – 15/11/23)</a:t>
          </a:r>
        </a:p>
      </dgm:t>
    </dgm:pt>
    <dgm:pt modelId="{5B75D206-CF95-498B-91F3-21A872CD8D01}" type="parTrans" cxnId="{02AE6D26-5402-4DCD-8C0E-247F4CD36BFF}">
      <dgm:prSet/>
      <dgm:spPr/>
      <dgm:t>
        <a:bodyPr/>
        <a:lstStyle/>
        <a:p>
          <a:endParaRPr lang="id-ID"/>
        </a:p>
      </dgm:t>
    </dgm:pt>
    <dgm:pt modelId="{22B77DAF-E135-4BB5-AA78-C06201F9708B}" type="sibTrans" cxnId="{02AE6D26-5402-4DCD-8C0E-247F4CD36BFF}">
      <dgm:prSet/>
      <dgm:spPr/>
      <dgm:t>
        <a:bodyPr/>
        <a:lstStyle/>
        <a:p>
          <a:endParaRPr lang="id-ID"/>
        </a:p>
      </dgm:t>
    </dgm:pt>
    <dgm:pt modelId="{ECC2DDDB-339C-4C6F-BA62-633733BFFEB6}">
      <dgm:prSet/>
      <dgm:spPr/>
      <dgm:t>
        <a:bodyPr/>
        <a:lstStyle/>
        <a:p>
          <a:r>
            <a:rPr lang="id-ID"/>
            <a:t>2. Peningkatan Risiko Pencemaran Lingkungan Hidup</a:t>
          </a:r>
        </a:p>
      </dgm:t>
    </dgm:pt>
    <dgm:pt modelId="{70095829-9DA0-414B-99B0-686C9EDB946F}" type="parTrans" cxnId="{BCF96B88-9F6D-467B-8E2E-23B4BED397C9}">
      <dgm:prSet/>
      <dgm:spPr/>
      <dgm:t>
        <a:bodyPr/>
        <a:lstStyle/>
        <a:p>
          <a:endParaRPr lang="id-ID"/>
        </a:p>
      </dgm:t>
    </dgm:pt>
    <dgm:pt modelId="{4467D84F-05F1-4105-8BDE-0E79C3A96867}" type="sibTrans" cxnId="{BCF96B88-9F6D-467B-8E2E-23B4BED397C9}">
      <dgm:prSet/>
      <dgm:spPr/>
      <dgm:t>
        <a:bodyPr/>
        <a:lstStyle/>
        <a:p>
          <a:endParaRPr lang="id-ID"/>
        </a:p>
      </dgm:t>
    </dgm:pt>
    <dgm:pt modelId="{64CAF30C-E274-4B82-A9AB-2E4B0FD892D9}">
      <dgm:prSet/>
      <dgm:spPr/>
      <dgm:t>
        <a:bodyPr/>
        <a:lstStyle/>
        <a:p>
          <a:r>
            <a:rPr lang="id-ID"/>
            <a:t>3. Peningkatan Risiko Bencana</a:t>
          </a:r>
        </a:p>
      </dgm:t>
    </dgm:pt>
    <dgm:pt modelId="{B5BD5DFA-D378-4482-BE2A-429C205AD07A}" type="parTrans" cxnId="{B8CF1991-5F07-40CB-AFF6-617AF32A9F93}">
      <dgm:prSet/>
      <dgm:spPr/>
      <dgm:t>
        <a:bodyPr/>
        <a:lstStyle/>
        <a:p>
          <a:endParaRPr lang="id-ID"/>
        </a:p>
      </dgm:t>
    </dgm:pt>
    <dgm:pt modelId="{6E46FB56-E6ED-4B20-BBF4-328A4953137D}" type="sibTrans" cxnId="{B8CF1991-5F07-40CB-AFF6-617AF32A9F93}">
      <dgm:prSet/>
      <dgm:spPr/>
      <dgm:t>
        <a:bodyPr/>
        <a:lstStyle/>
        <a:p>
          <a:endParaRPr lang="id-ID"/>
        </a:p>
      </dgm:t>
    </dgm:pt>
    <dgm:pt modelId="{02E0E838-5EA3-4DAA-BA67-8BD674DBB93A}">
      <dgm:prSet/>
      <dgm:spPr/>
      <dgm:t>
        <a:bodyPr/>
        <a:lstStyle/>
        <a:p>
          <a:r>
            <a:rPr lang="id-ID" dirty="0"/>
            <a:t>4. Berkurangnya Jasa Penyedia Pangan, Air, dan Pengaturan Air</a:t>
          </a:r>
        </a:p>
      </dgm:t>
    </dgm:pt>
    <dgm:pt modelId="{1633DF50-C4E9-4E20-9894-3EFD91FAA79E}" type="parTrans" cxnId="{91D02411-27FE-45F6-98B8-B69099C91974}">
      <dgm:prSet/>
      <dgm:spPr/>
      <dgm:t>
        <a:bodyPr/>
        <a:lstStyle/>
        <a:p>
          <a:endParaRPr lang="id-ID"/>
        </a:p>
      </dgm:t>
    </dgm:pt>
    <dgm:pt modelId="{C9C1A011-FC09-42F2-99DC-8E15D2D49CA1}" type="sibTrans" cxnId="{91D02411-27FE-45F6-98B8-B69099C91974}">
      <dgm:prSet/>
      <dgm:spPr/>
      <dgm:t>
        <a:bodyPr/>
        <a:lstStyle/>
        <a:p>
          <a:endParaRPr lang="id-ID"/>
        </a:p>
      </dgm:t>
    </dgm:pt>
    <dgm:pt modelId="{EDB7EC21-9D53-42D3-A5A8-E7ED20209873}">
      <dgm:prSet/>
      <dgm:spPr/>
      <dgm:t>
        <a:bodyPr/>
        <a:lstStyle/>
        <a:p>
          <a:r>
            <a:rPr lang="id-ID" dirty="0"/>
            <a:t>5. Berkurangnya Tutupan Hutan menjadi Non-Hutan</a:t>
          </a:r>
        </a:p>
      </dgm:t>
    </dgm:pt>
    <dgm:pt modelId="{13115A7A-5632-4CD1-A424-DC976A3F3480}" type="parTrans" cxnId="{3F151F53-AFA1-4B61-9674-40F415F424B2}">
      <dgm:prSet/>
      <dgm:spPr/>
      <dgm:t>
        <a:bodyPr/>
        <a:lstStyle/>
        <a:p>
          <a:endParaRPr lang="id-ID"/>
        </a:p>
      </dgm:t>
    </dgm:pt>
    <dgm:pt modelId="{DD160A37-A83C-46B4-B75B-2B578F1D78BE}" type="sibTrans" cxnId="{3F151F53-AFA1-4B61-9674-40F415F424B2}">
      <dgm:prSet/>
      <dgm:spPr/>
      <dgm:t>
        <a:bodyPr/>
        <a:lstStyle/>
        <a:p>
          <a:endParaRPr lang="id-ID"/>
        </a:p>
      </dgm:t>
    </dgm:pt>
    <dgm:pt modelId="{D89116D8-8B39-446E-93FD-31193BDAB57B}">
      <dgm:prSet/>
      <dgm:spPr/>
      <dgm:t>
        <a:bodyPr/>
        <a:lstStyle/>
        <a:p>
          <a:r>
            <a:rPr lang="id-ID"/>
            <a:t>6. Ekosistem KEHATI Rentan Terganggu</a:t>
          </a:r>
        </a:p>
      </dgm:t>
    </dgm:pt>
    <dgm:pt modelId="{6D3AC3A7-3C8B-4B50-B3FB-6546A5BF6D8A}" type="parTrans" cxnId="{B3F07377-2E68-4148-8A51-6AE79A2789AC}">
      <dgm:prSet/>
      <dgm:spPr/>
      <dgm:t>
        <a:bodyPr/>
        <a:lstStyle/>
        <a:p>
          <a:endParaRPr lang="id-ID"/>
        </a:p>
      </dgm:t>
    </dgm:pt>
    <dgm:pt modelId="{5D8338F7-EEFB-492E-9646-0A35B1F244BC}" type="sibTrans" cxnId="{B3F07377-2E68-4148-8A51-6AE79A2789AC}">
      <dgm:prSet/>
      <dgm:spPr/>
      <dgm:t>
        <a:bodyPr/>
        <a:lstStyle/>
        <a:p>
          <a:endParaRPr lang="id-ID"/>
        </a:p>
      </dgm:t>
    </dgm:pt>
    <dgm:pt modelId="{FC995454-ADDD-4E6B-8661-873878ECE5DA}">
      <dgm:prSet/>
      <dgm:spPr/>
      <dgm:t>
        <a:bodyPr/>
        <a:lstStyle/>
        <a:p>
          <a:r>
            <a:rPr lang="id-ID"/>
            <a:t>2. Pembangunan Ekonomi dan Infrastruktur Wilayah</a:t>
          </a:r>
        </a:p>
      </dgm:t>
    </dgm:pt>
    <dgm:pt modelId="{DA7A0691-16ED-4DED-B085-4E226D32CEC5}" type="parTrans" cxnId="{775680FB-00E7-4800-B96C-D400CA06CCA4}">
      <dgm:prSet/>
      <dgm:spPr/>
      <dgm:t>
        <a:bodyPr/>
        <a:lstStyle/>
        <a:p>
          <a:endParaRPr lang="id-ID"/>
        </a:p>
      </dgm:t>
    </dgm:pt>
    <dgm:pt modelId="{FB1DCAC2-1F94-4B10-987C-3B2FA2C72F5C}" type="sibTrans" cxnId="{775680FB-00E7-4800-B96C-D400CA06CCA4}">
      <dgm:prSet/>
      <dgm:spPr/>
      <dgm:t>
        <a:bodyPr/>
        <a:lstStyle/>
        <a:p>
          <a:endParaRPr lang="id-ID"/>
        </a:p>
      </dgm:t>
    </dgm:pt>
    <dgm:pt modelId="{F2F5F992-ED38-4CAA-B991-EBA9FD757C52}">
      <dgm:prSet/>
      <dgm:spPr/>
      <dgm:t>
        <a:bodyPr/>
        <a:lstStyle/>
        <a:p>
          <a:r>
            <a:rPr lang="id-ID"/>
            <a:t>3. Kualitas Sumber Daya Manusia</a:t>
          </a:r>
        </a:p>
      </dgm:t>
    </dgm:pt>
    <dgm:pt modelId="{C63A0BF4-4493-41BC-8474-48C9D6D56250}" type="parTrans" cxnId="{9A723319-DF37-4C4E-95D9-4C17E5A5B9D0}">
      <dgm:prSet/>
      <dgm:spPr/>
      <dgm:t>
        <a:bodyPr/>
        <a:lstStyle/>
        <a:p>
          <a:endParaRPr lang="id-ID"/>
        </a:p>
      </dgm:t>
    </dgm:pt>
    <dgm:pt modelId="{19CFE5FF-6493-499D-B415-DD94E3E48D96}" type="sibTrans" cxnId="{9A723319-DF37-4C4E-95D9-4C17E5A5B9D0}">
      <dgm:prSet/>
      <dgm:spPr/>
      <dgm:t>
        <a:bodyPr/>
        <a:lstStyle/>
        <a:p>
          <a:endParaRPr lang="id-ID"/>
        </a:p>
      </dgm:t>
    </dgm:pt>
    <dgm:pt modelId="{1B336C5F-EDBD-4324-9E48-3A274B7CAC54}">
      <dgm:prSet phldrT="[Text]"/>
      <dgm:spPr/>
      <dgm:t>
        <a:bodyPr/>
        <a:lstStyle/>
        <a:p>
          <a:r>
            <a:rPr lang="id-ID" dirty="0"/>
            <a:t>1. Pencemaran Lingkungan dan Pengelolaan Air</a:t>
          </a:r>
        </a:p>
      </dgm:t>
    </dgm:pt>
    <dgm:pt modelId="{03DDAF45-1F70-43F4-BDAE-AC07993F37A7}" type="parTrans" cxnId="{D200B2BC-57D7-4640-8616-8907435D572F}">
      <dgm:prSet/>
      <dgm:spPr/>
      <dgm:t>
        <a:bodyPr/>
        <a:lstStyle/>
        <a:p>
          <a:endParaRPr lang="id-ID"/>
        </a:p>
      </dgm:t>
    </dgm:pt>
    <dgm:pt modelId="{945B2037-A096-4E83-89E6-97C34C3F4CC7}" type="sibTrans" cxnId="{D200B2BC-57D7-4640-8616-8907435D572F}">
      <dgm:prSet/>
      <dgm:spPr/>
      <dgm:t>
        <a:bodyPr/>
        <a:lstStyle/>
        <a:p>
          <a:endParaRPr lang="id-ID"/>
        </a:p>
      </dgm:t>
    </dgm:pt>
    <dgm:pt modelId="{DE2FACAC-192A-492F-8FA7-4B1412B6F8A9}">
      <dgm:prSet/>
      <dgm:spPr/>
      <dgm:t>
        <a:bodyPr/>
        <a:lstStyle/>
        <a:p>
          <a:r>
            <a:rPr lang="id-ID"/>
            <a:t>4. Belum Optimalnya Penegakan Hukum dan Tata Kelola</a:t>
          </a:r>
        </a:p>
      </dgm:t>
    </dgm:pt>
    <dgm:pt modelId="{8B44C69C-4B9B-4E7F-8259-679555D974D6}" type="sibTrans" cxnId="{856E6DC3-153A-4AF2-9CE7-37C619D7BC3F}">
      <dgm:prSet/>
      <dgm:spPr/>
      <dgm:t>
        <a:bodyPr/>
        <a:lstStyle/>
        <a:p>
          <a:endParaRPr lang="id-ID"/>
        </a:p>
      </dgm:t>
    </dgm:pt>
    <dgm:pt modelId="{805D8E1C-57BA-40AF-B45A-4318DC679168}" type="parTrans" cxnId="{856E6DC3-153A-4AF2-9CE7-37C619D7BC3F}">
      <dgm:prSet/>
      <dgm:spPr/>
      <dgm:t>
        <a:bodyPr/>
        <a:lstStyle/>
        <a:p>
          <a:endParaRPr lang="id-ID"/>
        </a:p>
      </dgm:t>
    </dgm:pt>
    <dgm:pt modelId="{0B737C98-D8A3-48C9-9DA8-18F50E69F1A1}">
      <dgm:prSet/>
      <dgm:spPr/>
      <dgm:t>
        <a:bodyPr/>
        <a:lstStyle/>
        <a:p>
          <a:r>
            <a:rPr lang="id-ID"/>
            <a:t>2. Bencana </a:t>
          </a:r>
        </a:p>
      </dgm:t>
    </dgm:pt>
    <dgm:pt modelId="{9DAE6550-0E50-4F4F-B002-825A47DE4A11}" type="sibTrans" cxnId="{68C2982F-E7F0-4A74-900B-8FE1F521A10F}">
      <dgm:prSet/>
      <dgm:spPr/>
      <dgm:t>
        <a:bodyPr/>
        <a:lstStyle/>
        <a:p>
          <a:endParaRPr lang="id-ID"/>
        </a:p>
      </dgm:t>
    </dgm:pt>
    <dgm:pt modelId="{2557AF0F-09EC-40E4-A6DC-A46DA8541A86}" type="parTrans" cxnId="{68C2982F-E7F0-4A74-900B-8FE1F521A10F}">
      <dgm:prSet/>
      <dgm:spPr/>
      <dgm:t>
        <a:bodyPr/>
        <a:lstStyle/>
        <a:p>
          <a:endParaRPr lang="id-ID"/>
        </a:p>
      </dgm:t>
    </dgm:pt>
    <dgm:pt modelId="{D7910FC7-F96D-4617-9694-0BCF5BF2D086}">
      <dgm:prSet/>
      <dgm:spPr/>
      <dgm:t>
        <a:bodyPr/>
        <a:lstStyle/>
        <a:p>
          <a:r>
            <a:rPr lang="id-ID" dirty="0"/>
            <a:t>3. Deforestasi dan Degradasi Lahan</a:t>
          </a:r>
        </a:p>
      </dgm:t>
    </dgm:pt>
    <dgm:pt modelId="{ED6B1F7E-E872-4010-A5B9-091A5E1290E6}" type="sibTrans" cxnId="{38F73C5E-CBF1-4A0E-82E7-C86786586D13}">
      <dgm:prSet/>
      <dgm:spPr/>
      <dgm:t>
        <a:bodyPr/>
        <a:lstStyle/>
        <a:p>
          <a:endParaRPr lang="id-ID"/>
        </a:p>
      </dgm:t>
    </dgm:pt>
    <dgm:pt modelId="{1CDDF6A3-0B8C-4D84-9FFD-EC7CDDF89E52}" type="parTrans" cxnId="{38F73C5E-CBF1-4A0E-82E7-C86786586D13}">
      <dgm:prSet/>
      <dgm:spPr/>
      <dgm:t>
        <a:bodyPr/>
        <a:lstStyle/>
        <a:p>
          <a:endParaRPr lang="id-ID"/>
        </a:p>
      </dgm:t>
    </dgm:pt>
    <dgm:pt modelId="{6D5EA4AD-26DB-410C-BF28-E4598C4C261D}">
      <dgm:prSet/>
      <dgm:spPr/>
      <dgm:t>
        <a:bodyPr/>
        <a:lstStyle/>
        <a:p>
          <a:r>
            <a:rPr lang="id-ID" dirty="0"/>
            <a:t>4. Pendidikan dan Kesehatan </a:t>
          </a:r>
        </a:p>
      </dgm:t>
    </dgm:pt>
    <dgm:pt modelId="{61B60FA4-9A53-4870-BF1D-4CF64AB82D11}" type="sibTrans" cxnId="{B3137CE6-F136-4195-B21B-9852EE9FF9AE}">
      <dgm:prSet/>
      <dgm:spPr/>
      <dgm:t>
        <a:bodyPr/>
        <a:lstStyle/>
        <a:p>
          <a:endParaRPr lang="id-ID"/>
        </a:p>
      </dgm:t>
    </dgm:pt>
    <dgm:pt modelId="{06E60C7F-D3E7-4AC4-8943-D032970CF8A1}" type="parTrans" cxnId="{B3137CE6-F136-4195-B21B-9852EE9FF9AE}">
      <dgm:prSet/>
      <dgm:spPr/>
      <dgm:t>
        <a:bodyPr/>
        <a:lstStyle/>
        <a:p>
          <a:endParaRPr lang="id-ID"/>
        </a:p>
      </dgm:t>
    </dgm:pt>
    <dgm:pt modelId="{03D292F8-B672-41F0-A08D-078391E7270F}" type="pres">
      <dgm:prSet presAssocID="{48E3178F-CE45-4F07-9B1A-8F344F79625F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443072C-22D7-4E1E-AF97-937743572A89}" type="pres">
      <dgm:prSet presAssocID="{4D90067A-71DF-421E-9F13-2898F230EA00}" presName="compNode" presStyleCnt="0"/>
      <dgm:spPr/>
    </dgm:pt>
    <dgm:pt modelId="{827F4284-99A6-47D8-BE4C-EA5F1BF7F159}" type="pres">
      <dgm:prSet presAssocID="{4D90067A-71DF-421E-9F13-2898F230EA00}" presName="childRec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F11211-7BC3-4349-8F04-7ADA29C9E93D}" type="pres">
      <dgm:prSet presAssocID="{4D90067A-71DF-421E-9F13-2898F230EA00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C1F3B5-9E11-4DA2-A320-A60FE5BC8EB6}" type="pres">
      <dgm:prSet presAssocID="{4D90067A-71DF-421E-9F13-2898F230EA00}" presName="parentRect" presStyleLbl="alignNode1" presStyleIdx="0" presStyleCnt="4"/>
      <dgm:spPr/>
      <dgm:t>
        <a:bodyPr/>
        <a:lstStyle/>
        <a:p>
          <a:endParaRPr lang="en-US"/>
        </a:p>
      </dgm:t>
    </dgm:pt>
    <dgm:pt modelId="{296415DB-5EB9-4694-91E7-6C0B9D00AAAC}" type="pres">
      <dgm:prSet presAssocID="{4D90067A-71DF-421E-9F13-2898F230EA00}" presName="adorn" presStyleLbl="fgAccFollow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xmlns="" id="0" name="" descr="Checklist RTL"/>
        </a:ext>
      </dgm:extLst>
    </dgm:pt>
    <dgm:pt modelId="{228FC485-1C0F-4336-8676-07306FFBF60E}" type="pres">
      <dgm:prSet presAssocID="{BBEF7DD6-59C5-46D7-88C0-79C6A3F89BE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E86084D-650A-4CBA-848A-710C5D9FFEF8}" type="pres">
      <dgm:prSet presAssocID="{F8413659-E765-42B5-82E3-D4B33EB1C3B7}" presName="compNode" presStyleCnt="0"/>
      <dgm:spPr/>
    </dgm:pt>
    <dgm:pt modelId="{2A84F6F0-FC57-4E81-9F35-69AC6F8C2AFD}" type="pres">
      <dgm:prSet presAssocID="{F8413659-E765-42B5-82E3-D4B33EB1C3B7}" presName="childRec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85D848-DDCE-4EF6-84D7-D2E566DFB13E}" type="pres">
      <dgm:prSet presAssocID="{F8413659-E765-42B5-82E3-D4B33EB1C3B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4FFD84-A278-4F64-AF86-D199692653C9}" type="pres">
      <dgm:prSet presAssocID="{F8413659-E765-42B5-82E3-D4B33EB1C3B7}" presName="parentRect" presStyleLbl="alignNode1" presStyleIdx="1" presStyleCnt="4"/>
      <dgm:spPr/>
      <dgm:t>
        <a:bodyPr/>
        <a:lstStyle/>
        <a:p>
          <a:endParaRPr lang="en-US"/>
        </a:p>
      </dgm:t>
    </dgm:pt>
    <dgm:pt modelId="{F6051CE7-EB26-4673-AB94-499558E0C399}" type="pres">
      <dgm:prSet presAssocID="{F8413659-E765-42B5-82E3-D4B33EB1C3B7}" presName="adorn" presStyleLbl="fgAccFollow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xmlns="" id="0" name="" descr="Rainy scene"/>
        </a:ext>
      </dgm:extLst>
    </dgm:pt>
    <dgm:pt modelId="{1566F4AB-20AC-4856-90D5-43319E5DE400}" type="pres">
      <dgm:prSet presAssocID="{1DEEBFDA-20B2-4E59-B684-A02A93B519E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3CC8EB2-1F6A-4780-BFD6-656F27035931}" type="pres">
      <dgm:prSet presAssocID="{3A24A44E-450E-4195-8AD8-5C011D187A83}" presName="compNode" presStyleCnt="0"/>
      <dgm:spPr/>
    </dgm:pt>
    <dgm:pt modelId="{F284115C-B1EA-42D0-99C9-C7D857086656}" type="pres">
      <dgm:prSet presAssocID="{3A24A44E-450E-4195-8AD8-5C011D187A83}" presName="childRec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1EE9E4-D21E-4112-AE62-B663FFFB6C8E}" type="pres">
      <dgm:prSet presAssocID="{3A24A44E-450E-4195-8AD8-5C011D187A83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46525B-B509-4E26-9455-5B135460EAB7}" type="pres">
      <dgm:prSet presAssocID="{3A24A44E-450E-4195-8AD8-5C011D187A83}" presName="parentRect" presStyleLbl="alignNode1" presStyleIdx="2" presStyleCnt="4"/>
      <dgm:spPr/>
      <dgm:t>
        <a:bodyPr/>
        <a:lstStyle/>
        <a:p>
          <a:endParaRPr lang="en-US"/>
        </a:p>
      </dgm:t>
    </dgm:pt>
    <dgm:pt modelId="{94E3C510-4843-4D75-96EB-A896620793B8}" type="pres">
      <dgm:prSet presAssocID="{3A24A44E-450E-4195-8AD8-5C011D187A83}" presName="adorn" presStyleLbl="fgAccFollow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xmlns="" id="0" name="" descr="Books on shelf"/>
        </a:ext>
      </dgm:extLst>
    </dgm:pt>
    <dgm:pt modelId="{897385B7-33EE-48FE-884D-F11FE778C7C8}" type="pres">
      <dgm:prSet presAssocID="{9B279749-7114-4420-AC75-9D6A3FB7CE8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25242D1-31AB-4D11-8660-3868098E9F8A}" type="pres">
      <dgm:prSet presAssocID="{A2A3FE44-8E7B-4157-AE61-6455DEFF1A5A}" presName="compNode" presStyleCnt="0"/>
      <dgm:spPr/>
    </dgm:pt>
    <dgm:pt modelId="{5AE65E33-9B79-462B-9D72-0AF8C2A454B4}" type="pres">
      <dgm:prSet presAssocID="{A2A3FE44-8E7B-4157-AE61-6455DEFF1A5A}" presName="childRec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F0485D-E4EF-42DA-9EA8-91AD8BAF309D}" type="pres">
      <dgm:prSet presAssocID="{A2A3FE44-8E7B-4157-AE61-6455DEFF1A5A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F36CE7-F31B-4938-990A-2245E9595EE0}" type="pres">
      <dgm:prSet presAssocID="{A2A3FE44-8E7B-4157-AE61-6455DEFF1A5A}" presName="parentRect" presStyleLbl="alignNode1" presStyleIdx="3" presStyleCnt="4"/>
      <dgm:spPr/>
      <dgm:t>
        <a:bodyPr/>
        <a:lstStyle/>
        <a:p>
          <a:endParaRPr lang="en-US"/>
        </a:p>
      </dgm:t>
    </dgm:pt>
    <dgm:pt modelId="{6C4FA22C-BE2F-4BC5-8661-1E1F46EA7E62}" type="pres">
      <dgm:prSet presAssocID="{A2A3FE44-8E7B-4157-AE61-6455DEFF1A5A}" presName="adorn" presStyleLbl="fgAccFollow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xmlns="" id="0" name="" descr="Meeting"/>
        </a:ext>
      </dgm:extLst>
    </dgm:pt>
  </dgm:ptLst>
  <dgm:cxnLst>
    <dgm:cxn modelId="{D8628BA0-FE72-4358-9CC6-99177D13A076}" type="presOf" srcId="{4D90067A-71DF-421E-9F13-2898F230EA00}" destId="{61C1F3B5-9E11-4DA2-A320-A60FE5BC8EB6}" srcOrd="1" destOrd="0" presId="urn:microsoft.com/office/officeart/2005/8/layout/bList2#4"/>
    <dgm:cxn modelId="{7EFB5C64-23CB-4F9A-A119-16C317F1E46B}" type="presOf" srcId="{1DEEBFDA-20B2-4E59-B684-A02A93B519E9}" destId="{1566F4AB-20AC-4856-90D5-43319E5DE400}" srcOrd="0" destOrd="0" presId="urn:microsoft.com/office/officeart/2005/8/layout/bList2#4"/>
    <dgm:cxn modelId="{B1484A84-A8F6-4E0B-9DB3-6D2C41DE8A4B}" type="presOf" srcId="{02E0E838-5EA3-4DAA-BA67-8BD674DBB93A}" destId="{2A84F6F0-FC57-4E81-9F35-69AC6F8C2AFD}" srcOrd="0" destOrd="3" presId="urn:microsoft.com/office/officeart/2005/8/layout/bList2#4"/>
    <dgm:cxn modelId="{51A0585D-5541-4DB5-8D07-267C839DE7B3}" type="presOf" srcId="{DE2FACAC-192A-492F-8FA7-4B1412B6F8A9}" destId="{F284115C-B1EA-42D0-99C9-C7D857086656}" srcOrd="0" destOrd="3" presId="urn:microsoft.com/office/officeart/2005/8/layout/bList2#4"/>
    <dgm:cxn modelId="{B3F07377-2E68-4148-8A51-6AE79A2789AC}" srcId="{F8413659-E765-42B5-82E3-D4B33EB1C3B7}" destId="{D89116D8-8B39-446E-93FD-31193BDAB57B}" srcOrd="5" destOrd="0" parTransId="{6D3AC3A7-3C8B-4B50-B3FB-6546A5BF6D8A}" sibTransId="{5D8338F7-EEFB-492E-9646-0A35B1F244BC}"/>
    <dgm:cxn modelId="{B8CF1991-5F07-40CB-AFF6-617AF32A9F93}" srcId="{F8413659-E765-42B5-82E3-D4B33EB1C3B7}" destId="{64CAF30C-E274-4B82-A9AB-2E4B0FD892D9}" srcOrd="2" destOrd="0" parTransId="{B5BD5DFA-D378-4482-BE2A-429C205AD07A}" sibTransId="{6E46FB56-E6ED-4B20-BBF4-328A4953137D}"/>
    <dgm:cxn modelId="{A0232CEE-13CA-41D8-8FBE-6882791CE438}" srcId="{4D90067A-71DF-421E-9F13-2898F230EA00}" destId="{B73853AC-7FB5-4AC8-BEFA-44FD403BD755}" srcOrd="0" destOrd="0" parTransId="{6BCDE9DB-BCEE-49C1-AA2D-05832FE36227}" sibTransId="{BF2709D2-8C83-4325-AD2E-D8510B75CE40}"/>
    <dgm:cxn modelId="{3BF41D35-70C4-4E1A-85D5-DFA05239D19F}" type="presOf" srcId="{ECC2DDDB-339C-4C6F-BA62-633733BFFEB6}" destId="{2A84F6F0-FC57-4E81-9F35-69AC6F8C2AFD}" srcOrd="0" destOrd="1" presId="urn:microsoft.com/office/officeart/2005/8/layout/bList2#4"/>
    <dgm:cxn modelId="{90D7A52C-139A-42AD-8356-C6FCBE39CE17}" type="presOf" srcId="{D7910FC7-F96D-4617-9694-0BCF5BF2D086}" destId="{5AE65E33-9B79-462B-9D72-0AF8C2A454B4}" srcOrd="0" destOrd="2" presId="urn:microsoft.com/office/officeart/2005/8/layout/bList2#4"/>
    <dgm:cxn modelId="{E21CE562-0013-4723-BEE2-4C922A1C2D39}" type="presOf" srcId="{A2A3FE44-8E7B-4157-AE61-6455DEFF1A5A}" destId="{AFF0485D-E4EF-42DA-9EA8-91AD8BAF309D}" srcOrd="0" destOrd="0" presId="urn:microsoft.com/office/officeart/2005/8/layout/bList2#4"/>
    <dgm:cxn modelId="{A9204DBF-4A04-42A8-A25A-C7E74033AEBA}" srcId="{48E3178F-CE45-4F07-9B1A-8F344F79625F}" destId="{F8413659-E765-42B5-82E3-D4B33EB1C3B7}" srcOrd="1" destOrd="0" parTransId="{6A897DB3-F963-4354-9862-F31B76A6A995}" sibTransId="{1DEEBFDA-20B2-4E59-B684-A02A93B519E9}"/>
    <dgm:cxn modelId="{68C2982F-E7F0-4A74-900B-8FE1F521A10F}" srcId="{A2A3FE44-8E7B-4157-AE61-6455DEFF1A5A}" destId="{0B737C98-D8A3-48C9-9DA8-18F50E69F1A1}" srcOrd="1" destOrd="0" parTransId="{2557AF0F-09EC-40E4-A6DC-A46DA8541A86}" sibTransId="{9DAE6550-0E50-4F4F-B002-825A47DE4A11}"/>
    <dgm:cxn modelId="{9A723319-DF37-4C4E-95D9-4C17E5A5B9D0}" srcId="{3A24A44E-450E-4195-8AD8-5C011D187A83}" destId="{F2F5F992-ED38-4CAA-B991-EBA9FD757C52}" srcOrd="2" destOrd="0" parTransId="{C63A0BF4-4493-41BC-8474-48C9D6D56250}" sibTransId="{19CFE5FF-6493-499D-B415-DD94E3E48D96}"/>
    <dgm:cxn modelId="{CC549DDC-5E5E-42A4-B4D7-BE0B66B016CA}" type="presOf" srcId="{6E4E92DE-FA0C-4532-907C-7C80CCE4BC86}" destId="{F284115C-B1EA-42D0-99C9-C7D857086656}" srcOrd="0" destOrd="0" presId="urn:microsoft.com/office/officeart/2005/8/layout/bList2#4"/>
    <dgm:cxn modelId="{EFEA4DDD-0EF3-4269-9216-AA9EFC7540FC}" type="presOf" srcId="{5F92CAA3-14CA-45D7-9027-4360C896B834}" destId="{827F4284-99A6-47D8-BE4C-EA5F1BF7F159}" srcOrd="0" destOrd="1" presId="urn:microsoft.com/office/officeart/2005/8/layout/bList2#4"/>
    <dgm:cxn modelId="{82CAA0DC-A876-409E-B282-F9D4E196C81A}" type="presOf" srcId="{4D90067A-71DF-421E-9F13-2898F230EA00}" destId="{04F11211-7BC3-4349-8F04-7ADA29C9E93D}" srcOrd="0" destOrd="0" presId="urn:microsoft.com/office/officeart/2005/8/layout/bList2#4"/>
    <dgm:cxn modelId="{3F151F53-AFA1-4B61-9674-40F415F424B2}" srcId="{F8413659-E765-42B5-82E3-D4B33EB1C3B7}" destId="{EDB7EC21-9D53-42D3-A5A8-E7ED20209873}" srcOrd="4" destOrd="0" parTransId="{13115A7A-5632-4CD1-A424-DC976A3F3480}" sibTransId="{DD160A37-A83C-46B4-B75B-2B578F1D78BE}"/>
    <dgm:cxn modelId="{44FE927B-3C5E-4DBF-819E-37924EDC7A0A}" type="presOf" srcId="{D89116D8-8B39-446E-93FD-31193BDAB57B}" destId="{2A84F6F0-FC57-4E81-9F35-69AC6F8C2AFD}" srcOrd="0" destOrd="5" presId="urn:microsoft.com/office/officeart/2005/8/layout/bList2#4"/>
    <dgm:cxn modelId="{09D0DEEF-90C9-4F64-8383-4FEECAF492A3}" type="presOf" srcId="{9B279749-7114-4420-AC75-9D6A3FB7CE8B}" destId="{897385B7-33EE-48FE-884D-F11FE778C7C8}" srcOrd="0" destOrd="0" presId="urn:microsoft.com/office/officeart/2005/8/layout/bList2#4"/>
    <dgm:cxn modelId="{38F73C5E-CBF1-4A0E-82E7-C86786586D13}" srcId="{A2A3FE44-8E7B-4157-AE61-6455DEFF1A5A}" destId="{D7910FC7-F96D-4617-9694-0BCF5BF2D086}" srcOrd="2" destOrd="0" parTransId="{1CDDF6A3-0B8C-4D84-9FFD-EC7CDDF89E52}" sibTransId="{ED6B1F7E-E872-4010-A5B9-091A5E1290E6}"/>
    <dgm:cxn modelId="{887A47E9-E083-4592-94DE-54B2F2CBF801}" type="presOf" srcId="{860CCED7-C119-4DB7-9639-0C6CC015293F}" destId="{2A84F6F0-FC57-4E81-9F35-69AC6F8C2AFD}" srcOrd="0" destOrd="0" presId="urn:microsoft.com/office/officeart/2005/8/layout/bList2#4"/>
    <dgm:cxn modelId="{F9030E75-6938-4476-B57D-4BBF6D2FC960}" srcId="{3A24A44E-450E-4195-8AD8-5C011D187A83}" destId="{6E4E92DE-FA0C-4532-907C-7C80CCE4BC86}" srcOrd="0" destOrd="0" parTransId="{2379E4DA-43F8-4803-B63C-B36DBF08B69E}" sibTransId="{F40B54CC-FC11-4BD3-950B-53D532FE12D2}"/>
    <dgm:cxn modelId="{D4B9F5D5-E9D5-4BD4-A418-F5B9A706B68D}" srcId="{48E3178F-CE45-4F07-9B1A-8F344F79625F}" destId="{3A24A44E-450E-4195-8AD8-5C011D187A83}" srcOrd="2" destOrd="0" parTransId="{A5994DFC-E724-4A58-90C6-8CB794B1B657}" sibTransId="{9B279749-7114-4420-AC75-9D6A3FB7CE8B}"/>
    <dgm:cxn modelId="{02AE6D26-5402-4DCD-8C0E-247F4CD36BFF}" srcId="{48E3178F-CE45-4F07-9B1A-8F344F79625F}" destId="{A2A3FE44-8E7B-4157-AE61-6455DEFF1A5A}" srcOrd="3" destOrd="0" parTransId="{5B75D206-CF95-498B-91F3-21A872CD8D01}" sibTransId="{22B77DAF-E135-4BB5-AA78-C06201F9708B}"/>
    <dgm:cxn modelId="{586925B9-1994-46AE-B1A4-DE0F3AA1D9BB}" type="presOf" srcId="{64CAF30C-E274-4B82-A9AB-2E4B0FD892D9}" destId="{2A84F6F0-FC57-4E81-9F35-69AC6F8C2AFD}" srcOrd="0" destOrd="2" presId="urn:microsoft.com/office/officeart/2005/8/layout/bList2#4"/>
    <dgm:cxn modelId="{4E5937C2-1072-474D-962B-E1EC330DE105}" type="presOf" srcId="{1B336C5F-EDBD-4324-9E48-3A274B7CAC54}" destId="{5AE65E33-9B79-462B-9D72-0AF8C2A454B4}" srcOrd="0" destOrd="0" presId="urn:microsoft.com/office/officeart/2005/8/layout/bList2#4"/>
    <dgm:cxn modelId="{35F02F9B-4F74-480F-8599-08DD0ED6E14D}" type="presOf" srcId="{48E3178F-CE45-4F07-9B1A-8F344F79625F}" destId="{03D292F8-B672-41F0-A08D-078391E7270F}" srcOrd="0" destOrd="0" presId="urn:microsoft.com/office/officeart/2005/8/layout/bList2#4"/>
    <dgm:cxn modelId="{273B93C8-3DDF-4FC3-98FD-7C90F7CF7260}" type="presOf" srcId="{F8413659-E765-42B5-82E3-D4B33EB1C3B7}" destId="{C34FFD84-A278-4F64-AF86-D199692653C9}" srcOrd="1" destOrd="0" presId="urn:microsoft.com/office/officeart/2005/8/layout/bList2#4"/>
    <dgm:cxn modelId="{C8AB12B8-4E3B-45F9-B4E5-8811C1AFFFB8}" type="presOf" srcId="{3A24A44E-450E-4195-8AD8-5C011D187A83}" destId="{071EE9E4-D21E-4112-AE62-B663FFFB6C8E}" srcOrd="0" destOrd="0" presId="urn:microsoft.com/office/officeart/2005/8/layout/bList2#4"/>
    <dgm:cxn modelId="{1CEC7FD0-2DEB-49BD-872F-C4E5EE80CEC2}" type="presOf" srcId="{EDB7EC21-9D53-42D3-A5A8-E7ED20209873}" destId="{2A84F6F0-FC57-4E81-9F35-69AC6F8C2AFD}" srcOrd="0" destOrd="4" presId="urn:microsoft.com/office/officeart/2005/8/layout/bList2#4"/>
    <dgm:cxn modelId="{21EA7AE2-A09E-4330-9737-C912C7CA018B}" type="presOf" srcId="{F8413659-E765-42B5-82E3-D4B33EB1C3B7}" destId="{3285D848-DDCE-4EF6-84D7-D2E566DFB13E}" srcOrd="0" destOrd="0" presId="urn:microsoft.com/office/officeart/2005/8/layout/bList2#4"/>
    <dgm:cxn modelId="{91D02411-27FE-45F6-98B8-B69099C91974}" srcId="{F8413659-E765-42B5-82E3-D4B33EB1C3B7}" destId="{02E0E838-5EA3-4DAA-BA67-8BD674DBB93A}" srcOrd="3" destOrd="0" parTransId="{1633DF50-C4E9-4E20-9894-3EFD91FAA79E}" sibTransId="{C9C1A011-FC09-42F2-99DC-8E15D2D49CA1}"/>
    <dgm:cxn modelId="{63C91583-13D1-4FFC-9968-34AB73BE8DA1}" type="presOf" srcId="{3A24A44E-450E-4195-8AD8-5C011D187A83}" destId="{5246525B-B509-4E26-9455-5B135460EAB7}" srcOrd="1" destOrd="0" presId="urn:microsoft.com/office/officeart/2005/8/layout/bList2#4"/>
    <dgm:cxn modelId="{3A403ED1-A8D8-46C3-93A7-868E8272F1C6}" type="presOf" srcId="{6D5EA4AD-26DB-410C-BF28-E4598C4C261D}" destId="{5AE65E33-9B79-462B-9D72-0AF8C2A454B4}" srcOrd="0" destOrd="3" presId="urn:microsoft.com/office/officeart/2005/8/layout/bList2#4"/>
    <dgm:cxn modelId="{949B30AA-AB98-4EFE-815C-F472EE29E03C}" type="presOf" srcId="{BBEF7DD6-59C5-46D7-88C0-79C6A3F89BE5}" destId="{228FC485-1C0F-4336-8676-07306FFBF60E}" srcOrd="0" destOrd="0" presId="urn:microsoft.com/office/officeart/2005/8/layout/bList2#4"/>
    <dgm:cxn modelId="{856E6DC3-153A-4AF2-9CE7-37C619D7BC3F}" srcId="{3A24A44E-450E-4195-8AD8-5C011D187A83}" destId="{DE2FACAC-192A-492F-8FA7-4B1412B6F8A9}" srcOrd="3" destOrd="0" parTransId="{805D8E1C-57BA-40AF-B45A-4318DC679168}" sibTransId="{8B44C69C-4B9B-4E7F-8259-679555D974D6}"/>
    <dgm:cxn modelId="{EF421261-ACCD-46E5-B3DD-B12973A99A36}" type="presOf" srcId="{FC995454-ADDD-4E6B-8661-873878ECE5DA}" destId="{F284115C-B1EA-42D0-99C9-C7D857086656}" srcOrd="0" destOrd="1" presId="urn:microsoft.com/office/officeart/2005/8/layout/bList2#4"/>
    <dgm:cxn modelId="{BD332C36-B983-4A7A-9E96-9B34E02C8FA3}" type="presOf" srcId="{A2A3FE44-8E7B-4157-AE61-6455DEFF1A5A}" destId="{89F36CE7-F31B-4938-990A-2245E9595EE0}" srcOrd="1" destOrd="0" presId="urn:microsoft.com/office/officeart/2005/8/layout/bList2#4"/>
    <dgm:cxn modelId="{17157D95-6864-4CFE-B948-E9C797351971}" srcId="{4D90067A-71DF-421E-9F13-2898F230EA00}" destId="{5F92CAA3-14CA-45D7-9027-4360C896B834}" srcOrd="1" destOrd="0" parTransId="{60F24BBA-11C8-4FC3-866C-FB4504D1D35A}" sibTransId="{506516A2-0E57-44F4-919B-3022CF0781C6}"/>
    <dgm:cxn modelId="{B3137CE6-F136-4195-B21B-9852EE9FF9AE}" srcId="{A2A3FE44-8E7B-4157-AE61-6455DEFF1A5A}" destId="{6D5EA4AD-26DB-410C-BF28-E4598C4C261D}" srcOrd="3" destOrd="0" parTransId="{06E60C7F-D3E7-4AC4-8943-D032970CF8A1}" sibTransId="{61B60FA4-9A53-4870-BF1D-4CF64AB82D11}"/>
    <dgm:cxn modelId="{74F7258F-CFCD-4DF6-B89B-CFE78CED380C}" type="presOf" srcId="{B73853AC-7FB5-4AC8-BEFA-44FD403BD755}" destId="{827F4284-99A6-47D8-BE4C-EA5F1BF7F159}" srcOrd="0" destOrd="0" presId="urn:microsoft.com/office/officeart/2005/8/layout/bList2#4"/>
    <dgm:cxn modelId="{DE9DE624-B7D0-4E6B-9057-F87DD99A7725}" type="presOf" srcId="{F2F5F992-ED38-4CAA-B991-EBA9FD757C52}" destId="{F284115C-B1EA-42D0-99C9-C7D857086656}" srcOrd="0" destOrd="2" presId="urn:microsoft.com/office/officeart/2005/8/layout/bList2#4"/>
    <dgm:cxn modelId="{775680FB-00E7-4800-B96C-D400CA06CCA4}" srcId="{3A24A44E-450E-4195-8AD8-5C011D187A83}" destId="{FC995454-ADDD-4E6B-8661-873878ECE5DA}" srcOrd="1" destOrd="0" parTransId="{DA7A0691-16ED-4DED-B085-4E226D32CEC5}" sibTransId="{FB1DCAC2-1F94-4B10-987C-3B2FA2C72F5C}"/>
    <dgm:cxn modelId="{4E2878A2-119B-4AFD-8D0D-44E402061661}" srcId="{48E3178F-CE45-4F07-9B1A-8F344F79625F}" destId="{4D90067A-71DF-421E-9F13-2898F230EA00}" srcOrd="0" destOrd="0" parTransId="{C6E032D9-BB1A-46B7-B246-E5D8C2030FAA}" sibTransId="{BBEF7DD6-59C5-46D7-88C0-79C6A3F89BE5}"/>
    <dgm:cxn modelId="{9A02B619-C538-43AA-9352-B9A1B8AAF94D}" type="presOf" srcId="{0B737C98-D8A3-48C9-9DA8-18F50E69F1A1}" destId="{5AE65E33-9B79-462B-9D72-0AF8C2A454B4}" srcOrd="0" destOrd="1" presId="urn:microsoft.com/office/officeart/2005/8/layout/bList2#4"/>
    <dgm:cxn modelId="{C2E53695-83AA-4C80-886F-E10A702AA13F}" srcId="{F8413659-E765-42B5-82E3-D4B33EB1C3B7}" destId="{860CCED7-C119-4DB7-9639-0C6CC015293F}" srcOrd="0" destOrd="0" parTransId="{2B3493F6-CCF3-402E-B5F5-2638AB299C4A}" sibTransId="{AA79B7DB-EFE6-4F1B-8238-A3F599C05C53}"/>
    <dgm:cxn modelId="{D200B2BC-57D7-4640-8616-8907435D572F}" srcId="{A2A3FE44-8E7B-4157-AE61-6455DEFF1A5A}" destId="{1B336C5F-EDBD-4324-9E48-3A274B7CAC54}" srcOrd="0" destOrd="0" parTransId="{03DDAF45-1F70-43F4-BDAE-AC07993F37A7}" sibTransId="{945B2037-A096-4E83-89E6-97C34C3F4CC7}"/>
    <dgm:cxn modelId="{BCF96B88-9F6D-467B-8E2E-23B4BED397C9}" srcId="{F8413659-E765-42B5-82E3-D4B33EB1C3B7}" destId="{ECC2DDDB-339C-4C6F-BA62-633733BFFEB6}" srcOrd="1" destOrd="0" parTransId="{70095829-9DA0-414B-99B0-686C9EDB946F}" sibTransId="{4467D84F-05F1-4105-8BDE-0E79C3A96867}"/>
    <dgm:cxn modelId="{2021B431-C0C6-440B-8722-0B8C482C072D}" type="presParOf" srcId="{03D292F8-B672-41F0-A08D-078391E7270F}" destId="{A443072C-22D7-4E1E-AF97-937743572A89}" srcOrd="0" destOrd="0" presId="urn:microsoft.com/office/officeart/2005/8/layout/bList2#4"/>
    <dgm:cxn modelId="{31AFBFB4-E370-45F5-9834-E304C2EA3B3B}" type="presParOf" srcId="{A443072C-22D7-4E1E-AF97-937743572A89}" destId="{827F4284-99A6-47D8-BE4C-EA5F1BF7F159}" srcOrd="0" destOrd="0" presId="urn:microsoft.com/office/officeart/2005/8/layout/bList2#4"/>
    <dgm:cxn modelId="{F021EF2E-9168-4305-A691-37FEA4AAC654}" type="presParOf" srcId="{A443072C-22D7-4E1E-AF97-937743572A89}" destId="{04F11211-7BC3-4349-8F04-7ADA29C9E93D}" srcOrd="1" destOrd="0" presId="urn:microsoft.com/office/officeart/2005/8/layout/bList2#4"/>
    <dgm:cxn modelId="{D9D0760E-279D-4545-8196-40D90F8978FF}" type="presParOf" srcId="{A443072C-22D7-4E1E-AF97-937743572A89}" destId="{61C1F3B5-9E11-4DA2-A320-A60FE5BC8EB6}" srcOrd="2" destOrd="0" presId="urn:microsoft.com/office/officeart/2005/8/layout/bList2#4"/>
    <dgm:cxn modelId="{03AD5534-6F6C-4864-AA6C-DE9F240EBCF6}" type="presParOf" srcId="{A443072C-22D7-4E1E-AF97-937743572A89}" destId="{296415DB-5EB9-4694-91E7-6C0B9D00AAAC}" srcOrd="3" destOrd="0" presId="urn:microsoft.com/office/officeart/2005/8/layout/bList2#4"/>
    <dgm:cxn modelId="{26B1CA73-DA4D-4B02-9F6B-EB890968BA32}" type="presParOf" srcId="{03D292F8-B672-41F0-A08D-078391E7270F}" destId="{228FC485-1C0F-4336-8676-07306FFBF60E}" srcOrd="1" destOrd="0" presId="urn:microsoft.com/office/officeart/2005/8/layout/bList2#4"/>
    <dgm:cxn modelId="{55139183-C179-44A9-ACE3-850DCA115FDD}" type="presParOf" srcId="{03D292F8-B672-41F0-A08D-078391E7270F}" destId="{CE86084D-650A-4CBA-848A-710C5D9FFEF8}" srcOrd="2" destOrd="0" presId="urn:microsoft.com/office/officeart/2005/8/layout/bList2#4"/>
    <dgm:cxn modelId="{66C38D1F-F9CD-4346-B0ED-980B75E5FE80}" type="presParOf" srcId="{CE86084D-650A-4CBA-848A-710C5D9FFEF8}" destId="{2A84F6F0-FC57-4E81-9F35-69AC6F8C2AFD}" srcOrd="0" destOrd="0" presId="urn:microsoft.com/office/officeart/2005/8/layout/bList2#4"/>
    <dgm:cxn modelId="{5C7644CD-EAEF-42A9-B4D9-8768DEC3882B}" type="presParOf" srcId="{CE86084D-650A-4CBA-848A-710C5D9FFEF8}" destId="{3285D848-DDCE-4EF6-84D7-D2E566DFB13E}" srcOrd="1" destOrd="0" presId="urn:microsoft.com/office/officeart/2005/8/layout/bList2#4"/>
    <dgm:cxn modelId="{1E55BBBA-918D-41D8-8BFA-2C343309F743}" type="presParOf" srcId="{CE86084D-650A-4CBA-848A-710C5D9FFEF8}" destId="{C34FFD84-A278-4F64-AF86-D199692653C9}" srcOrd="2" destOrd="0" presId="urn:microsoft.com/office/officeart/2005/8/layout/bList2#4"/>
    <dgm:cxn modelId="{3961A51C-8C4C-40DD-9805-9928855308F7}" type="presParOf" srcId="{CE86084D-650A-4CBA-848A-710C5D9FFEF8}" destId="{F6051CE7-EB26-4673-AB94-499558E0C399}" srcOrd="3" destOrd="0" presId="urn:microsoft.com/office/officeart/2005/8/layout/bList2#4"/>
    <dgm:cxn modelId="{2B1611EA-C7C0-4A50-9DD5-1C02380282C6}" type="presParOf" srcId="{03D292F8-B672-41F0-A08D-078391E7270F}" destId="{1566F4AB-20AC-4856-90D5-43319E5DE400}" srcOrd="3" destOrd="0" presId="urn:microsoft.com/office/officeart/2005/8/layout/bList2#4"/>
    <dgm:cxn modelId="{B08F8F37-F379-480E-A513-9395BE0D2C4B}" type="presParOf" srcId="{03D292F8-B672-41F0-A08D-078391E7270F}" destId="{C3CC8EB2-1F6A-4780-BFD6-656F27035931}" srcOrd="4" destOrd="0" presId="urn:microsoft.com/office/officeart/2005/8/layout/bList2#4"/>
    <dgm:cxn modelId="{896B9A05-FAA1-46EF-A2FF-9C8DC085132B}" type="presParOf" srcId="{C3CC8EB2-1F6A-4780-BFD6-656F27035931}" destId="{F284115C-B1EA-42D0-99C9-C7D857086656}" srcOrd="0" destOrd="0" presId="urn:microsoft.com/office/officeart/2005/8/layout/bList2#4"/>
    <dgm:cxn modelId="{5F594732-E3D5-46F2-8D86-9DA1723A15F3}" type="presParOf" srcId="{C3CC8EB2-1F6A-4780-BFD6-656F27035931}" destId="{071EE9E4-D21E-4112-AE62-B663FFFB6C8E}" srcOrd="1" destOrd="0" presId="urn:microsoft.com/office/officeart/2005/8/layout/bList2#4"/>
    <dgm:cxn modelId="{5430CFFA-D5E3-447A-8B0C-609CCE8FEC9E}" type="presParOf" srcId="{C3CC8EB2-1F6A-4780-BFD6-656F27035931}" destId="{5246525B-B509-4E26-9455-5B135460EAB7}" srcOrd="2" destOrd="0" presId="urn:microsoft.com/office/officeart/2005/8/layout/bList2#4"/>
    <dgm:cxn modelId="{3150C21F-0F8D-4CCC-80E6-2A688EEA2948}" type="presParOf" srcId="{C3CC8EB2-1F6A-4780-BFD6-656F27035931}" destId="{94E3C510-4843-4D75-96EB-A896620793B8}" srcOrd="3" destOrd="0" presId="urn:microsoft.com/office/officeart/2005/8/layout/bList2#4"/>
    <dgm:cxn modelId="{8F1D23CE-E647-4AD6-9C2E-E56B3800C6FC}" type="presParOf" srcId="{03D292F8-B672-41F0-A08D-078391E7270F}" destId="{897385B7-33EE-48FE-884D-F11FE778C7C8}" srcOrd="5" destOrd="0" presId="urn:microsoft.com/office/officeart/2005/8/layout/bList2#4"/>
    <dgm:cxn modelId="{23211002-CD4B-45C3-93BC-F4EBDD530ECB}" type="presParOf" srcId="{03D292F8-B672-41F0-A08D-078391E7270F}" destId="{025242D1-31AB-4D11-8660-3868098E9F8A}" srcOrd="6" destOrd="0" presId="urn:microsoft.com/office/officeart/2005/8/layout/bList2#4"/>
    <dgm:cxn modelId="{0CC95CC1-6CCF-4036-85F2-06F63A3ACF18}" type="presParOf" srcId="{025242D1-31AB-4D11-8660-3868098E9F8A}" destId="{5AE65E33-9B79-462B-9D72-0AF8C2A454B4}" srcOrd="0" destOrd="0" presId="urn:microsoft.com/office/officeart/2005/8/layout/bList2#4"/>
    <dgm:cxn modelId="{51B6ED81-405D-4C69-8BC2-202B376ED210}" type="presParOf" srcId="{025242D1-31AB-4D11-8660-3868098E9F8A}" destId="{AFF0485D-E4EF-42DA-9EA8-91AD8BAF309D}" srcOrd="1" destOrd="0" presId="urn:microsoft.com/office/officeart/2005/8/layout/bList2#4"/>
    <dgm:cxn modelId="{2054DF20-6DA7-4F0D-B26C-B0C61AD9ED7D}" type="presParOf" srcId="{025242D1-31AB-4D11-8660-3868098E9F8A}" destId="{89F36CE7-F31B-4938-990A-2245E9595EE0}" srcOrd="2" destOrd="0" presId="urn:microsoft.com/office/officeart/2005/8/layout/bList2#4"/>
    <dgm:cxn modelId="{7419FA20-9D81-437A-9BAB-349621064386}" type="presParOf" srcId="{025242D1-31AB-4D11-8660-3868098E9F8A}" destId="{6C4FA22C-BE2F-4BC5-8661-1E1F46EA7E62}" srcOrd="3" destOrd="0" presId="urn:microsoft.com/office/officeart/2005/8/layout/bList2#4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037CE92-8D8F-47A8-A596-68D0D891ACC1}" type="doc">
      <dgm:prSet loTypeId="urn:microsoft.com/office/officeart/2005/8/layout/vList3#2" loCatId="picture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id-ID"/>
        </a:p>
      </dgm:t>
    </dgm:pt>
    <dgm:pt modelId="{02A3159D-590F-4AC1-9F31-1F4D631D8AA7}">
      <dgm:prSet phldrT="[Text]"/>
      <dgm:spPr/>
      <dgm:t>
        <a:bodyPr/>
        <a:lstStyle/>
        <a:p>
          <a:pPr>
            <a:buNone/>
          </a:pPr>
          <a:r>
            <a:rPr lang="id-ID" b="1" dirty="0">
              <a:effectLst/>
              <a:latin typeface="Noto Sans" panose="020B0502040504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TPB 11: Kota dan Permukiman yang Berkelanjutan</a:t>
          </a:r>
          <a:endParaRPr lang="id-ID" dirty="0"/>
        </a:p>
      </dgm:t>
    </dgm:pt>
    <dgm:pt modelId="{0DAB85D6-819C-418D-8435-2BE6121B4B6B}" type="parTrans" cxnId="{47086DB8-462C-4BF6-9F9A-0C6DDC2257C5}">
      <dgm:prSet/>
      <dgm:spPr/>
      <dgm:t>
        <a:bodyPr/>
        <a:lstStyle/>
        <a:p>
          <a:endParaRPr lang="id-ID"/>
        </a:p>
      </dgm:t>
    </dgm:pt>
    <dgm:pt modelId="{FE99D5AB-692F-43F5-A73F-4B7601037C45}" type="sibTrans" cxnId="{47086DB8-462C-4BF6-9F9A-0C6DDC2257C5}">
      <dgm:prSet/>
      <dgm:spPr/>
      <dgm:t>
        <a:bodyPr/>
        <a:lstStyle/>
        <a:p>
          <a:endParaRPr lang="id-ID"/>
        </a:p>
      </dgm:t>
    </dgm:pt>
    <dgm:pt modelId="{FE68DF8E-1893-4EBC-A125-D842F6485643}">
      <dgm:prSet phldrT="[Text]"/>
      <dgm:spPr/>
      <dgm:t>
        <a:bodyPr/>
        <a:lstStyle/>
        <a:p>
          <a:pPr>
            <a:buNone/>
          </a:pPr>
          <a:r>
            <a:rPr lang="id-ID" b="1" dirty="0">
              <a:effectLst/>
              <a:latin typeface="Noto Sans" panose="020B0502040504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TPB 6: Air Bersih dan Sanitasi Layak</a:t>
          </a:r>
          <a:endParaRPr lang="id-ID" dirty="0"/>
        </a:p>
      </dgm:t>
    </dgm:pt>
    <dgm:pt modelId="{5AD1B3D3-83F8-4C1F-B037-E7C78E4D94DA}" type="parTrans" cxnId="{6CD9B896-0CE0-46A9-BD52-5F2C2CDB75C2}">
      <dgm:prSet/>
      <dgm:spPr/>
      <dgm:t>
        <a:bodyPr/>
        <a:lstStyle/>
        <a:p>
          <a:endParaRPr lang="id-ID"/>
        </a:p>
      </dgm:t>
    </dgm:pt>
    <dgm:pt modelId="{2824EE51-0E8E-4D91-8B93-D813874C476F}" type="sibTrans" cxnId="{6CD9B896-0CE0-46A9-BD52-5F2C2CDB75C2}">
      <dgm:prSet/>
      <dgm:spPr/>
      <dgm:t>
        <a:bodyPr/>
        <a:lstStyle/>
        <a:p>
          <a:endParaRPr lang="id-ID"/>
        </a:p>
      </dgm:t>
    </dgm:pt>
    <dgm:pt modelId="{1E37E764-93B3-4385-9D1B-78108E753ADE}">
      <dgm:prSet phldrT="[Text]"/>
      <dgm:spPr/>
      <dgm:t>
        <a:bodyPr/>
        <a:lstStyle/>
        <a:p>
          <a:pPr>
            <a:buNone/>
          </a:pPr>
          <a:r>
            <a:rPr lang="id-ID" b="1" dirty="0">
              <a:effectLst/>
              <a:latin typeface="Noto Sans" panose="020B0502040504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TPB 15: Ekosistem Darat</a:t>
          </a:r>
          <a:endParaRPr lang="id-ID" dirty="0"/>
        </a:p>
      </dgm:t>
    </dgm:pt>
    <dgm:pt modelId="{6C541B31-D277-41D0-B47E-8A1C085B7DC0}" type="parTrans" cxnId="{0DBCCD3C-E9AC-46FD-A0C7-5E94D843513B}">
      <dgm:prSet/>
      <dgm:spPr/>
      <dgm:t>
        <a:bodyPr/>
        <a:lstStyle/>
        <a:p>
          <a:endParaRPr lang="id-ID"/>
        </a:p>
      </dgm:t>
    </dgm:pt>
    <dgm:pt modelId="{27A773F6-F237-4596-9DAB-4F37F662F256}" type="sibTrans" cxnId="{0DBCCD3C-E9AC-46FD-A0C7-5E94D843513B}">
      <dgm:prSet/>
      <dgm:spPr/>
      <dgm:t>
        <a:bodyPr/>
        <a:lstStyle/>
        <a:p>
          <a:endParaRPr lang="id-ID"/>
        </a:p>
      </dgm:t>
    </dgm:pt>
    <dgm:pt modelId="{30E08332-7918-4438-A863-C6811E5A7E1D}">
      <dgm:prSet phldrT="[Text]"/>
      <dgm:spPr/>
      <dgm:t>
        <a:bodyPr/>
        <a:lstStyle/>
        <a:p>
          <a:pPr>
            <a:buNone/>
          </a:pPr>
          <a:r>
            <a:rPr lang="id-ID" b="1" dirty="0">
              <a:effectLst/>
              <a:latin typeface="Noto Sans" panose="020B0502040504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TPB 1: Tanpa Kemiskinan</a:t>
          </a:r>
          <a:endParaRPr lang="id-ID" dirty="0"/>
        </a:p>
      </dgm:t>
    </dgm:pt>
    <dgm:pt modelId="{8F5B7E26-B629-4FAF-BA5E-8771E7B67F35}" type="parTrans" cxnId="{4858F081-CC85-43C1-B2A8-F4CA0ED54BD3}">
      <dgm:prSet/>
      <dgm:spPr/>
      <dgm:t>
        <a:bodyPr/>
        <a:lstStyle/>
        <a:p>
          <a:endParaRPr lang="id-ID"/>
        </a:p>
      </dgm:t>
    </dgm:pt>
    <dgm:pt modelId="{BD3D63CD-F489-4DA9-9A63-F0778C219B0C}" type="sibTrans" cxnId="{4858F081-CC85-43C1-B2A8-F4CA0ED54BD3}">
      <dgm:prSet/>
      <dgm:spPr/>
      <dgm:t>
        <a:bodyPr/>
        <a:lstStyle/>
        <a:p>
          <a:endParaRPr lang="id-ID"/>
        </a:p>
      </dgm:t>
    </dgm:pt>
    <dgm:pt modelId="{089EB380-7760-462D-875F-BF8AC48A9118}">
      <dgm:prSet phldrT="[Text]"/>
      <dgm:spPr/>
      <dgm:t>
        <a:bodyPr/>
        <a:lstStyle/>
        <a:p>
          <a:pPr>
            <a:buNone/>
          </a:pPr>
          <a:r>
            <a:rPr lang="id-ID" b="1" dirty="0">
              <a:effectLst/>
              <a:latin typeface="Noto Sans" panose="020B0502040504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TPB 3: Kehidupan Sehat dan Sejahtera</a:t>
          </a:r>
          <a:endParaRPr lang="id-ID" dirty="0"/>
        </a:p>
      </dgm:t>
    </dgm:pt>
    <dgm:pt modelId="{A6E5848A-066D-4AAB-B216-77962DA1AB02}" type="parTrans" cxnId="{8F9A5396-8CB6-4A7B-958E-9063F0C3F163}">
      <dgm:prSet/>
      <dgm:spPr/>
      <dgm:t>
        <a:bodyPr/>
        <a:lstStyle/>
        <a:p>
          <a:endParaRPr lang="id-ID"/>
        </a:p>
      </dgm:t>
    </dgm:pt>
    <dgm:pt modelId="{D1A78C5A-02D7-47F3-969F-D2A5B6F9AC62}" type="sibTrans" cxnId="{8F9A5396-8CB6-4A7B-958E-9063F0C3F163}">
      <dgm:prSet/>
      <dgm:spPr/>
      <dgm:t>
        <a:bodyPr/>
        <a:lstStyle/>
        <a:p>
          <a:endParaRPr lang="id-ID"/>
        </a:p>
      </dgm:t>
    </dgm:pt>
    <dgm:pt modelId="{68166F2D-C093-43BD-B059-C11ABD31DC09}">
      <dgm:prSet phldrT="[Text]"/>
      <dgm:spPr/>
      <dgm:t>
        <a:bodyPr/>
        <a:lstStyle/>
        <a:p>
          <a:pPr>
            <a:buNone/>
          </a:pPr>
          <a:r>
            <a:rPr lang="id-ID" b="1" dirty="0">
              <a:effectLst/>
              <a:latin typeface="Noto Sans" panose="020B0502040504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TPB 16: Perdamaian, Keadilan, dan Kelembagaan yang Tangguh</a:t>
          </a:r>
          <a:endParaRPr lang="id-ID" dirty="0"/>
        </a:p>
      </dgm:t>
    </dgm:pt>
    <dgm:pt modelId="{AD983517-0D9B-4CC6-93C0-6FE07290B6DC}" type="parTrans" cxnId="{FBB21F48-B0FC-40C6-8AF0-942427468C32}">
      <dgm:prSet/>
      <dgm:spPr/>
      <dgm:t>
        <a:bodyPr/>
        <a:lstStyle/>
        <a:p>
          <a:endParaRPr lang="id-ID"/>
        </a:p>
      </dgm:t>
    </dgm:pt>
    <dgm:pt modelId="{63591E1F-7562-4C13-95E3-D9A1A49B5488}" type="sibTrans" cxnId="{FBB21F48-B0FC-40C6-8AF0-942427468C32}">
      <dgm:prSet/>
      <dgm:spPr/>
      <dgm:t>
        <a:bodyPr/>
        <a:lstStyle/>
        <a:p>
          <a:endParaRPr lang="id-ID"/>
        </a:p>
      </dgm:t>
    </dgm:pt>
    <dgm:pt modelId="{F860877F-3352-4C95-A1DC-FAF434CCA466}" type="pres">
      <dgm:prSet presAssocID="{F037CE92-8D8F-47A8-A596-68D0D891ACC1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3D01D89-2E18-4DBB-B0E5-C4FECDB8E7F9}" type="pres">
      <dgm:prSet presAssocID="{02A3159D-590F-4AC1-9F31-1F4D631D8AA7}" presName="composite" presStyleCnt="0"/>
      <dgm:spPr/>
    </dgm:pt>
    <dgm:pt modelId="{6F7DF57F-B401-4273-AB36-73C30D377158}" type="pres">
      <dgm:prSet presAssocID="{02A3159D-590F-4AC1-9F31-1F4D631D8AA7}" presName="imgShp" presStyleLbl="fgImgPlace1" presStyleIdx="0" presStyleCnt="6"/>
      <dgm:spPr>
        <a:blipFill rotWithShape="1">
          <a:blip xmlns:r="http://schemas.openxmlformats.org/officeDocument/2006/relationships" r:embed="rId1"/>
          <a:srcRect/>
          <a:stretch>
            <a:fillRect t="-23000" b="-23000"/>
          </a:stretch>
        </a:blipFill>
      </dgm:spPr>
    </dgm:pt>
    <dgm:pt modelId="{B2808673-FCD9-4161-93A1-C4E76D1AE9C4}" type="pres">
      <dgm:prSet presAssocID="{02A3159D-590F-4AC1-9F31-1F4D631D8AA7}" presName="txShp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9726AE-FEE1-4064-B55D-00C57AAE0AA7}" type="pres">
      <dgm:prSet presAssocID="{FE99D5AB-692F-43F5-A73F-4B7601037C45}" presName="spacing" presStyleCnt="0"/>
      <dgm:spPr/>
    </dgm:pt>
    <dgm:pt modelId="{058CB7D7-8754-4118-A745-5298761D82F3}" type="pres">
      <dgm:prSet presAssocID="{FE68DF8E-1893-4EBC-A125-D842F6485643}" presName="composite" presStyleCnt="0"/>
      <dgm:spPr/>
    </dgm:pt>
    <dgm:pt modelId="{1098C1FA-CEF3-4BEA-8B0E-B8FE43E83B11}" type="pres">
      <dgm:prSet presAssocID="{FE68DF8E-1893-4EBC-A125-D842F6485643}" presName="imgShp" presStyleLbl="fgImgPlace1" presStyleIdx="1" presStyleCnt="6"/>
      <dgm:spPr>
        <a:blipFill rotWithShape="1">
          <a:blip xmlns:r="http://schemas.openxmlformats.org/officeDocument/2006/relationships" r:embed="rId2"/>
          <a:srcRect/>
          <a:stretch>
            <a:fillRect t="-23000" b="-23000"/>
          </a:stretch>
        </a:blipFill>
      </dgm:spPr>
    </dgm:pt>
    <dgm:pt modelId="{7DA806FE-4FD6-4334-A37C-D010745E932A}" type="pres">
      <dgm:prSet presAssocID="{FE68DF8E-1893-4EBC-A125-D842F6485643}" presName="txShp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154AD5-3506-43A0-BBE3-BEE1CF01E963}" type="pres">
      <dgm:prSet presAssocID="{2824EE51-0E8E-4D91-8B93-D813874C476F}" presName="spacing" presStyleCnt="0"/>
      <dgm:spPr/>
    </dgm:pt>
    <dgm:pt modelId="{09EFB32E-D3B4-4FB0-8803-4D1CE3539A04}" type="pres">
      <dgm:prSet presAssocID="{1E37E764-93B3-4385-9D1B-78108E753ADE}" presName="composite" presStyleCnt="0"/>
      <dgm:spPr/>
    </dgm:pt>
    <dgm:pt modelId="{E7713461-C434-4340-BF09-42556D04381D}" type="pres">
      <dgm:prSet presAssocID="{1E37E764-93B3-4385-9D1B-78108E753ADE}" presName="imgShp" presStyleLbl="fgImgPlace1" presStyleIdx="2" presStyleCnt="6"/>
      <dgm:spPr>
        <a:blipFill rotWithShape="1">
          <a:blip xmlns:r="http://schemas.openxmlformats.org/officeDocument/2006/relationships" r:embed="rId3"/>
          <a:srcRect/>
          <a:stretch>
            <a:fillRect t="-23000" b="-23000"/>
          </a:stretch>
        </a:blipFill>
      </dgm:spPr>
    </dgm:pt>
    <dgm:pt modelId="{90B5ACE0-F673-4847-8718-B11B1913D230}" type="pres">
      <dgm:prSet presAssocID="{1E37E764-93B3-4385-9D1B-78108E753ADE}" presName="txShp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1E3B31-AE9F-48F8-A897-C2799E2936C1}" type="pres">
      <dgm:prSet presAssocID="{27A773F6-F237-4596-9DAB-4F37F662F256}" presName="spacing" presStyleCnt="0"/>
      <dgm:spPr/>
    </dgm:pt>
    <dgm:pt modelId="{01688919-4330-4B5E-808B-E24FDF2F29E6}" type="pres">
      <dgm:prSet presAssocID="{30E08332-7918-4438-A863-C6811E5A7E1D}" presName="composite" presStyleCnt="0"/>
      <dgm:spPr/>
    </dgm:pt>
    <dgm:pt modelId="{4EF6E591-96C3-4A13-9A91-02F248EC0F51}" type="pres">
      <dgm:prSet presAssocID="{30E08332-7918-4438-A863-C6811E5A7E1D}" presName="imgShp" presStyleLbl="fgImgPlace1" presStyleIdx="3" presStyleCnt="6"/>
      <dgm:spPr>
        <a:blipFill rotWithShape="1">
          <a:blip xmlns:r="http://schemas.openxmlformats.org/officeDocument/2006/relationships" r:embed="rId4"/>
          <a:srcRect/>
          <a:stretch>
            <a:fillRect t="-23000" b="-23000"/>
          </a:stretch>
        </a:blipFill>
      </dgm:spPr>
    </dgm:pt>
    <dgm:pt modelId="{229220CB-0E09-4104-86AD-8EAF28D22261}" type="pres">
      <dgm:prSet presAssocID="{30E08332-7918-4438-A863-C6811E5A7E1D}" presName="txShp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94D6FC-4639-4982-BE5A-016DCF6CA75D}" type="pres">
      <dgm:prSet presAssocID="{BD3D63CD-F489-4DA9-9A63-F0778C219B0C}" presName="spacing" presStyleCnt="0"/>
      <dgm:spPr/>
    </dgm:pt>
    <dgm:pt modelId="{5F418247-661D-4E8B-8E25-C6867D9200C1}" type="pres">
      <dgm:prSet presAssocID="{089EB380-7760-462D-875F-BF8AC48A9118}" presName="composite" presStyleCnt="0"/>
      <dgm:spPr/>
    </dgm:pt>
    <dgm:pt modelId="{11625BDC-59D4-4ED8-8E9D-982EC33FB0B4}" type="pres">
      <dgm:prSet presAssocID="{089EB380-7760-462D-875F-BF8AC48A9118}" presName="imgShp" presStyleLbl="fgImgPlace1" presStyleIdx="4" presStyleCnt="6"/>
      <dgm:spPr>
        <a:blipFill rotWithShape="1">
          <a:blip xmlns:r="http://schemas.openxmlformats.org/officeDocument/2006/relationships" r:embed="rId5"/>
          <a:srcRect/>
          <a:stretch>
            <a:fillRect t="-23000" b="-23000"/>
          </a:stretch>
        </a:blipFill>
      </dgm:spPr>
    </dgm:pt>
    <dgm:pt modelId="{555C981A-E1F4-4393-927E-16A044F4B5CC}" type="pres">
      <dgm:prSet presAssocID="{089EB380-7760-462D-875F-BF8AC48A9118}" presName="txShp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ED0918-0391-4A29-ADCE-3E4E41F5200A}" type="pres">
      <dgm:prSet presAssocID="{D1A78C5A-02D7-47F3-969F-D2A5B6F9AC62}" presName="spacing" presStyleCnt="0"/>
      <dgm:spPr/>
    </dgm:pt>
    <dgm:pt modelId="{BABC9979-6F51-43BA-9E70-060E772BB7D5}" type="pres">
      <dgm:prSet presAssocID="{68166F2D-C093-43BD-B059-C11ABD31DC09}" presName="composite" presStyleCnt="0"/>
      <dgm:spPr/>
    </dgm:pt>
    <dgm:pt modelId="{FC9BCCC7-9EF4-42A9-A880-0FDE2FB6409D}" type="pres">
      <dgm:prSet presAssocID="{68166F2D-C093-43BD-B059-C11ABD31DC09}" presName="imgShp" presStyleLbl="fgImgPlace1" presStyleIdx="5" presStyleCnt="6"/>
      <dgm:spPr>
        <a:blipFill rotWithShape="1">
          <a:blip xmlns:r="http://schemas.openxmlformats.org/officeDocument/2006/relationships" r:embed="rId6"/>
          <a:srcRect/>
          <a:stretch>
            <a:fillRect t="-23000" b="-23000"/>
          </a:stretch>
        </a:blipFill>
      </dgm:spPr>
    </dgm:pt>
    <dgm:pt modelId="{D99215C8-30E7-4D81-B29B-057169EC23BB}" type="pres">
      <dgm:prSet presAssocID="{68166F2D-C093-43BD-B059-C11ABD31DC09}" presName="txShp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788777E-2713-4A2B-B9FF-5603EE56052B}" type="presOf" srcId="{02A3159D-590F-4AC1-9F31-1F4D631D8AA7}" destId="{B2808673-FCD9-4161-93A1-C4E76D1AE9C4}" srcOrd="0" destOrd="0" presId="urn:microsoft.com/office/officeart/2005/8/layout/vList3#2"/>
    <dgm:cxn modelId="{909807B5-5BEC-410A-9BC7-B44DCE31516B}" type="presOf" srcId="{30E08332-7918-4438-A863-C6811E5A7E1D}" destId="{229220CB-0E09-4104-86AD-8EAF28D22261}" srcOrd="0" destOrd="0" presId="urn:microsoft.com/office/officeart/2005/8/layout/vList3#2"/>
    <dgm:cxn modelId="{0DBCCD3C-E9AC-46FD-A0C7-5E94D843513B}" srcId="{F037CE92-8D8F-47A8-A596-68D0D891ACC1}" destId="{1E37E764-93B3-4385-9D1B-78108E753ADE}" srcOrd="2" destOrd="0" parTransId="{6C541B31-D277-41D0-B47E-8A1C085B7DC0}" sibTransId="{27A773F6-F237-4596-9DAB-4F37F662F256}"/>
    <dgm:cxn modelId="{8978E7E7-C09C-41B9-909D-29C403C682E2}" type="presOf" srcId="{FE68DF8E-1893-4EBC-A125-D842F6485643}" destId="{7DA806FE-4FD6-4334-A37C-D010745E932A}" srcOrd="0" destOrd="0" presId="urn:microsoft.com/office/officeart/2005/8/layout/vList3#2"/>
    <dgm:cxn modelId="{C5A4C71F-3F0B-4C49-95FB-26AFFF954F81}" type="presOf" srcId="{68166F2D-C093-43BD-B059-C11ABD31DC09}" destId="{D99215C8-30E7-4D81-B29B-057169EC23BB}" srcOrd="0" destOrd="0" presId="urn:microsoft.com/office/officeart/2005/8/layout/vList3#2"/>
    <dgm:cxn modelId="{47086DB8-462C-4BF6-9F9A-0C6DDC2257C5}" srcId="{F037CE92-8D8F-47A8-A596-68D0D891ACC1}" destId="{02A3159D-590F-4AC1-9F31-1F4D631D8AA7}" srcOrd="0" destOrd="0" parTransId="{0DAB85D6-819C-418D-8435-2BE6121B4B6B}" sibTransId="{FE99D5AB-692F-43F5-A73F-4B7601037C45}"/>
    <dgm:cxn modelId="{8F9A5396-8CB6-4A7B-958E-9063F0C3F163}" srcId="{F037CE92-8D8F-47A8-A596-68D0D891ACC1}" destId="{089EB380-7760-462D-875F-BF8AC48A9118}" srcOrd="4" destOrd="0" parTransId="{A6E5848A-066D-4AAB-B216-77962DA1AB02}" sibTransId="{D1A78C5A-02D7-47F3-969F-D2A5B6F9AC62}"/>
    <dgm:cxn modelId="{F1B77CC4-0743-4965-9A28-66CDC90F9385}" type="presOf" srcId="{F037CE92-8D8F-47A8-A596-68D0D891ACC1}" destId="{F860877F-3352-4C95-A1DC-FAF434CCA466}" srcOrd="0" destOrd="0" presId="urn:microsoft.com/office/officeart/2005/8/layout/vList3#2"/>
    <dgm:cxn modelId="{4858F081-CC85-43C1-B2A8-F4CA0ED54BD3}" srcId="{F037CE92-8D8F-47A8-A596-68D0D891ACC1}" destId="{30E08332-7918-4438-A863-C6811E5A7E1D}" srcOrd="3" destOrd="0" parTransId="{8F5B7E26-B629-4FAF-BA5E-8771E7B67F35}" sibTransId="{BD3D63CD-F489-4DA9-9A63-F0778C219B0C}"/>
    <dgm:cxn modelId="{FBB21F48-B0FC-40C6-8AF0-942427468C32}" srcId="{F037CE92-8D8F-47A8-A596-68D0D891ACC1}" destId="{68166F2D-C093-43BD-B059-C11ABD31DC09}" srcOrd="5" destOrd="0" parTransId="{AD983517-0D9B-4CC6-93C0-6FE07290B6DC}" sibTransId="{63591E1F-7562-4C13-95E3-D9A1A49B5488}"/>
    <dgm:cxn modelId="{2604DC5A-0E42-400A-99FB-BBA9EAECB03C}" type="presOf" srcId="{1E37E764-93B3-4385-9D1B-78108E753ADE}" destId="{90B5ACE0-F673-4847-8718-B11B1913D230}" srcOrd="0" destOrd="0" presId="urn:microsoft.com/office/officeart/2005/8/layout/vList3#2"/>
    <dgm:cxn modelId="{EC41EE48-4EEE-47A9-91D9-E3DD0C46BFFB}" type="presOf" srcId="{089EB380-7760-462D-875F-BF8AC48A9118}" destId="{555C981A-E1F4-4393-927E-16A044F4B5CC}" srcOrd="0" destOrd="0" presId="urn:microsoft.com/office/officeart/2005/8/layout/vList3#2"/>
    <dgm:cxn modelId="{6CD9B896-0CE0-46A9-BD52-5F2C2CDB75C2}" srcId="{F037CE92-8D8F-47A8-A596-68D0D891ACC1}" destId="{FE68DF8E-1893-4EBC-A125-D842F6485643}" srcOrd="1" destOrd="0" parTransId="{5AD1B3D3-83F8-4C1F-B037-E7C78E4D94DA}" sibTransId="{2824EE51-0E8E-4D91-8B93-D813874C476F}"/>
    <dgm:cxn modelId="{1CF38FEA-994F-4BB9-BF5D-09E75993E48D}" type="presParOf" srcId="{F860877F-3352-4C95-A1DC-FAF434CCA466}" destId="{C3D01D89-2E18-4DBB-B0E5-C4FECDB8E7F9}" srcOrd="0" destOrd="0" presId="urn:microsoft.com/office/officeart/2005/8/layout/vList3#2"/>
    <dgm:cxn modelId="{207266F7-1102-44C7-9B9E-5E9686A02C51}" type="presParOf" srcId="{C3D01D89-2E18-4DBB-B0E5-C4FECDB8E7F9}" destId="{6F7DF57F-B401-4273-AB36-73C30D377158}" srcOrd="0" destOrd="0" presId="urn:microsoft.com/office/officeart/2005/8/layout/vList3#2"/>
    <dgm:cxn modelId="{945D7E29-AAB1-4B55-918B-3FE333A0C6D4}" type="presParOf" srcId="{C3D01D89-2E18-4DBB-B0E5-C4FECDB8E7F9}" destId="{B2808673-FCD9-4161-93A1-C4E76D1AE9C4}" srcOrd="1" destOrd="0" presId="urn:microsoft.com/office/officeart/2005/8/layout/vList3#2"/>
    <dgm:cxn modelId="{938DABD2-01C2-4531-A8D0-A242D0968123}" type="presParOf" srcId="{F860877F-3352-4C95-A1DC-FAF434CCA466}" destId="{199726AE-FEE1-4064-B55D-00C57AAE0AA7}" srcOrd="1" destOrd="0" presId="urn:microsoft.com/office/officeart/2005/8/layout/vList3#2"/>
    <dgm:cxn modelId="{5801DDF4-9EF5-4858-9416-DBE6501C357C}" type="presParOf" srcId="{F860877F-3352-4C95-A1DC-FAF434CCA466}" destId="{058CB7D7-8754-4118-A745-5298761D82F3}" srcOrd="2" destOrd="0" presId="urn:microsoft.com/office/officeart/2005/8/layout/vList3#2"/>
    <dgm:cxn modelId="{0874C4BA-B6DF-4A90-8F82-BFF79A423091}" type="presParOf" srcId="{058CB7D7-8754-4118-A745-5298761D82F3}" destId="{1098C1FA-CEF3-4BEA-8B0E-B8FE43E83B11}" srcOrd="0" destOrd="0" presId="urn:microsoft.com/office/officeart/2005/8/layout/vList3#2"/>
    <dgm:cxn modelId="{CA45FFDC-E5F2-4AE9-8A51-725A1E5A7E85}" type="presParOf" srcId="{058CB7D7-8754-4118-A745-5298761D82F3}" destId="{7DA806FE-4FD6-4334-A37C-D010745E932A}" srcOrd="1" destOrd="0" presId="urn:microsoft.com/office/officeart/2005/8/layout/vList3#2"/>
    <dgm:cxn modelId="{D634D830-F62F-4A85-B699-ED3D01DBEBBF}" type="presParOf" srcId="{F860877F-3352-4C95-A1DC-FAF434CCA466}" destId="{18154AD5-3506-43A0-BBE3-BEE1CF01E963}" srcOrd="3" destOrd="0" presId="urn:microsoft.com/office/officeart/2005/8/layout/vList3#2"/>
    <dgm:cxn modelId="{868F453C-6320-4502-BFBD-705C58911CC6}" type="presParOf" srcId="{F860877F-3352-4C95-A1DC-FAF434CCA466}" destId="{09EFB32E-D3B4-4FB0-8803-4D1CE3539A04}" srcOrd="4" destOrd="0" presId="urn:microsoft.com/office/officeart/2005/8/layout/vList3#2"/>
    <dgm:cxn modelId="{FF6689AA-DB5C-4851-856D-EDB230B8CECD}" type="presParOf" srcId="{09EFB32E-D3B4-4FB0-8803-4D1CE3539A04}" destId="{E7713461-C434-4340-BF09-42556D04381D}" srcOrd="0" destOrd="0" presId="urn:microsoft.com/office/officeart/2005/8/layout/vList3#2"/>
    <dgm:cxn modelId="{DC6698FF-4ED8-44CA-90B2-2581ED3689FC}" type="presParOf" srcId="{09EFB32E-D3B4-4FB0-8803-4D1CE3539A04}" destId="{90B5ACE0-F673-4847-8718-B11B1913D230}" srcOrd="1" destOrd="0" presId="urn:microsoft.com/office/officeart/2005/8/layout/vList3#2"/>
    <dgm:cxn modelId="{BC2D66B3-6E00-4CB2-A330-42A790954DA6}" type="presParOf" srcId="{F860877F-3352-4C95-A1DC-FAF434CCA466}" destId="{641E3B31-AE9F-48F8-A897-C2799E2936C1}" srcOrd="5" destOrd="0" presId="urn:microsoft.com/office/officeart/2005/8/layout/vList3#2"/>
    <dgm:cxn modelId="{EEB86789-7493-4671-A85B-7DA00434B213}" type="presParOf" srcId="{F860877F-3352-4C95-A1DC-FAF434CCA466}" destId="{01688919-4330-4B5E-808B-E24FDF2F29E6}" srcOrd="6" destOrd="0" presId="urn:microsoft.com/office/officeart/2005/8/layout/vList3#2"/>
    <dgm:cxn modelId="{3B5EF62C-4C65-4A54-900E-61FAA3EBE7C7}" type="presParOf" srcId="{01688919-4330-4B5E-808B-E24FDF2F29E6}" destId="{4EF6E591-96C3-4A13-9A91-02F248EC0F51}" srcOrd="0" destOrd="0" presId="urn:microsoft.com/office/officeart/2005/8/layout/vList3#2"/>
    <dgm:cxn modelId="{FB950D0C-78FB-4886-820A-A2EEFCD37DA4}" type="presParOf" srcId="{01688919-4330-4B5E-808B-E24FDF2F29E6}" destId="{229220CB-0E09-4104-86AD-8EAF28D22261}" srcOrd="1" destOrd="0" presId="urn:microsoft.com/office/officeart/2005/8/layout/vList3#2"/>
    <dgm:cxn modelId="{7E2EF3AA-62D1-4980-AE14-DEB027A3B72E}" type="presParOf" srcId="{F860877F-3352-4C95-A1DC-FAF434CCA466}" destId="{F094D6FC-4639-4982-BE5A-016DCF6CA75D}" srcOrd="7" destOrd="0" presId="urn:microsoft.com/office/officeart/2005/8/layout/vList3#2"/>
    <dgm:cxn modelId="{F93C3652-56F6-452F-A1A1-B96AA5D5F9E1}" type="presParOf" srcId="{F860877F-3352-4C95-A1DC-FAF434CCA466}" destId="{5F418247-661D-4E8B-8E25-C6867D9200C1}" srcOrd="8" destOrd="0" presId="urn:microsoft.com/office/officeart/2005/8/layout/vList3#2"/>
    <dgm:cxn modelId="{6F6D4DD0-902F-44A6-B876-1336A6D791AF}" type="presParOf" srcId="{5F418247-661D-4E8B-8E25-C6867D9200C1}" destId="{11625BDC-59D4-4ED8-8E9D-982EC33FB0B4}" srcOrd="0" destOrd="0" presId="urn:microsoft.com/office/officeart/2005/8/layout/vList3#2"/>
    <dgm:cxn modelId="{0E478096-E329-44C5-B576-F156FDEA3CAD}" type="presParOf" srcId="{5F418247-661D-4E8B-8E25-C6867D9200C1}" destId="{555C981A-E1F4-4393-927E-16A044F4B5CC}" srcOrd="1" destOrd="0" presId="urn:microsoft.com/office/officeart/2005/8/layout/vList3#2"/>
    <dgm:cxn modelId="{0757F927-41D7-48C6-9830-18603DC557BE}" type="presParOf" srcId="{F860877F-3352-4C95-A1DC-FAF434CCA466}" destId="{90ED0918-0391-4A29-ADCE-3E4E41F5200A}" srcOrd="9" destOrd="0" presId="urn:microsoft.com/office/officeart/2005/8/layout/vList3#2"/>
    <dgm:cxn modelId="{0D3B911F-D029-481E-973C-94856A859562}" type="presParOf" srcId="{F860877F-3352-4C95-A1DC-FAF434CCA466}" destId="{BABC9979-6F51-43BA-9E70-060E772BB7D5}" srcOrd="10" destOrd="0" presId="urn:microsoft.com/office/officeart/2005/8/layout/vList3#2"/>
    <dgm:cxn modelId="{68136A12-BAAA-4F33-917A-CBD49B38537D}" type="presParOf" srcId="{BABC9979-6F51-43BA-9E70-060E772BB7D5}" destId="{FC9BCCC7-9EF4-42A9-A880-0FDE2FB6409D}" srcOrd="0" destOrd="0" presId="urn:microsoft.com/office/officeart/2005/8/layout/vList3#2"/>
    <dgm:cxn modelId="{0272F58E-E8D6-438A-B979-2B90A44975D5}" type="presParOf" srcId="{BABC9979-6F51-43BA-9E70-060E772BB7D5}" destId="{D99215C8-30E7-4D81-B29B-057169EC23BB}" srcOrd="1" destOrd="0" presId="urn:microsoft.com/office/officeart/2005/8/layout/vList3#2"/>
  </dgm:cxnLst>
  <dgm:bg/>
  <dgm:whole/>
</dgm:dataModel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98CA74-124C-4C49-8938-253991565DCD}">
      <dsp:nvSpPr>
        <dsp:cNvPr id="0" name=""/>
        <dsp:cNvSpPr/>
      </dsp:nvSpPr>
      <dsp:spPr>
        <a:xfrm>
          <a:off x="0" y="0"/>
          <a:ext cx="5743574" cy="140503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900" kern="1200" dirty="0"/>
            <a:t>Peta Wilayah Perencanaan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500" kern="1200" dirty="0"/>
            <a:t>Secara administratif terdiri dari 12 kabupaten dan 2 kota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500" kern="1200" dirty="0"/>
            <a:t>Peta RTRW belum tersedia</a:t>
          </a:r>
        </a:p>
      </dsp:txBody>
      <dsp:txXfrm>
        <a:off x="1289218" y="0"/>
        <a:ext cx="4454356" cy="1405036"/>
      </dsp:txXfrm>
    </dsp:sp>
    <dsp:sp modelId="{83ACE828-14DF-4596-9BEC-84AF79E3FD72}">
      <dsp:nvSpPr>
        <dsp:cNvPr id="0" name=""/>
        <dsp:cNvSpPr/>
      </dsp:nvSpPr>
      <dsp:spPr>
        <a:xfrm>
          <a:off x="140503" y="140503"/>
          <a:ext cx="1148715" cy="1124029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135" t="-822" r="-31865" b="822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E378B-C658-4C5D-985C-E7B2BF8D2448}">
      <dsp:nvSpPr>
        <dsp:cNvPr id="0" name=""/>
        <dsp:cNvSpPr/>
      </dsp:nvSpPr>
      <dsp:spPr>
        <a:xfrm>
          <a:off x="0" y="1545540"/>
          <a:ext cx="5743574" cy="140503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900" kern="1200" dirty="0"/>
            <a:t>Peta Wilayah Fungsional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500" kern="1200" dirty="0">
              <a:sym typeface="Wingdings" panose="05000000000000000000" pitchFamily="2" charset="2"/>
            </a:rPr>
            <a:t>Batas Ekologis (SK. 1272/2020)</a:t>
          </a:r>
          <a:endParaRPr lang="id-ID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500" kern="1200" dirty="0"/>
            <a:t>Meliputi </a:t>
          </a:r>
          <a:r>
            <a:rPr lang="id-ID" sz="1500" kern="1200" dirty="0" smtClean="0"/>
            <a:t>pula</a:t>
          </a:r>
          <a:r>
            <a:rPr lang="en-US" sz="1500" kern="1200" dirty="0" smtClean="0"/>
            <a:t>u</a:t>
          </a:r>
          <a:r>
            <a:rPr lang="id-ID" sz="1500" kern="1200" dirty="0" smtClean="0"/>
            <a:t> </a:t>
          </a:r>
          <a:r>
            <a:rPr lang="id-ID" sz="1500" kern="1200" dirty="0"/>
            <a:t>laut dan Kalteng (Kab. Lamandau, Kab. Sukamara, Kotawaringin Barat, Kab. Seruyan)</a:t>
          </a:r>
        </a:p>
      </dsp:txBody>
      <dsp:txXfrm>
        <a:off x="1289218" y="1545540"/>
        <a:ext cx="4454356" cy="1405036"/>
      </dsp:txXfrm>
    </dsp:sp>
    <dsp:sp modelId="{5E750829-7C91-4D5D-B12E-B6CBF08ACCC2}">
      <dsp:nvSpPr>
        <dsp:cNvPr id="0" name=""/>
        <dsp:cNvSpPr/>
      </dsp:nvSpPr>
      <dsp:spPr>
        <a:xfrm>
          <a:off x="140503" y="1686044"/>
          <a:ext cx="1148715" cy="1124029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253" t="913" r="-34747" b="-913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097268-3512-4CCC-9281-34C6148279C9}">
      <dsp:nvSpPr>
        <dsp:cNvPr id="0" name=""/>
        <dsp:cNvSpPr/>
      </dsp:nvSpPr>
      <dsp:spPr>
        <a:xfrm>
          <a:off x="0" y="3091080"/>
          <a:ext cx="5743574" cy="140503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900" kern="1200" dirty="0"/>
            <a:t>Peta Wilayah Fungsional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500" kern="1200" dirty="0">
              <a:sym typeface="Wingdings" panose="05000000000000000000" pitchFamily="2" charset="2"/>
            </a:rPr>
            <a:t>Batas Fungsional (DAS)</a:t>
          </a:r>
          <a:endParaRPr lang="id-ID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500" kern="1200" dirty="0"/>
            <a:t>Terdapat 3 DAS besar di Kalbar: Kapuas, Pawan, dan Jelai</a:t>
          </a:r>
        </a:p>
      </dsp:txBody>
      <dsp:txXfrm>
        <a:off x="1289218" y="3091080"/>
        <a:ext cx="4454356" cy="1405036"/>
      </dsp:txXfrm>
    </dsp:sp>
    <dsp:sp modelId="{60E9143F-D911-4283-A55C-727B3B3D0503}">
      <dsp:nvSpPr>
        <dsp:cNvPr id="0" name=""/>
        <dsp:cNvSpPr/>
      </dsp:nvSpPr>
      <dsp:spPr>
        <a:xfrm>
          <a:off x="140503" y="3231584"/>
          <a:ext cx="1148715" cy="1124029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32" t="913" r="-39468" b="-913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5700A5-46F6-4B2A-94B5-F365A35BD877}">
      <dsp:nvSpPr>
        <dsp:cNvPr id="0" name=""/>
        <dsp:cNvSpPr/>
      </dsp:nvSpPr>
      <dsp:spPr>
        <a:xfrm>
          <a:off x="0" y="4636621"/>
          <a:ext cx="5743574" cy="140503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900" kern="1200" dirty="0"/>
            <a:t>Peta D3TLH (SK.146/2023)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500" kern="1200" dirty="0"/>
            <a:t>D3TLH Air:</a:t>
          </a: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500" kern="1200" dirty="0"/>
            <a:t>Terlampaui: 163.916,09 Ha (1%)</a:t>
          </a: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500" kern="1200" dirty="0"/>
            <a:t>Belum Terlampaui: 14.540.264,06 Ha (99%)</a:t>
          </a:r>
        </a:p>
      </dsp:txBody>
      <dsp:txXfrm>
        <a:off x="1289218" y="4636621"/>
        <a:ext cx="4454356" cy="1405036"/>
      </dsp:txXfrm>
    </dsp:sp>
    <dsp:sp modelId="{2D7C7E01-12F1-4753-9017-9E7D2B042010}">
      <dsp:nvSpPr>
        <dsp:cNvPr id="0" name=""/>
        <dsp:cNvSpPr/>
      </dsp:nvSpPr>
      <dsp:spPr>
        <a:xfrm>
          <a:off x="140503" y="4777124"/>
          <a:ext cx="1148715" cy="1124029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97" t="2565" r="-36903" b="-2565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AB4909-B5BA-4685-9390-F9ACD380082B}">
      <dsp:nvSpPr>
        <dsp:cNvPr id="0" name=""/>
        <dsp:cNvSpPr/>
      </dsp:nvSpPr>
      <dsp:spPr>
        <a:xfrm>
          <a:off x="0" y="0"/>
          <a:ext cx="5800725" cy="111871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400" kern="1200" dirty="0"/>
            <a:t>Peta Jasa Lingkungan Tinggi (SK. 146/2023)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100" kern="1200" dirty="0"/>
            <a:t>D3TLH Ai: 99% belum terlampaui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100" kern="1200" dirty="0"/>
            <a:t>Penyedia Air &amp; Pengatur Air</a:t>
          </a:r>
        </a:p>
      </dsp:txBody>
      <dsp:txXfrm>
        <a:off x="1272016" y="0"/>
        <a:ext cx="4528708" cy="1118716"/>
      </dsp:txXfrm>
    </dsp:sp>
    <dsp:sp modelId="{22ECB33A-71B9-4E3B-8AE6-726E21D80228}">
      <dsp:nvSpPr>
        <dsp:cNvPr id="0" name=""/>
        <dsp:cNvSpPr/>
      </dsp:nvSpPr>
      <dsp:spPr>
        <a:xfrm>
          <a:off x="111871" y="111871"/>
          <a:ext cx="1160145" cy="89497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519FD1-9C12-470E-99EB-06653AB4E632}">
      <dsp:nvSpPr>
        <dsp:cNvPr id="0" name=""/>
        <dsp:cNvSpPr/>
      </dsp:nvSpPr>
      <dsp:spPr>
        <a:xfrm>
          <a:off x="0" y="1230587"/>
          <a:ext cx="5800725" cy="111871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400" kern="1200" dirty="0"/>
            <a:t>Peta Wilayah Ekoregion (SK. 8/2018)</a:t>
          </a:r>
        </a:p>
      </dsp:txBody>
      <dsp:txXfrm>
        <a:off x="1272016" y="1230587"/>
        <a:ext cx="4528708" cy="1118716"/>
      </dsp:txXfrm>
    </dsp:sp>
    <dsp:sp modelId="{9765F257-6254-4A23-8105-E7AF479325CE}">
      <dsp:nvSpPr>
        <dsp:cNvPr id="0" name=""/>
        <dsp:cNvSpPr/>
      </dsp:nvSpPr>
      <dsp:spPr>
        <a:xfrm>
          <a:off x="111871" y="1342459"/>
          <a:ext cx="1160145" cy="894972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2"/>
          <a:srcRect/>
          <a:stretch>
            <a:fillRect l="-1802" t="-2065" r="-15152" b="-2359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D7F0D7-9CF7-4A7B-ACA2-816D675FE1B0}">
      <dsp:nvSpPr>
        <dsp:cNvPr id="0" name=""/>
        <dsp:cNvSpPr/>
      </dsp:nvSpPr>
      <dsp:spPr>
        <a:xfrm>
          <a:off x="0" y="2461175"/>
          <a:ext cx="5800725" cy="111871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400" kern="1200" dirty="0"/>
            <a:t>Peta KBA (SK. 1272/2020)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100" kern="1200" dirty="0"/>
            <a:t>KBA dominan adalah Dataran fluvial bermaterial aluvium (2.091.146 Ha atau 14,22%)</a:t>
          </a:r>
        </a:p>
      </dsp:txBody>
      <dsp:txXfrm>
        <a:off x="1272016" y="2461175"/>
        <a:ext cx="4528708" cy="1118716"/>
      </dsp:txXfrm>
    </dsp:sp>
    <dsp:sp modelId="{14BBAB06-594E-4967-9DF6-EBD1FBF0CCBD}">
      <dsp:nvSpPr>
        <dsp:cNvPr id="0" name=""/>
        <dsp:cNvSpPr/>
      </dsp:nvSpPr>
      <dsp:spPr>
        <a:xfrm>
          <a:off x="111871" y="2573047"/>
          <a:ext cx="1160145" cy="89497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l="-5000" r="-5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085F4A-4792-4F79-B4BB-4EFC5B956C9B}">
      <dsp:nvSpPr>
        <dsp:cNvPr id="0" name=""/>
        <dsp:cNvSpPr/>
      </dsp:nvSpPr>
      <dsp:spPr>
        <a:xfrm>
          <a:off x="0" y="3691763"/>
          <a:ext cx="5800725" cy="111871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400" kern="1200" dirty="0"/>
            <a:t>Peta KVA (SK. 1272/2020)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100" kern="1200" dirty="0"/>
            <a:t>KVA dominan adalah Vegetasi hutan batuan </a:t>
          </a:r>
          <a:r>
            <a:rPr lang="id-ID" sz="1100" kern="1200" dirty="0" err="1"/>
            <a:t>ultrabasa</a:t>
          </a:r>
          <a:r>
            <a:rPr lang="id-ID" sz="1100" kern="1200" dirty="0"/>
            <a:t> pamah (3.268.722 Ha atau 22%)</a:t>
          </a:r>
        </a:p>
      </dsp:txBody>
      <dsp:txXfrm>
        <a:off x="1272016" y="3691763"/>
        <a:ext cx="4528708" cy="1118716"/>
      </dsp:txXfrm>
    </dsp:sp>
    <dsp:sp modelId="{A820DE43-C1CA-4AD4-93F7-ABDEECA0AD1B}">
      <dsp:nvSpPr>
        <dsp:cNvPr id="0" name=""/>
        <dsp:cNvSpPr/>
      </dsp:nvSpPr>
      <dsp:spPr>
        <a:xfrm>
          <a:off x="111871" y="3803635"/>
          <a:ext cx="1160145" cy="89497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rcRect/>
          <a:stretch>
            <a:fillRect l="-5000" r="-5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7C603A-6A6F-41B4-97A7-D526DD47A92A}">
      <dsp:nvSpPr>
        <dsp:cNvPr id="0" name=""/>
        <dsp:cNvSpPr/>
      </dsp:nvSpPr>
      <dsp:spPr>
        <a:xfrm>
          <a:off x="0" y="4922351"/>
          <a:ext cx="5800725" cy="111871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400" kern="1200" dirty="0"/>
            <a:t>Jasa Ekosistem/Jasa LH (RPPLH Kalbar 2019)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100" b="0" i="0" u="none" kern="1200" dirty="0"/>
            <a:t>Penyedia Pangan, Penyedia Air, Penyedia Serat, Penyedia Sumber Daya Genetik, Pengaturan Iklim, Pengaturan Pencegahan dan Perlindungan Bencana, Pengaturan Pemurnian Air, Budaya Estetika dominan pada kondisi </a:t>
          </a:r>
          <a:r>
            <a:rPr lang="id-ID" sz="1100" b="1" i="0" u="none" kern="1200" dirty="0"/>
            <a:t>baik</a:t>
          </a:r>
          <a:r>
            <a:rPr lang="id-ID" sz="1100" b="0" i="0" u="none" kern="1200" dirty="0"/>
            <a:t> (indeks tinggi-sangat tinggi)</a:t>
          </a:r>
          <a:endParaRPr lang="id-ID" sz="1100" b="0" kern="1200" dirty="0"/>
        </a:p>
      </dsp:txBody>
      <dsp:txXfrm>
        <a:off x="1272016" y="4922351"/>
        <a:ext cx="4528708" cy="1118716"/>
      </dsp:txXfrm>
    </dsp:sp>
    <dsp:sp modelId="{B9D86621-7FA5-4226-BAEC-F5972166CF42}">
      <dsp:nvSpPr>
        <dsp:cNvPr id="0" name=""/>
        <dsp:cNvSpPr/>
      </dsp:nvSpPr>
      <dsp:spPr>
        <a:xfrm>
          <a:off x="111871" y="5034222"/>
          <a:ext cx="1160145" cy="89497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rcRect/>
          <a:stretch>
            <a:fillRect l="-6000" r="-6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48D589-61D7-4E43-B0E8-CF648583C28E}">
      <dsp:nvSpPr>
        <dsp:cNvPr id="0" name=""/>
        <dsp:cNvSpPr/>
      </dsp:nvSpPr>
      <dsp:spPr>
        <a:xfrm>
          <a:off x="2690" y="0"/>
          <a:ext cx="2820475" cy="581818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600" kern="1200" dirty="0"/>
            <a:t>Peta Sebaran Izin Kehutanan (</a:t>
          </a:r>
          <a:r>
            <a:rPr lang="id-ID" sz="2600" kern="1200" dirty="0" smtClean="0"/>
            <a:t>BPKHTL)</a:t>
          </a:r>
          <a:endParaRPr lang="id-ID" sz="2600" kern="1200" dirty="0"/>
        </a:p>
      </dsp:txBody>
      <dsp:txXfrm>
        <a:off x="2690" y="2327275"/>
        <a:ext cx="2820475" cy="2327275"/>
      </dsp:txXfrm>
    </dsp:sp>
    <dsp:sp modelId="{B747EED8-E094-4E8B-932B-B8447E072624}">
      <dsp:nvSpPr>
        <dsp:cNvPr id="0" name=""/>
        <dsp:cNvSpPr/>
      </dsp:nvSpPr>
      <dsp:spPr>
        <a:xfrm>
          <a:off x="444200" y="349091"/>
          <a:ext cx="1937456" cy="1937456"/>
        </a:xfrm>
        <a:prstGeom prst="ellipse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5AD3B1-6B50-45C7-9BC2-D6AF93D1D77C}">
      <dsp:nvSpPr>
        <dsp:cNvPr id="0" name=""/>
        <dsp:cNvSpPr/>
      </dsp:nvSpPr>
      <dsp:spPr>
        <a:xfrm>
          <a:off x="2907780" y="0"/>
          <a:ext cx="2820475" cy="581818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600" kern="1200" dirty="0"/>
            <a:t>Peta Sebaran Izin Pertambangan </a:t>
          </a:r>
          <a:r>
            <a:rPr lang="id-ID" sz="2600" kern="1200" dirty="0" smtClean="0"/>
            <a:t>(ESDM</a:t>
          </a:r>
          <a:r>
            <a:rPr lang="id-ID" sz="2600" kern="1200" dirty="0"/>
            <a:t>/ instansi terkait)</a:t>
          </a:r>
        </a:p>
      </dsp:txBody>
      <dsp:txXfrm>
        <a:off x="2907780" y="2327275"/>
        <a:ext cx="2820475" cy="2327275"/>
      </dsp:txXfrm>
    </dsp:sp>
    <dsp:sp modelId="{9F99D43B-A10D-4571-B093-279A92F593DD}">
      <dsp:nvSpPr>
        <dsp:cNvPr id="0" name=""/>
        <dsp:cNvSpPr/>
      </dsp:nvSpPr>
      <dsp:spPr>
        <a:xfrm>
          <a:off x="3349289" y="349091"/>
          <a:ext cx="1937456" cy="1937456"/>
        </a:xfrm>
        <a:prstGeom prst="ellipse">
          <a:avLst/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32982E-35F1-43DE-A982-0A66DB035118}">
      <dsp:nvSpPr>
        <dsp:cNvPr id="0" name=""/>
        <dsp:cNvSpPr/>
      </dsp:nvSpPr>
      <dsp:spPr>
        <a:xfrm>
          <a:off x="5812869" y="0"/>
          <a:ext cx="2820475" cy="581818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600" kern="1200" dirty="0"/>
            <a:t>Peta Sebaran Izin Perkebunan </a:t>
          </a:r>
          <a:r>
            <a:rPr lang="id-ID" sz="2600" kern="1200" dirty="0" smtClean="0"/>
            <a:t>(Dinas </a:t>
          </a:r>
          <a:r>
            <a:rPr lang="id-ID" sz="2600" kern="1200" dirty="0"/>
            <a:t>Perkebunan/ instansi terkait)</a:t>
          </a:r>
        </a:p>
      </dsp:txBody>
      <dsp:txXfrm>
        <a:off x="5812869" y="2327275"/>
        <a:ext cx="2820475" cy="2327275"/>
      </dsp:txXfrm>
    </dsp:sp>
    <dsp:sp modelId="{8F298AB0-38C5-4330-ACB6-1607D77A6200}">
      <dsp:nvSpPr>
        <dsp:cNvPr id="0" name=""/>
        <dsp:cNvSpPr/>
      </dsp:nvSpPr>
      <dsp:spPr>
        <a:xfrm>
          <a:off x="6254378" y="349091"/>
          <a:ext cx="1937456" cy="1937456"/>
        </a:xfrm>
        <a:prstGeom prst="ellipse">
          <a:avLst/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1B8B9A-3E66-4CB0-B178-2809C0363E55}">
      <dsp:nvSpPr>
        <dsp:cNvPr id="0" name=""/>
        <dsp:cNvSpPr/>
      </dsp:nvSpPr>
      <dsp:spPr>
        <a:xfrm>
          <a:off x="8717959" y="0"/>
          <a:ext cx="2820475" cy="581818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600" kern="1200" dirty="0"/>
            <a:t>Peta Sebaran Izin Hutan Kemasyarakatan (</a:t>
          </a:r>
          <a:r>
            <a:rPr lang="id-ID" sz="2600" kern="1200" dirty="0" smtClean="0"/>
            <a:t>BPKHTL)</a:t>
          </a:r>
          <a:endParaRPr lang="id-ID" sz="2600" kern="1200" dirty="0"/>
        </a:p>
      </dsp:txBody>
      <dsp:txXfrm>
        <a:off x="8717959" y="2327275"/>
        <a:ext cx="2820475" cy="2327275"/>
      </dsp:txXfrm>
    </dsp:sp>
    <dsp:sp modelId="{EE652A12-1375-4F66-AA0B-7361B6F87118}">
      <dsp:nvSpPr>
        <dsp:cNvPr id="0" name=""/>
        <dsp:cNvSpPr/>
      </dsp:nvSpPr>
      <dsp:spPr>
        <a:xfrm>
          <a:off x="9159468" y="349091"/>
          <a:ext cx="1937456" cy="1937456"/>
        </a:xfrm>
        <a:prstGeom prst="ellipse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57A727-19CD-43D1-AEAD-1F94A1244650}">
      <dsp:nvSpPr>
        <dsp:cNvPr id="0" name=""/>
        <dsp:cNvSpPr/>
      </dsp:nvSpPr>
      <dsp:spPr>
        <a:xfrm>
          <a:off x="461645" y="4654550"/>
          <a:ext cx="10617835" cy="872728"/>
        </a:xfrm>
        <a:prstGeom prst="leftRightArrow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48D589-61D7-4E43-B0E8-CF648583C28E}">
      <dsp:nvSpPr>
        <dsp:cNvPr id="0" name=""/>
        <dsp:cNvSpPr/>
      </dsp:nvSpPr>
      <dsp:spPr>
        <a:xfrm>
          <a:off x="140" y="0"/>
          <a:ext cx="1876559" cy="581818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500" kern="1200" dirty="0"/>
            <a:t>Peta SIDIK (BPKHTL)</a:t>
          </a:r>
        </a:p>
      </dsp:txBody>
      <dsp:txXfrm>
        <a:off x="140" y="2327275"/>
        <a:ext cx="1876559" cy="2327275"/>
      </dsp:txXfrm>
    </dsp:sp>
    <dsp:sp modelId="{B747EED8-E094-4E8B-932B-B8447E072624}">
      <dsp:nvSpPr>
        <dsp:cNvPr id="0" name=""/>
        <dsp:cNvSpPr/>
      </dsp:nvSpPr>
      <dsp:spPr>
        <a:xfrm>
          <a:off x="56437" y="349091"/>
          <a:ext cx="1763966" cy="1937456"/>
        </a:xfrm>
        <a:prstGeom prst="ellipse">
          <a:avLst/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029A68-633F-4A4A-8A5C-BE994EB3587C}">
      <dsp:nvSpPr>
        <dsp:cNvPr id="0" name=""/>
        <dsp:cNvSpPr/>
      </dsp:nvSpPr>
      <dsp:spPr>
        <a:xfrm>
          <a:off x="1932997" y="0"/>
          <a:ext cx="1876559" cy="581818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500" kern="1200" dirty="0"/>
            <a:t>Peta PIPPIB (BPKHTL)</a:t>
          </a:r>
        </a:p>
      </dsp:txBody>
      <dsp:txXfrm>
        <a:off x="1932997" y="2327275"/>
        <a:ext cx="1876559" cy="2327275"/>
      </dsp:txXfrm>
    </dsp:sp>
    <dsp:sp modelId="{D9311E9E-7693-46FC-BEFB-78B2520F2EDB}">
      <dsp:nvSpPr>
        <dsp:cNvPr id="0" name=""/>
        <dsp:cNvSpPr/>
      </dsp:nvSpPr>
      <dsp:spPr>
        <a:xfrm>
          <a:off x="1989294" y="349091"/>
          <a:ext cx="1763966" cy="1937456"/>
        </a:xfrm>
        <a:prstGeom prst="ellipse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0FC127-7AAF-4501-9C3F-DBBD3C08EEB3}">
      <dsp:nvSpPr>
        <dsp:cNvPr id="0" name=""/>
        <dsp:cNvSpPr/>
      </dsp:nvSpPr>
      <dsp:spPr>
        <a:xfrm>
          <a:off x="3865854" y="0"/>
          <a:ext cx="1876559" cy="581818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1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500" kern="1200" dirty="0"/>
            <a:t>Peta Tutupan Lahan (BPKHTL)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id-ID" sz="1200" kern="1200" dirty="0"/>
            <a:t>Tahun 2022: Pertanian lahan kering campur semak: 4.677.470 Ha (31,81%)</a:t>
          </a:r>
        </a:p>
      </dsp:txBody>
      <dsp:txXfrm>
        <a:off x="3865854" y="2327275"/>
        <a:ext cx="1876559" cy="2327275"/>
      </dsp:txXfrm>
    </dsp:sp>
    <dsp:sp modelId="{4E4E4AE2-9418-46AB-8AFA-1CA34E16EC63}">
      <dsp:nvSpPr>
        <dsp:cNvPr id="0" name=""/>
        <dsp:cNvSpPr/>
      </dsp:nvSpPr>
      <dsp:spPr>
        <a:xfrm>
          <a:off x="3922151" y="349091"/>
          <a:ext cx="1763966" cy="1937456"/>
        </a:xfrm>
        <a:prstGeom prst="ellipse">
          <a:avLst/>
        </a:prstGeom>
        <a:blipFill dpi="0"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589" t="4617" r="-49411" b="-4617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632806-0969-40AE-A8C7-91CBAFFE20DC}">
      <dsp:nvSpPr>
        <dsp:cNvPr id="0" name=""/>
        <dsp:cNvSpPr/>
      </dsp:nvSpPr>
      <dsp:spPr>
        <a:xfrm>
          <a:off x="5798710" y="0"/>
          <a:ext cx="1876559" cy="581818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1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500" kern="1200" dirty="0"/>
            <a:t>Peta Mangrove (diolah dari Tutupan Lahan)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200" kern="1200"/>
            <a:t>Mangrove 63% berada di Kubu Raya</a:t>
          </a:r>
          <a:endParaRPr lang="id-ID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200" kern="1200" dirty="0"/>
            <a:t>Kerusakan biasanya berupa penebangan massal untuk pembuatan arang</a:t>
          </a:r>
        </a:p>
      </dsp:txBody>
      <dsp:txXfrm>
        <a:off x="5798710" y="2327275"/>
        <a:ext cx="1876559" cy="2327275"/>
      </dsp:txXfrm>
    </dsp:sp>
    <dsp:sp modelId="{BEC6C68E-0F23-4515-900F-B922B5B2DE03}">
      <dsp:nvSpPr>
        <dsp:cNvPr id="0" name=""/>
        <dsp:cNvSpPr/>
      </dsp:nvSpPr>
      <dsp:spPr>
        <a:xfrm>
          <a:off x="5855007" y="349091"/>
          <a:ext cx="1763966" cy="1937456"/>
        </a:xfrm>
        <a:prstGeom prst="ellipse">
          <a:avLst/>
        </a:prstGeom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27" t="513" r="-52473" b="-513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3D05FD-1BBA-4CBA-942C-9514BA27E80B}">
      <dsp:nvSpPr>
        <dsp:cNvPr id="0" name=""/>
        <dsp:cNvSpPr/>
      </dsp:nvSpPr>
      <dsp:spPr>
        <a:xfrm>
          <a:off x="7731567" y="0"/>
          <a:ext cx="1876559" cy="581818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1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500" kern="1200" dirty="0"/>
            <a:t>Peta KHG (BPKHTL)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200" kern="1200" dirty="0"/>
            <a:t>Fungsi lindung gambut: 1.118.142,93 Ha (40%)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200" kern="1200" dirty="0"/>
            <a:t>Fungsi budidaya gambut: 1.678.183,77 Ha (60%)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200" kern="1200" dirty="0"/>
            <a:t>Kedalaman Gambut dominan pada100-&lt;200 cm: 498.858,82 Ha (32,23%)</a:t>
          </a:r>
        </a:p>
      </dsp:txBody>
      <dsp:txXfrm>
        <a:off x="7731567" y="2327275"/>
        <a:ext cx="1876559" cy="2327275"/>
      </dsp:txXfrm>
    </dsp:sp>
    <dsp:sp modelId="{253D7177-5C7B-4877-ADDE-CC92226C4C93}">
      <dsp:nvSpPr>
        <dsp:cNvPr id="0" name=""/>
        <dsp:cNvSpPr/>
      </dsp:nvSpPr>
      <dsp:spPr>
        <a:xfrm>
          <a:off x="7787864" y="349091"/>
          <a:ext cx="1763966" cy="1937456"/>
        </a:xfrm>
        <a:prstGeom prst="ellipse">
          <a:avLst/>
        </a:prstGeom>
        <a:blipFill dpi="0"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72" t="-953" r="-55228" b="953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160F85-1064-46F7-8801-5A9496811487}">
      <dsp:nvSpPr>
        <dsp:cNvPr id="0" name=""/>
        <dsp:cNvSpPr/>
      </dsp:nvSpPr>
      <dsp:spPr>
        <a:xfrm>
          <a:off x="9664424" y="0"/>
          <a:ext cx="1876559" cy="581818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1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500" kern="1200" dirty="0"/>
            <a:t>Peta FOLU </a:t>
          </a:r>
          <a:r>
            <a:rPr lang="id-ID" sz="1500" kern="1200" dirty="0" err="1"/>
            <a:t>Netsink</a:t>
          </a:r>
          <a:r>
            <a:rPr lang="id-ID" sz="1500" kern="1200" dirty="0"/>
            <a:t> 2030 (BPKHTL)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200" kern="1200" dirty="0"/>
            <a:t>Terluas: RO 11 = Perlindungan Areal Konservasi Tinggi (3.215.123,56) </a:t>
          </a:r>
        </a:p>
      </dsp:txBody>
      <dsp:txXfrm>
        <a:off x="9664424" y="2327275"/>
        <a:ext cx="1876559" cy="2327275"/>
      </dsp:txXfrm>
    </dsp:sp>
    <dsp:sp modelId="{6B470864-0E76-42FE-BF9A-34A43660A1A8}">
      <dsp:nvSpPr>
        <dsp:cNvPr id="0" name=""/>
        <dsp:cNvSpPr/>
      </dsp:nvSpPr>
      <dsp:spPr>
        <a:xfrm>
          <a:off x="9720721" y="349091"/>
          <a:ext cx="1763966" cy="1937456"/>
        </a:xfrm>
        <a:prstGeom prst="ellipse">
          <a:avLst/>
        </a:prstGeom>
        <a:blipFill dpi="0"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25" t="3078" r="-49975" b="-3078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57A727-19CD-43D1-AEAD-1F94A1244650}">
      <dsp:nvSpPr>
        <dsp:cNvPr id="0" name=""/>
        <dsp:cNvSpPr/>
      </dsp:nvSpPr>
      <dsp:spPr>
        <a:xfrm>
          <a:off x="461645" y="4654550"/>
          <a:ext cx="10617835" cy="872728"/>
        </a:xfrm>
        <a:prstGeom prst="leftRightArrow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894D51-E145-4A74-8090-CE4A60E8BEB5}">
      <dsp:nvSpPr>
        <dsp:cNvPr id="0" name=""/>
        <dsp:cNvSpPr/>
      </dsp:nvSpPr>
      <dsp:spPr>
        <a:xfrm>
          <a:off x="2690" y="0"/>
          <a:ext cx="2820475" cy="581818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1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600" kern="1200" dirty="0"/>
            <a:t>Peta Kawasan Hutan (SK. 6630/2021):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200" kern="1200" dirty="0"/>
            <a:t>APL 44%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200" kern="1200" dirty="0"/>
            <a:t>HL 15%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200" kern="1200" dirty="0"/>
            <a:t>HP 14%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200" kern="1200" dirty="0"/>
            <a:t>HPT 14%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200" kern="1200" dirty="0"/>
            <a:t>TN 8%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200" kern="1200" dirty="0"/>
            <a:t>CA 3%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200" kern="1200" dirty="0"/>
            <a:t>HPK 1%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200" kern="1200" dirty="0"/>
            <a:t>lainnya &lt;1%</a:t>
          </a:r>
        </a:p>
      </dsp:txBody>
      <dsp:txXfrm>
        <a:off x="2690" y="2327275"/>
        <a:ext cx="2820475" cy="2327275"/>
      </dsp:txXfrm>
    </dsp:sp>
    <dsp:sp modelId="{28BC828F-8B92-4F0B-8DA8-0FE97C5F25D9}">
      <dsp:nvSpPr>
        <dsp:cNvPr id="0" name=""/>
        <dsp:cNvSpPr/>
      </dsp:nvSpPr>
      <dsp:spPr>
        <a:xfrm>
          <a:off x="444200" y="349091"/>
          <a:ext cx="1937456" cy="1937456"/>
        </a:xfrm>
        <a:prstGeom prst="ellipse">
          <a:avLst/>
        </a:prstGeom>
        <a:blipFill dpi="0" rotWithShape="1">
          <a:blip xmlns:r="http://schemas.openxmlformats.org/officeDocument/2006/relationships" r:embed="rId1"/>
          <a:srcRect/>
          <a:stretch>
            <a:fillRect l="-3362" t="1539" r="-38638" b="-1539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99BB10-63D1-43E9-A23B-3091B9FA44C5}">
      <dsp:nvSpPr>
        <dsp:cNvPr id="0" name=""/>
        <dsp:cNvSpPr/>
      </dsp:nvSpPr>
      <dsp:spPr>
        <a:xfrm>
          <a:off x="2907780" y="0"/>
          <a:ext cx="2820475" cy="581818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600" kern="1200" dirty="0"/>
            <a:t>NKT (BKSDA </a:t>
          </a:r>
          <a:r>
            <a:rPr lang="id-ID" sz="1600" kern="1200" dirty="0" err="1"/>
            <a:t>Prov</a:t>
          </a:r>
          <a:r>
            <a:rPr lang="id-ID" sz="1600" kern="1200" dirty="0"/>
            <a:t>)</a:t>
          </a:r>
        </a:p>
      </dsp:txBody>
      <dsp:txXfrm>
        <a:off x="2907780" y="2327275"/>
        <a:ext cx="2820475" cy="2327275"/>
      </dsp:txXfrm>
    </dsp:sp>
    <dsp:sp modelId="{04E44771-E073-4657-B527-FEC5E35CD64E}">
      <dsp:nvSpPr>
        <dsp:cNvPr id="0" name=""/>
        <dsp:cNvSpPr/>
      </dsp:nvSpPr>
      <dsp:spPr>
        <a:xfrm>
          <a:off x="3349289" y="349091"/>
          <a:ext cx="1937456" cy="1937456"/>
        </a:xfrm>
        <a:prstGeom prst="ellipse">
          <a:avLst/>
        </a:prstGeom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584341-52F9-43FA-A5F9-74A6B433E470}">
      <dsp:nvSpPr>
        <dsp:cNvPr id="0" name=""/>
        <dsp:cNvSpPr/>
      </dsp:nvSpPr>
      <dsp:spPr>
        <a:xfrm>
          <a:off x="5812869" y="0"/>
          <a:ext cx="2820475" cy="581818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1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600" kern="1200" dirty="0" err="1"/>
            <a:t>Homerange</a:t>
          </a:r>
          <a:r>
            <a:rPr lang="id-ID" sz="1600" kern="1200" dirty="0"/>
            <a:t> Satwa (BKSDA </a:t>
          </a:r>
          <a:r>
            <a:rPr lang="id-ID" sz="1600" kern="1200" dirty="0" err="1"/>
            <a:t>Prov</a:t>
          </a:r>
          <a:r>
            <a:rPr lang="id-ID" sz="1600" kern="1200" dirty="0"/>
            <a:t>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200" kern="1200" dirty="0"/>
            <a:t>Belum tersedia</a:t>
          </a:r>
        </a:p>
      </dsp:txBody>
      <dsp:txXfrm>
        <a:off x="5812869" y="2327275"/>
        <a:ext cx="2820475" cy="2327275"/>
      </dsp:txXfrm>
    </dsp:sp>
    <dsp:sp modelId="{244C3625-8A1D-4FC5-A1DC-B719FD0A5B35}">
      <dsp:nvSpPr>
        <dsp:cNvPr id="0" name=""/>
        <dsp:cNvSpPr/>
      </dsp:nvSpPr>
      <dsp:spPr>
        <a:xfrm>
          <a:off x="6254378" y="349091"/>
          <a:ext cx="1937456" cy="1937456"/>
        </a:xfrm>
        <a:prstGeom prst="ellipse">
          <a:avLst/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539236-77B1-47CB-A8CE-F50193DF363C}">
      <dsp:nvSpPr>
        <dsp:cNvPr id="0" name=""/>
        <dsp:cNvSpPr/>
      </dsp:nvSpPr>
      <dsp:spPr>
        <a:xfrm>
          <a:off x="8717959" y="0"/>
          <a:ext cx="2820475" cy="581818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600" kern="1200" dirty="0"/>
            <a:t>RKTN dan RKTP</a:t>
          </a:r>
        </a:p>
      </dsp:txBody>
      <dsp:txXfrm>
        <a:off x="8717959" y="2327275"/>
        <a:ext cx="2820475" cy="2327275"/>
      </dsp:txXfrm>
    </dsp:sp>
    <dsp:sp modelId="{D2C610E1-E684-4B86-8DE7-DA013BC161A8}">
      <dsp:nvSpPr>
        <dsp:cNvPr id="0" name=""/>
        <dsp:cNvSpPr/>
      </dsp:nvSpPr>
      <dsp:spPr>
        <a:xfrm>
          <a:off x="9159468" y="349091"/>
          <a:ext cx="1937456" cy="1937456"/>
        </a:xfrm>
        <a:prstGeom prst="ellipse">
          <a:avLst/>
        </a:prstGeom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57A727-19CD-43D1-AEAD-1F94A1244650}">
      <dsp:nvSpPr>
        <dsp:cNvPr id="0" name=""/>
        <dsp:cNvSpPr/>
      </dsp:nvSpPr>
      <dsp:spPr>
        <a:xfrm>
          <a:off x="461645" y="4654550"/>
          <a:ext cx="10617835" cy="872728"/>
        </a:xfrm>
        <a:prstGeom prst="leftRightArrow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7F4284-99A6-47D8-BE4C-EA5F1BF7F159}">
      <dsp:nvSpPr>
        <dsp:cNvPr id="0" name=""/>
        <dsp:cNvSpPr/>
      </dsp:nvSpPr>
      <dsp:spPr>
        <a:xfrm>
          <a:off x="1282523" y="4545"/>
          <a:ext cx="2497329" cy="186420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41910" rIns="13970" bIns="1397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100" kern="1200" dirty="0"/>
            <a:t>Tiap TPB memiliki isu masing-masing 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100" kern="1200" dirty="0"/>
            <a:t>Secara umum terdapat 117 indikator yang perlu mendapat perhatian</a:t>
          </a:r>
        </a:p>
      </dsp:txBody>
      <dsp:txXfrm>
        <a:off x="1326204" y="48226"/>
        <a:ext cx="2409967" cy="1820522"/>
      </dsp:txXfrm>
    </dsp:sp>
    <dsp:sp modelId="{61C1F3B5-9E11-4DA2-A320-A60FE5BC8EB6}">
      <dsp:nvSpPr>
        <dsp:cNvPr id="0" name=""/>
        <dsp:cNvSpPr/>
      </dsp:nvSpPr>
      <dsp:spPr>
        <a:xfrm>
          <a:off x="1282523" y="1868749"/>
          <a:ext cx="2497329" cy="80160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0" rIns="24130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900" kern="1200"/>
            <a:t>Isu Capaian TPB</a:t>
          </a:r>
        </a:p>
      </dsp:txBody>
      <dsp:txXfrm>
        <a:off x="1282523" y="1868749"/>
        <a:ext cx="1758682" cy="801607"/>
      </dsp:txXfrm>
    </dsp:sp>
    <dsp:sp modelId="{296415DB-5EB9-4694-91E7-6C0B9D00AAAC}">
      <dsp:nvSpPr>
        <dsp:cNvPr id="0" name=""/>
        <dsp:cNvSpPr/>
      </dsp:nvSpPr>
      <dsp:spPr>
        <a:xfrm>
          <a:off x="3111851" y="1996077"/>
          <a:ext cx="874065" cy="87406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=""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84F6F0-FC57-4E81-9F35-69AC6F8C2AFD}">
      <dsp:nvSpPr>
        <dsp:cNvPr id="0" name=""/>
        <dsp:cNvSpPr/>
      </dsp:nvSpPr>
      <dsp:spPr>
        <a:xfrm>
          <a:off x="4202460" y="4545"/>
          <a:ext cx="2497329" cy="186420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3266964"/>
              <a:satOff val="-13592"/>
              <a:lumOff val="32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41910" rIns="13970" bIns="1397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100" kern="1200"/>
            <a:t>1. Menurunnya Daya Dukung dan Daya Tampung Lingkungan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100" kern="1200"/>
            <a:t>2. Peningkatan Risiko Pencemaran Lingkungan Hidup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100" kern="1200"/>
            <a:t>3. Peningkatan Risiko Bencana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100" kern="1200" dirty="0"/>
            <a:t>4. Berkurangnya Jasa Penyedia Pangan, Air, dan Pengaturan Air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100" kern="1200"/>
            <a:t>5. Berkurangnya Tutupan Hutan menjadi Non-Hutan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100" kern="1200"/>
            <a:t>6. Ekosistem KEHATI Rentan Terganggu</a:t>
          </a:r>
        </a:p>
      </dsp:txBody>
      <dsp:txXfrm>
        <a:off x="4246141" y="48226"/>
        <a:ext cx="2409967" cy="1820522"/>
      </dsp:txXfrm>
    </dsp:sp>
    <dsp:sp modelId="{C34FFD84-A278-4F64-AF86-D199692653C9}">
      <dsp:nvSpPr>
        <dsp:cNvPr id="0" name=""/>
        <dsp:cNvSpPr/>
      </dsp:nvSpPr>
      <dsp:spPr>
        <a:xfrm>
          <a:off x="4202460" y="1868749"/>
          <a:ext cx="2497329" cy="801607"/>
        </a:xfrm>
        <a:prstGeom prst="rect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accent4">
              <a:hueOff val="3266964"/>
              <a:satOff val="-13592"/>
              <a:lumOff val="32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0" rIns="24130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900" kern="1200" dirty="0"/>
            <a:t>Isu Lingkungan Hidup</a:t>
          </a:r>
        </a:p>
      </dsp:txBody>
      <dsp:txXfrm>
        <a:off x="4202460" y="1868749"/>
        <a:ext cx="1758682" cy="801607"/>
      </dsp:txXfrm>
    </dsp:sp>
    <dsp:sp modelId="{F6051CE7-EB26-4673-AB94-499558E0C399}">
      <dsp:nvSpPr>
        <dsp:cNvPr id="0" name=""/>
        <dsp:cNvSpPr/>
      </dsp:nvSpPr>
      <dsp:spPr>
        <a:xfrm>
          <a:off x="6031788" y="1996077"/>
          <a:ext cx="874065" cy="874065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4">
              <a:tint val="40000"/>
              <a:alpha val="90000"/>
              <a:hueOff val="3620642"/>
              <a:satOff val="-17082"/>
              <a:lumOff val="-61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84115C-B1EA-42D0-99C9-C7D857086656}">
      <dsp:nvSpPr>
        <dsp:cNvPr id="0" name=""/>
        <dsp:cNvSpPr/>
      </dsp:nvSpPr>
      <dsp:spPr>
        <a:xfrm>
          <a:off x="1282523" y="3303049"/>
          <a:ext cx="2497329" cy="186420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6533927"/>
              <a:satOff val="-27185"/>
              <a:lumOff val="64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41910" rIns="13970" bIns="1397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100" kern="1200"/>
            <a:t>1. Lingkungan Hidup dan Keberlanjutan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100" kern="1200"/>
            <a:t>2. Pembangunan Ekonomi dan Infrastruktur Wilayah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100" kern="1200"/>
            <a:t>3. Kualitas Sumber Daya Manusia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100" kern="1200"/>
            <a:t>4. Belum Optimalnya Penegakan Hukum dan Tata Kelola</a:t>
          </a:r>
        </a:p>
      </dsp:txBody>
      <dsp:txXfrm>
        <a:off x="1326204" y="3346730"/>
        <a:ext cx="2409967" cy="1820522"/>
      </dsp:txXfrm>
    </dsp:sp>
    <dsp:sp modelId="{5246525B-B509-4E26-9455-5B135460EAB7}">
      <dsp:nvSpPr>
        <dsp:cNvPr id="0" name=""/>
        <dsp:cNvSpPr/>
      </dsp:nvSpPr>
      <dsp:spPr>
        <a:xfrm>
          <a:off x="1282523" y="5167252"/>
          <a:ext cx="2497329" cy="801607"/>
        </a:xfrm>
        <a:prstGeom prst="rect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accent4">
              <a:hueOff val="6533927"/>
              <a:satOff val="-27185"/>
              <a:lumOff val="64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0" rIns="24130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900" kern="1200"/>
            <a:t>Isu Dokumen</a:t>
          </a:r>
        </a:p>
      </dsp:txBody>
      <dsp:txXfrm>
        <a:off x="1282523" y="5167252"/>
        <a:ext cx="1758682" cy="801607"/>
      </dsp:txXfrm>
    </dsp:sp>
    <dsp:sp modelId="{94E3C510-4843-4D75-96EB-A896620793B8}">
      <dsp:nvSpPr>
        <dsp:cNvPr id="0" name=""/>
        <dsp:cNvSpPr/>
      </dsp:nvSpPr>
      <dsp:spPr>
        <a:xfrm>
          <a:off x="3111851" y="5294580"/>
          <a:ext cx="874065" cy="874065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4">
              <a:tint val="40000"/>
              <a:alpha val="90000"/>
              <a:hueOff val="7241284"/>
              <a:satOff val="-34163"/>
              <a:lumOff val="-123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E65E33-9B79-462B-9D72-0AF8C2A454B4}">
      <dsp:nvSpPr>
        <dsp:cNvPr id="0" name=""/>
        <dsp:cNvSpPr/>
      </dsp:nvSpPr>
      <dsp:spPr>
        <a:xfrm>
          <a:off x="4202460" y="3303049"/>
          <a:ext cx="2497329" cy="186420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41910" rIns="13970" bIns="1397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100" kern="1200" dirty="0"/>
            <a:t>1. Pencemaran Lingkungan dan Pengelolaan Air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100" kern="1200"/>
            <a:t>2. Bencana 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100" kern="1200" dirty="0"/>
            <a:t>3. Deforestasi dan Degradasi Lahan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100" kern="1200" dirty="0"/>
            <a:t>4. Pendidikan dan Kesehatan </a:t>
          </a:r>
        </a:p>
      </dsp:txBody>
      <dsp:txXfrm>
        <a:off x="4246141" y="3346730"/>
        <a:ext cx="2409967" cy="1820522"/>
      </dsp:txXfrm>
    </dsp:sp>
    <dsp:sp modelId="{89F36CE7-F31B-4938-990A-2245E9595EE0}">
      <dsp:nvSpPr>
        <dsp:cNvPr id="0" name=""/>
        <dsp:cNvSpPr/>
      </dsp:nvSpPr>
      <dsp:spPr>
        <a:xfrm>
          <a:off x="4202460" y="5167252"/>
          <a:ext cx="2497329" cy="801607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0" rIns="24130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900" kern="1200" dirty="0"/>
            <a:t>Isu Publik (dari KP RPJPD – 15/11/23)</a:t>
          </a:r>
        </a:p>
      </dsp:txBody>
      <dsp:txXfrm>
        <a:off x="4202460" y="5167252"/>
        <a:ext cx="1758682" cy="801607"/>
      </dsp:txXfrm>
    </dsp:sp>
    <dsp:sp modelId="{6C4FA22C-BE2F-4BC5-8661-1E1F46EA7E62}">
      <dsp:nvSpPr>
        <dsp:cNvPr id="0" name=""/>
        <dsp:cNvSpPr/>
      </dsp:nvSpPr>
      <dsp:spPr>
        <a:xfrm>
          <a:off x="6031788" y="5294580"/>
          <a:ext cx="874065" cy="874065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4">
              <a:tint val="40000"/>
              <a:alpha val="90000"/>
              <a:hueOff val="10861925"/>
              <a:satOff val="-51245"/>
              <a:lumOff val="-18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3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#4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#5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#6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bList2#4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865830-DBAB-458E-A241-FA579DE34011}" type="datetimeFigureOut">
              <a:rPr lang="id-ID" smtClean="0"/>
              <a:pPr/>
              <a:t>15/09/2025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96EE7F-1A92-4D6F-8C2F-5CDCB82B65CF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563123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5" name="Google Shape;26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726" name="Google Shape;26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62931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0E802-54D5-4107-8550-01DAD2DC2540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0E802-54D5-4107-8550-01DAD2DC2540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39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39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0E802-54D5-4107-8550-01DAD2DC2540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C2D912-6F65-AA2F-8B0D-7F7C36DF7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4529139"/>
            <a:ext cx="10879415" cy="1947862"/>
          </a:xfrm>
          <a:solidFill>
            <a:schemeClr val="lt1">
              <a:alpha val="5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9D9FE6-2FCF-F32B-7485-92553086E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9815" y="223964"/>
            <a:ext cx="432759" cy="365125"/>
          </a:xfrm>
          <a:prstGeom prst="rect">
            <a:avLst/>
          </a:prstGeom>
        </p:spPr>
        <p:txBody>
          <a:bodyPr/>
          <a:lstStyle/>
          <a:p>
            <a:fld id="{9B70E802-54D5-4107-8550-01DAD2DC2540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36298699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Pr shadeToTitle="1"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4639CE-EAD9-09D3-1572-3DD5C1B6B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F3F3CED4-9FD0-E06D-9B69-1112ACC9843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8579" y="834604"/>
            <a:ext cx="3600000" cy="2880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id-ID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xmlns="" id="{BBC07131-BCD0-D50A-8664-81DE195C0FF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98579" y="3841475"/>
            <a:ext cx="3600000" cy="2880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id-ID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0EE6E08B-66F4-396C-7968-838132D70A3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30664" y="835027"/>
            <a:ext cx="1950259" cy="287972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d-ID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xmlns="" id="{67806792-2CAA-5CE7-6D63-57CEC6E781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30664" y="3839582"/>
            <a:ext cx="1950259" cy="287972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d-ID" dirty="0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xmlns="" id="{46598EE2-5958-3768-68EA-7791A00C8E1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11080" y="832434"/>
            <a:ext cx="3600000" cy="2880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id-ID" dirty="0"/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xmlns="" id="{98CFD8A0-63F3-62D9-3DC7-571505D68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11080" y="3839305"/>
            <a:ext cx="3600000" cy="2880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id-ID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xmlns="" id="{5BC4BC21-A6FE-411A-D2A8-03300FB0F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943165" y="832857"/>
            <a:ext cx="1950259" cy="287972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d-ID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xmlns="" id="{6ABFD129-EF11-480E-3F8D-5FEEEC4D93D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943165" y="3837412"/>
            <a:ext cx="1950259" cy="287972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xmlns="" val="2029639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C2D912-6F65-AA2F-8B0D-7F7C36DF7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4529139"/>
            <a:ext cx="10879415" cy="1947862"/>
          </a:xfrm>
          <a:solidFill>
            <a:schemeClr val="lt1">
              <a:alpha val="5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9D9FE6-2FCF-F32B-7485-92553086E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9815" y="223964"/>
            <a:ext cx="432759" cy="365125"/>
          </a:xfrm>
          <a:prstGeom prst="rect">
            <a:avLst/>
          </a:prstGeom>
        </p:spPr>
        <p:txBody>
          <a:bodyPr/>
          <a:lstStyle/>
          <a:p>
            <a:fld id="{9B70E802-54D5-4107-8550-01DAD2DC2540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36298699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>
            <a:spLocks noGrp="1"/>
          </p:cNvSpPr>
          <p:nvPr>
            <p:ph type="pic" idx="2"/>
          </p:nvPr>
        </p:nvSpPr>
        <p:spPr>
          <a:xfrm>
            <a:off x="-4401" y="0"/>
            <a:ext cx="122008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60" name="Google Shape;60;p10"/>
          <p:cNvSpPr txBox="1">
            <a:spLocks noGrp="1"/>
          </p:cNvSpPr>
          <p:nvPr>
            <p:ph type="title"/>
          </p:nvPr>
        </p:nvSpPr>
        <p:spPr>
          <a:xfrm>
            <a:off x="1407800" y="719333"/>
            <a:ext cx="9376400" cy="7636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5361261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C2D912-6F65-AA2F-8B0D-7F7C36DF7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4529139"/>
            <a:ext cx="10879415" cy="1947862"/>
          </a:xfrm>
          <a:solidFill>
            <a:schemeClr val="lt1">
              <a:alpha val="5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9D9FE6-2FCF-F32B-7485-92553086E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9815" y="223964"/>
            <a:ext cx="432759" cy="365125"/>
          </a:xfrm>
          <a:prstGeom prst="rect">
            <a:avLst/>
          </a:prstGeom>
        </p:spPr>
        <p:txBody>
          <a:bodyPr/>
          <a:lstStyle/>
          <a:p>
            <a:fld id="{9B70E802-54D5-4107-8550-01DAD2DC2540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36298699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4639CE-EAD9-09D3-1572-3DD5C1B6B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F3F3CED4-9FD0-E06D-9B69-1112ACC98435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0627" y="862596"/>
            <a:ext cx="3960000" cy="3168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id-ID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xmlns="" id="{BBC07131-BCD0-D50A-8664-81DE195C0FFC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8125471" y="860847"/>
            <a:ext cx="3960000" cy="3168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id-ID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0EE6E08B-66F4-396C-7968-838132D70A3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28049" y="4161455"/>
            <a:ext cx="3973328" cy="226264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d-ID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xmlns="" id="{67806792-2CAA-5CE7-6D63-57CEC6E781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0627" y="4161455"/>
            <a:ext cx="3959999" cy="226264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d-ID" dirty="0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xmlns="" id="{46598EE2-5958-3768-68EA-7791A00C8E1E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4128049" y="860847"/>
            <a:ext cx="3960000" cy="3168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id-ID" dirty="0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xmlns="" id="{5BC4BC21-A6FE-411A-D2A8-03300FB0F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8801" y="4161455"/>
            <a:ext cx="3946669" cy="226264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xmlns="" val="3698203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0E802-54D5-4107-8550-01DAD2DC2540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AE475-0AC2-453F-AFD8-D257FAEE661D}" type="datetimeFigureOut">
              <a:rPr lang="id-ID" smtClean="0"/>
              <a:pPr/>
              <a:t>15/09/2025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0E802-54D5-4107-8550-01DAD2DC2540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0E802-54D5-4107-8550-01DAD2DC2540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0E802-54D5-4107-8550-01DAD2DC2540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0E802-54D5-4107-8550-01DAD2DC2540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0E802-54D5-4107-8550-01DAD2DC2540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97365-EBCA-4027-87D5-99FC1D4DF0BB}" type="datetimeFigureOut">
              <a:rPr lang="en-US" smtClean="0"/>
              <a:pPr/>
              <a:t>9/15/2025</a:t>
            </a:fld>
            <a:endParaRPr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1">
                  <a:shade val="50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1" r:id="rId14"/>
    <p:sldLayoutId id="2147483722" r:id="rId15"/>
    <p:sldLayoutId id="2147483723" r:id="rId16"/>
    <p:sldLayoutId id="2147483662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diagramLayout" Target="../diagrams/layout1.xml"/><Relationship Id="rId7" Type="http://schemas.openxmlformats.org/officeDocument/2006/relationships/diagramLayout" Target="../diagrams/layout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1.xml"/><Relationship Id="rId10" Type="http://schemas.microsoft.com/office/2007/relationships/diagramDrawing" Target="../diagrams/drawing2.xml"/><Relationship Id="rId4" Type="http://schemas.openxmlformats.org/officeDocument/2006/relationships/diagramQuickStyle" Target="../diagrams/quickStyle1.xml"/><Relationship Id="rId9" Type="http://schemas.openxmlformats.org/officeDocument/2006/relationships/diagramColors" Target="../diagrams/colors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5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eg"/><Relationship Id="rId4" Type="http://schemas.openxmlformats.org/officeDocument/2006/relationships/image" Target="../media/image17.tif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6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68A6EA-7036-8C17-FF8E-43ED30E6EF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0285" y="1064714"/>
            <a:ext cx="10972800" cy="3369501"/>
          </a:xfrm>
        </p:spPr>
        <p:txBody>
          <a:bodyPr>
            <a:normAutofit/>
          </a:bodyPr>
          <a:lstStyle/>
          <a:p>
            <a:r>
              <a:rPr lang="id-ID" sz="3600" dirty="0" smtClean="0">
                <a:solidFill>
                  <a:srgbClr val="00B050"/>
                </a:solidFill>
              </a:rPr>
              <a:t>PRESENTASI : </a:t>
            </a:r>
            <a:br>
              <a:rPr lang="id-ID" sz="3600" dirty="0" smtClean="0">
                <a:solidFill>
                  <a:srgbClr val="00B050"/>
                </a:solidFill>
              </a:rPr>
            </a:br>
            <a:r>
              <a:rPr lang="id-ID" sz="3600" dirty="0" smtClean="0">
                <a:solidFill>
                  <a:srgbClr val="00B050"/>
                </a:solidFill>
              </a:rPr>
              <a:t>ISU LOKAL PEMBANGUNAN BERKELANJUTAN </a:t>
            </a:r>
            <a:br>
              <a:rPr lang="id-ID" sz="3600" dirty="0" smtClean="0">
                <a:solidFill>
                  <a:srgbClr val="00B050"/>
                </a:solidFill>
              </a:rPr>
            </a:br>
            <a:r>
              <a:rPr lang="id-ID" sz="3600" b="1" dirty="0" smtClean="0">
                <a:solidFill>
                  <a:srgbClr val="00B050"/>
                </a:solidFill>
              </a:rPr>
              <a:t>Provinsi</a:t>
            </a:r>
            <a:r>
              <a:rPr lang="id-ID" sz="3600" dirty="0" smtClean="0">
                <a:solidFill>
                  <a:srgbClr val="00B050"/>
                </a:solidFill>
              </a:rPr>
              <a:t> </a:t>
            </a:r>
            <a:r>
              <a:rPr lang="id-ID" sz="3600" b="1" dirty="0">
                <a:solidFill>
                  <a:srgbClr val="00B050"/>
                </a:solidFill>
              </a:rPr>
              <a:t>Kalimantan </a:t>
            </a:r>
            <a:r>
              <a:rPr lang="id-ID" sz="3600" b="1" dirty="0" smtClean="0">
                <a:solidFill>
                  <a:srgbClr val="00B050"/>
                </a:solidFill>
              </a:rPr>
              <a:t>Barat</a:t>
            </a:r>
            <a:endParaRPr lang="id-ID" sz="3600" b="1" dirty="0">
              <a:solidFill>
                <a:srgbClr val="00B05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79E3439-6972-690D-8F78-A41DD69568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1494" y="5044320"/>
            <a:ext cx="11040238" cy="67995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r>
              <a:rPr lang="id-ID" sz="3800" dirty="0" smtClean="0">
                <a:solidFill>
                  <a:srgbClr val="FF0000"/>
                </a:solidFill>
              </a:rPr>
              <a:t>Dinas Lingkungan Hidup dan Kehutanan </a:t>
            </a:r>
            <a:r>
              <a:rPr lang="fi-FI" sz="3800" dirty="0" smtClean="0">
                <a:solidFill>
                  <a:srgbClr val="FF0000"/>
                </a:solidFill>
              </a:rPr>
              <a:t>Provinsi </a:t>
            </a:r>
            <a:r>
              <a:rPr lang="fi-FI" sz="3800" dirty="0">
                <a:solidFill>
                  <a:srgbClr val="FF0000"/>
                </a:solidFill>
              </a:rPr>
              <a:t>Kalimantan </a:t>
            </a:r>
            <a:r>
              <a:rPr lang="fi-FI" sz="3800" dirty="0" smtClean="0">
                <a:solidFill>
                  <a:srgbClr val="FF0000"/>
                </a:solidFill>
              </a:rPr>
              <a:t>Barat</a:t>
            </a:r>
            <a:endParaRPr lang="fi-FI" sz="3800" dirty="0">
              <a:solidFill>
                <a:srgbClr val="FF0000"/>
              </a:solidFill>
            </a:endParaRPr>
          </a:p>
          <a:p>
            <a:r>
              <a:rPr lang="id-ID" sz="3800" dirty="0" smtClean="0">
                <a:solidFill>
                  <a:srgbClr val="FF0000"/>
                </a:solidFill>
              </a:rPr>
              <a:t> Pontianak</a:t>
            </a:r>
            <a:r>
              <a:rPr lang="id-ID" sz="3800" dirty="0">
                <a:solidFill>
                  <a:srgbClr val="FF0000"/>
                </a:solidFill>
              </a:rPr>
              <a:t>, </a:t>
            </a:r>
            <a:r>
              <a:rPr lang="id-ID" sz="3800" dirty="0" smtClean="0">
                <a:solidFill>
                  <a:srgbClr val="FF0000"/>
                </a:solidFill>
              </a:rPr>
              <a:t>16 SEPTEMBER 2025</a:t>
            </a:r>
            <a:endParaRPr lang="id-ID" sz="3600" dirty="0">
              <a:solidFill>
                <a:srgbClr val="FF0000"/>
              </a:solidFill>
            </a:endParaRPr>
          </a:p>
        </p:txBody>
      </p:sp>
      <p:pic>
        <p:nvPicPr>
          <p:cNvPr id="4" name="Picture 7" descr="Nilai - nilai ASN Berakhla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398943" cy="642918"/>
          </a:xfrm>
          <a:prstGeom prst="rect">
            <a:avLst/>
          </a:prstGeom>
          <a:noFill/>
        </p:spPr>
      </p:pic>
      <p:sp>
        <p:nvSpPr>
          <p:cNvPr id="5" name="object 24">
            <a:extLst>
              <a:ext uri="{FF2B5EF4-FFF2-40B4-BE49-F238E27FC236}">
                <a16:creationId xmlns="" xmlns:a16="http://schemas.microsoft.com/office/drawing/2014/main" id="{CD0B59FB-BDBB-4292-80F0-C1F7DFA71740}"/>
              </a:ext>
            </a:extLst>
          </p:cNvPr>
          <p:cNvSpPr/>
          <p:nvPr/>
        </p:nvSpPr>
        <p:spPr>
          <a:xfrm>
            <a:off x="5264629" y="225468"/>
            <a:ext cx="1196949" cy="12858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1463">
              <a:solidFill>
                <a:prstClr val="black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405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D5D84C-D4F8-96B8-9176-074102E40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89450"/>
          </a:xfrm>
        </p:spPr>
        <p:txBody>
          <a:bodyPr>
            <a:normAutofit fontScale="90000"/>
          </a:bodyPr>
          <a:lstStyle/>
          <a:p>
            <a:r>
              <a:rPr lang="id-ID" dirty="0"/>
              <a:t>Jasa Ekosistem (RPPLH Kalbar, 2019)</a:t>
            </a:r>
          </a:p>
        </p:txBody>
      </p:sp>
      <p:pic>
        <p:nvPicPr>
          <p:cNvPr id="11" name="Content Placeholder 11">
            <a:extLst>
              <a:ext uri="{FF2B5EF4-FFF2-40B4-BE49-F238E27FC236}">
                <a16:creationId xmlns:a16="http://schemas.microsoft.com/office/drawing/2014/main" xmlns="" id="{4431ABCC-9D8E-5C1D-BB65-39D5B9F2D2C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94" r="5794"/>
          <a:stretch>
            <a:fillRect/>
          </a:stretch>
        </p:blipFill>
        <p:spPr/>
      </p:pic>
      <p:pic>
        <p:nvPicPr>
          <p:cNvPr id="13" name="Picture Placeholder 6">
            <a:extLst>
              <a:ext uri="{FF2B5EF4-FFF2-40B4-BE49-F238E27FC236}">
                <a16:creationId xmlns:a16="http://schemas.microsoft.com/office/drawing/2014/main" xmlns="" id="{A958264D-97D3-B784-32C9-7FA578FC492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94" r="5794"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FDC9D53-6498-9FA6-71C8-B233C7E5CF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60442" y="835027"/>
            <a:ext cx="2920481" cy="287972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id-ID" dirty="0"/>
              <a:t>JE </a:t>
            </a:r>
            <a:r>
              <a:rPr lang="id-ID" dirty="0" err="1"/>
              <a:t>Peng</a:t>
            </a:r>
            <a:r>
              <a:rPr lang="id-ID" dirty="0"/>
              <a:t>. Iklim</a:t>
            </a:r>
          </a:p>
          <a:p>
            <a:r>
              <a:rPr lang="id-ID" sz="2800" dirty="0">
                <a:highlight>
                  <a:srgbClr val="FF0000"/>
                </a:highlight>
              </a:rPr>
              <a:t>Sangat Rendah</a:t>
            </a:r>
            <a:r>
              <a:rPr lang="id-ID" sz="2800" dirty="0"/>
              <a:t>: 1.273.634,72 Ha</a:t>
            </a:r>
          </a:p>
          <a:p>
            <a:r>
              <a:rPr lang="id-ID" sz="2800" dirty="0">
                <a:highlight>
                  <a:srgbClr val="D3A02A"/>
                </a:highlight>
              </a:rPr>
              <a:t>Rendah</a:t>
            </a:r>
            <a:r>
              <a:rPr lang="id-ID" sz="2800" dirty="0"/>
              <a:t>: 1.407.367,02 Ha</a:t>
            </a:r>
          </a:p>
          <a:p>
            <a:r>
              <a:rPr lang="id-ID" sz="2800" dirty="0">
                <a:highlight>
                  <a:srgbClr val="FFFF00"/>
                </a:highlight>
              </a:rPr>
              <a:t>Sedang</a:t>
            </a:r>
            <a:r>
              <a:rPr lang="id-ID" sz="2800" dirty="0"/>
              <a:t>: 3.437.960,58 Ha</a:t>
            </a:r>
          </a:p>
          <a:p>
            <a:r>
              <a:rPr lang="id-ID" sz="2800" dirty="0">
                <a:highlight>
                  <a:srgbClr val="00FF00"/>
                </a:highlight>
              </a:rPr>
              <a:t>Tinggi</a:t>
            </a:r>
            <a:r>
              <a:rPr lang="id-ID" sz="2800" dirty="0"/>
              <a:t>: 5.162.839,51 Ha</a:t>
            </a:r>
          </a:p>
          <a:p>
            <a:r>
              <a:rPr lang="id-ID" sz="2800" dirty="0">
                <a:highlight>
                  <a:srgbClr val="3DB049"/>
                </a:highlight>
              </a:rPr>
              <a:t>Sangat Tinggi</a:t>
            </a:r>
            <a:r>
              <a:rPr lang="id-ID" sz="2800" dirty="0"/>
              <a:t>: 3.703.900,97 Ha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3D4A5AFF-0CAB-CDDB-0B89-8F38124F503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60442" y="3839582"/>
            <a:ext cx="2920481" cy="287972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id-ID" dirty="0"/>
              <a:t>JE </a:t>
            </a:r>
            <a:r>
              <a:rPr lang="id-ID" dirty="0" err="1"/>
              <a:t>Peng</a:t>
            </a:r>
            <a:r>
              <a:rPr lang="id-ID" dirty="0"/>
              <a:t>. Pemurnian Air</a:t>
            </a:r>
          </a:p>
          <a:p>
            <a:r>
              <a:rPr lang="id-ID" sz="2800" dirty="0">
                <a:highlight>
                  <a:srgbClr val="FF0000"/>
                </a:highlight>
              </a:rPr>
              <a:t>Sangat Rendah</a:t>
            </a:r>
            <a:r>
              <a:rPr lang="id-ID" sz="2800" dirty="0"/>
              <a:t>: 1.026.733,50 Ha</a:t>
            </a:r>
          </a:p>
          <a:p>
            <a:r>
              <a:rPr lang="id-ID" sz="2800" dirty="0">
                <a:highlight>
                  <a:srgbClr val="D3A02A"/>
                </a:highlight>
              </a:rPr>
              <a:t>Rendah</a:t>
            </a:r>
            <a:r>
              <a:rPr lang="id-ID" sz="2800" dirty="0"/>
              <a:t>: 798.995,70 Ha</a:t>
            </a:r>
          </a:p>
          <a:p>
            <a:r>
              <a:rPr lang="id-ID" sz="2800" dirty="0">
                <a:highlight>
                  <a:srgbClr val="FFFF00"/>
                </a:highlight>
              </a:rPr>
              <a:t>Sedang</a:t>
            </a:r>
            <a:r>
              <a:rPr lang="id-ID" sz="2800" dirty="0"/>
              <a:t>: 3.490.957,29 Ha</a:t>
            </a:r>
          </a:p>
          <a:p>
            <a:r>
              <a:rPr lang="id-ID" sz="2800" dirty="0">
                <a:highlight>
                  <a:srgbClr val="00FF00"/>
                </a:highlight>
              </a:rPr>
              <a:t>Tinggi</a:t>
            </a:r>
            <a:r>
              <a:rPr lang="id-ID" sz="2800" dirty="0"/>
              <a:t>: 4.894.828,66 Ha</a:t>
            </a:r>
          </a:p>
          <a:p>
            <a:r>
              <a:rPr lang="id-ID" sz="2800" dirty="0">
                <a:highlight>
                  <a:srgbClr val="3DB049"/>
                </a:highlight>
              </a:rPr>
              <a:t>Sangat Tinggi</a:t>
            </a:r>
            <a:r>
              <a:rPr lang="id-ID" sz="2800" dirty="0"/>
              <a:t>: 4.774.187,67 Ha</a:t>
            </a:r>
            <a:endParaRPr lang="id-ID" dirty="0"/>
          </a:p>
          <a:p>
            <a:endParaRPr lang="id-ID" dirty="0"/>
          </a:p>
        </p:txBody>
      </p:sp>
      <p:pic>
        <p:nvPicPr>
          <p:cNvPr id="12" name="Content Placeholder 7">
            <a:extLst>
              <a:ext uri="{FF2B5EF4-FFF2-40B4-BE49-F238E27FC236}">
                <a16:creationId xmlns:a16="http://schemas.microsoft.com/office/drawing/2014/main" xmlns="" id="{1C66F7CE-42AC-DF59-AC0A-AEA6DD09471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63" r="5863"/>
          <a:stretch>
            <a:fillRect/>
          </a:stretch>
        </p:blipFill>
        <p:spPr/>
      </p:pic>
      <p:pic>
        <p:nvPicPr>
          <p:cNvPr id="14" name="Picture Placeholder 9">
            <a:extLst>
              <a:ext uri="{FF2B5EF4-FFF2-40B4-BE49-F238E27FC236}">
                <a16:creationId xmlns:a16="http://schemas.microsoft.com/office/drawing/2014/main" xmlns="" id="{0F03F055-9A49-A4CB-D3E9-434A24D9F56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63" r="5863"/>
          <a:stretch>
            <a:fillRect/>
          </a:stretch>
        </p:blipFill>
        <p:spPr/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3E14C7ED-3F82-C8BC-F7A3-6BE504E9FF1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957390" y="832857"/>
            <a:ext cx="2936036" cy="287972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id-ID" dirty="0"/>
              <a:t>JE </a:t>
            </a:r>
            <a:r>
              <a:rPr lang="id-ID" dirty="0" err="1"/>
              <a:t>Peng</a:t>
            </a:r>
            <a:r>
              <a:rPr lang="id-ID" dirty="0"/>
              <a:t>. Bencana</a:t>
            </a:r>
          </a:p>
          <a:p>
            <a:r>
              <a:rPr lang="id-ID" sz="2800" dirty="0">
                <a:highlight>
                  <a:srgbClr val="FF0000"/>
                </a:highlight>
              </a:rPr>
              <a:t>Sangat Rendah</a:t>
            </a:r>
            <a:r>
              <a:rPr lang="id-ID" sz="2800" dirty="0"/>
              <a:t>: 1.265.795,72 Ha</a:t>
            </a:r>
          </a:p>
          <a:p>
            <a:r>
              <a:rPr lang="id-ID" sz="2800" dirty="0">
                <a:highlight>
                  <a:srgbClr val="D3A02A"/>
                </a:highlight>
              </a:rPr>
              <a:t>Rendah</a:t>
            </a:r>
            <a:r>
              <a:rPr lang="id-ID" sz="2800" dirty="0"/>
              <a:t>: 1.040.545,94 Ha</a:t>
            </a:r>
          </a:p>
          <a:p>
            <a:r>
              <a:rPr lang="id-ID" sz="2800" dirty="0">
                <a:highlight>
                  <a:srgbClr val="FFFF00"/>
                </a:highlight>
              </a:rPr>
              <a:t>Sedang</a:t>
            </a:r>
            <a:r>
              <a:rPr lang="id-ID" sz="2800" dirty="0"/>
              <a:t>: 1.227.377,50 Ha</a:t>
            </a:r>
          </a:p>
          <a:p>
            <a:r>
              <a:rPr lang="id-ID" sz="2800" dirty="0">
                <a:highlight>
                  <a:srgbClr val="00FF00"/>
                </a:highlight>
              </a:rPr>
              <a:t>Tinggi</a:t>
            </a:r>
            <a:r>
              <a:rPr lang="id-ID" sz="2800" dirty="0"/>
              <a:t>: 5.628.888,53 Ha</a:t>
            </a:r>
          </a:p>
          <a:p>
            <a:r>
              <a:rPr lang="id-ID" sz="2800" dirty="0">
                <a:highlight>
                  <a:srgbClr val="3DB049"/>
                </a:highlight>
              </a:rPr>
              <a:t>Sangat Tinggi</a:t>
            </a:r>
            <a:r>
              <a:rPr lang="id-ID" sz="2800" dirty="0"/>
              <a:t>: 5.823.095,12 Ha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81DC266F-58B2-C947-1387-5E614EF2E93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957390" y="3837412"/>
            <a:ext cx="2936036" cy="287972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id-ID" dirty="0"/>
              <a:t>JE Budaya Estetika</a:t>
            </a:r>
          </a:p>
          <a:p>
            <a:r>
              <a:rPr lang="id-ID" sz="2800" dirty="0">
                <a:highlight>
                  <a:srgbClr val="FF0000"/>
                </a:highlight>
              </a:rPr>
              <a:t>Sangat Rendah</a:t>
            </a:r>
            <a:r>
              <a:rPr lang="id-ID" sz="2800" dirty="0"/>
              <a:t>: 2.594.512,38 Ha</a:t>
            </a:r>
          </a:p>
          <a:p>
            <a:r>
              <a:rPr lang="id-ID" sz="2800" dirty="0">
                <a:highlight>
                  <a:srgbClr val="D3A02A"/>
                </a:highlight>
              </a:rPr>
              <a:t>Rendah</a:t>
            </a:r>
            <a:r>
              <a:rPr lang="id-ID" sz="2800" dirty="0"/>
              <a:t>: 2.576.107,14 Ha</a:t>
            </a:r>
          </a:p>
          <a:p>
            <a:r>
              <a:rPr lang="id-ID" sz="2800" dirty="0">
                <a:highlight>
                  <a:srgbClr val="FFFF00"/>
                </a:highlight>
              </a:rPr>
              <a:t>Sedang</a:t>
            </a:r>
            <a:r>
              <a:rPr lang="id-ID" sz="2800" dirty="0"/>
              <a:t>: 2.795.546,30 Ha</a:t>
            </a:r>
          </a:p>
          <a:p>
            <a:r>
              <a:rPr lang="id-ID" sz="2800" dirty="0">
                <a:highlight>
                  <a:srgbClr val="00FF00"/>
                </a:highlight>
              </a:rPr>
              <a:t>Tinggi</a:t>
            </a:r>
            <a:r>
              <a:rPr lang="id-ID" sz="2800" dirty="0"/>
              <a:t>: 3.662.500,05 Ha</a:t>
            </a:r>
          </a:p>
          <a:p>
            <a:r>
              <a:rPr lang="id-ID" sz="2800" dirty="0">
                <a:highlight>
                  <a:srgbClr val="3DB049"/>
                </a:highlight>
              </a:rPr>
              <a:t>Sangat Tinggi</a:t>
            </a:r>
            <a:r>
              <a:rPr lang="id-ID" sz="2800" dirty="0"/>
              <a:t>: 3.357.036,95 Ha</a:t>
            </a:r>
          </a:p>
        </p:txBody>
      </p:sp>
    </p:spTree>
    <p:extLst>
      <p:ext uri="{BB962C8B-B14F-4D97-AF65-F5344CB8AC3E}">
        <p14:creationId xmlns:p14="http://schemas.microsoft.com/office/powerpoint/2010/main" xmlns="" val="109713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xmlns="" id="{A4CFBDD2-6367-0241-9341-E070CD4C1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d-ID" dirty="0"/>
              <a:t>Rangkuman Jasa Ekosistem (RPPLH Kalbar, 2019)</a:t>
            </a:r>
          </a:p>
        </p:txBody>
      </p:sp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xmlns="" id="{C7C6A962-1912-12E5-3080-A75B223B09F0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212945" y="1302705"/>
          <a:ext cx="11979056" cy="3391006"/>
        </p:xfrm>
        <a:graphic>
          <a:graphicData uri="http://schemas.openxmlformats.org/drawingml/2006/table">
            <a:tbl>
              <a:tblPr firstRow="1" firstCol="1" bandRow="1">
                <a:tableStyleId>{793D81CF-94F2-401A-BA57-92F5A7B2D0C5}</a:tableStyleId>
              </a:tblPr>
              <a:tblGrid>
                <a:gridCol w="772879">
                  <a:extLst>
                    <a:ext uri="{9D8B030D-6E8A-4147-A177-3AD203B41FA5}">
                      <a16:colId xmlns:a16="http://schemas.microsoft.com/office/drawing/2014/main" xmlns="" val="3967538166"/>
                    </a:ext>
                  </a:extLst>
                </a:gridCol>
                <a:gridCol w="2368041">
                  <a:extLst>
                    <a:ext uri="{9D8B030D-6E8A-4147-A177-3AD203B41FA5}">
                      <a16:colId xmlns:a16="http://schemas.microsoft.com/office/drawing/2014/main" xmlns="" val="1590029850"/>
                    </a:ext>
                  </a:extLst>
                </a:gridCol>
                <a:gridCol w="1104767">
                  <a:extLst>
                    <a:ext uri="{9D8B030D-6E8A-4147-A177-3AD203B41FA5}">
                      <a16:colId xmlns:a16="http://schemas.microsoft.com/office/drawing/2014/main" xmlns="" val="2097100358"/>
                    </a:ext>
                  </a:extLst>
                </a:gridCol>
                <a:gridCol w="1104767">
                  <a:extLst>
                    <a:ext uri="{9D8B030D-6E8A-4147-A177-3AD203B41FA5}">
                      <a16:colId xmlns:a16="http://schemas.microsoft.com/office/drawing/2014/main" xmlns="" val="4031306373"/>
                    </a:ext>
                  </a:extLst>
                </a:gridCol>
                <a:gridCol w="1104767">
                  <a:extLst>
                    <a:ext uri="{9D8B030D-6E8A-4147-A177-3AD203B41FA5}">
                      <a16:colId xmlns:a16="http://schemas.microsoft.com/office/drawing/2014/main" xmlns="" val="2546227289"/>
                    </a:ext>
                  </a:extLst>
                </a:gridCol>
                <a:gridCol w="1104767">
                  <a:extLst>
                    <a:ext uri="{9D8B030D-6E8A-4147-A177-3AD203B41FA5}">
                      <a16:colId xmlns:a16="http://schemas.microsoft.com/office/drawing/2014/main" xmlns="" val="2828666569"/>
                    </a:ext>
                  </a:extLst>
                </a:gridCol>
                <a:gridCol w="1104767">
                  <a:extLst>
                    <a:ext uri="{9D8B030D-6E8A-4147-A177-3AD203B41FA5}">
                      <a16:colId xmlns:a16="http://schemas.microsoft.com/office/drawing/2014/main" xmlns="" val="1777776699"/>
                    </a:ext>
                  </a:extLst>
                </a:gridCol>
                <a:gridCol w="1104767">
                  <a:extLst>
                    <a:ext uri="{9D8B030D-6E8A-4147-A177-3AD203B41FA5}">
                      <a16:colId xmlns:a16="http://schemas.microsoft.com/office/drawing/2014/main" xmlns="" val="209612615"/>
                    </a:ext>
                  </a:extLst>
                </a:gridCol>
                <a:gridCol w="1104767">
                  <a:extLst>
                    <a:ext uri="{9D8B030D-6E8A-4147-A177-3AD203B41FA5}">
                      <a16:colId xmlns:a16="http://schemas.microsoft.com/office/drawing/2014/main" xmlns="" val="2194861799"/>
                    </a:ext>
                  </a:extLst>
                </a:gridCol>
                <a:gridCol w="1104767">
                  <a:extLst>
                    <a:ext uri="{9D8B030D-6E8A-4147-A177-3AD203B41FA5}">
                      <a16:colId xmlns:a16="http://schemas.microsoft.com/office/drawing/2014/main" xmlns="" val="53405978"/>
                    </a:ext>
                  </a:extLst>
                </a:gridCol>
              </a:tblGrid>
              <a:tr h="282584"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 dirty="0"/>
                        <a:t>Jasa Ekosistem</a:t>
                      </a:r>
                    </a:p>
                  </a:txBody>
                  <a:tcPr marL="68580" marR="68580" marT="0" marB="0"/>
                </a:tc>
                <a:tc rowSpan="2"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/>
                        <a:t>Kondisi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/>
                        <a:t>Persentase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/>
                        <a:t>Jumlah (Ha)</a:t>
                      </a: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/>
                        <a:t>Jumlah (%)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123736780"/>
                  </a:ext>
                </a:extLst>
              </a:tr>
              <a:tr h="282584">
                <a:tc gridSpan="2"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/>
                        <a:t>Buruk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/>
                        <a:t>Sedang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/>
                        <a:t>Baik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/>
                        <a:t>Buruk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/>
                        <a:t>Sedang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/>
                        <a:t>Baik</a:t>
                      </a: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77282158"/>
                  </a:ext>
                </a:extLst>
              </a:tr>
              <a:tr h="2825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endParaRPr lang="id-ID" sz="16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/>
                        <a:t>Penyedia Pangan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/>
                        <a:t>1.379.725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/>
                        <a:t>6.723.859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/>
                        <a:t>6.600.164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 dirty="0"/>
                        <a:t>9%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 dirty="0"/>
                        <a:t>46%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 b="1" dirty="0"/>
                        <a:t>45%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/>
                        <a:t>14.703.748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/>
                        <a:t>100%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366605261"/>
                  </a:ext>
                </a:extLst>
              </a:tr>
              <a:tr h="2825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endParaRPr lang="id-ID" sz="16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/>
                        <a:t>Penyedia Air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/>
                        <a:t>1.094.290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/>
                        <a:t>4.661.632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/>
                        <a:t>8.947.826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/>
                        <a:t>7%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/>
                        <a:t>32%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 b="1" dirty="0"/>
                        <a:t>61%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/>
                        <a:t>14.703.748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/>
                        <a:t>100%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652969410"/>
                  </a:ext>
                </a:extLst>
              </a:tr>
              <a:tr h="2825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endParaRPr lang="id-ID" sz="16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/>
                        <a:t>Penyedia Serat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/>
                        <a:t>283.942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/>
                        <a:t>1.910.914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/>
                        <a:t>12.508.892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/>
                        <a:t>2%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/>
                        <a:t>13%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 b="1" dirty="0"/>
                        <a:t>85%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/>
                        <a:t>14.703.748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/>
                        <a:t>100%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718485631"/>
                  </a:ext>
                </a:extLst>
              </a:tr>
              <a:tr h="565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endParaRPr lang="id-ID" sz="16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/>
                        <a:t>Penyedia Sumber Daya Genetik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/>
                        <a:t>1.276.869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 dirty="0"/>
                        <a:t>3.256.471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/>
                        <a:t>10.170.409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/>
                        <a:t>9%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 dirty="0"/>
                        <a:t>22%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 b="1" dirty="0"/>
                        <a:t>69%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/>
                        <a:t>14.703.748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/>
                        <a:t>100%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638489143"/>
                  </a:ext>
                </a:extLst>
              </a:tr>
              <a:tr h="2825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endParaRPr lang="id-ID" sz="16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/>
                        <a:t>Pengaturan Iklim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/>
                        <a:t>2.640.311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/>
                        <a:t>3.486.467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/>
                        <a:t>8.576.970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/>
                        <a:t>18%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/>
                        <a:t>24%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 b="1" dirty="0"/>
                        <a:t>58%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/>
                        <a:t>14.703.748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/>
                        <a:t>100%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067163888"/>
                  </a:ext>
                </a:extLst>
              </a:tr>
              <a:tr h="565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endParaRPr lang="id-ID" sz="16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/>
                        <a:t>Pengaturan Pencegahan dan Perlindungan Bencana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 dirty="0"/>
                        <a:t>2.075.125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/>
                        <a:t>1.295.696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/>
                        <a:t>11.332.927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/>
                        <a:t>14%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/>
                        <a:t>9%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 b="1" dirty="0"/>
                        <a:t>77%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/>
                        <a:t>14.703.747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/>
                        <a:t>100%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979052484"/>
                  </a:ext>
                </a:extLst>
              </a:tr>
              <a:tr h="2825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endParaRPr lang="id-ID" sz="16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/>
                        <a:t>Pengaturan Pemurnian Air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/>
                        <a:t>1.799.881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/>
                        <a:t>3.349.862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 dirty="0"/>
                        <a:t>9.554.005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/>
                        <a:t>12%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/>
                        <a:t>23%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 b="1" dirty="0"/>
                        <a:t>65%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/>
                        <a:t>14.703.748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/>
                        <a:t>100%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121555127"/>
                  </a:ext>
                </a:extLst>
              </a:tr>
              <a:tr h="2825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endParaRPr lang="id-ID" sz="16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 dirty="0"/>
                        <a:t>Budaya Estetika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/>
                        <a:t>5.126.528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 dirty="0"/>
                        <a:t>2.848.688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/>
                        <a:t>6.728.532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/>
                        <a:t>35%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/>
                        <a:t>19%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 b="1" dirty="0"/>
                        <a:t>46%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/>
                        <a:t>14.703.748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:r>
                        <a:rPr lang="id-ID" sz="1600" dirty="0"/>
                        <a:t>100%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5039273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125370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C204E772-0839-EFA9-92B6-6C548C776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01976"/>
          </a:xfrm>
        </p:spPr>
        <p:txBody>
          <a:bodyPr>
            <a:normAutofit fontScale="90000"/>
          </a:bodyPr>
          <a:lstStyle/>
          <a:p>
            <a:r>
              <a:rPr lang="id-ID" dirty="0"/>
              <a:t>III. Risiko Dampak</a:t>
            </a:r>
          </a:p>
        </p:txBody>
      </p:sp>
      <p:pic>
        <p:nvPicPr>
          <p:cNvPr id="14" name="Picture Placeholder 7">
            <a:extLst>
              <a:ext uri="{FF2B5EF4-FFF2-40B4-BE49-F238E27FC236}">
                <a16:creationId xmlns:a16="http://schemas.microsoft.com/office/drawing/2014/main" xmlns="" id="{AF4BF7C0-0A49-9D56-CDAD-1E480F95F06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20" r="26779"/>
          <a:stretch/>
        </p:blipFill>
        <p:spPr>
          <a:xfrm>
            <a:off x="177153" y="835027"/>
            <a:ext cx="2746436" cy="2879725"/>
          </a:xfrm>
        </p:spPr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xmlns="" id="{AEDDCB7A-BEFE-A377-BCF7-73731951131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20" r="26779"/>
          <a:stretch/>
        </p:blipFill>
        <p:spPr>
          <a:xfrm>
            <a:off x="177153" y="3841752"/>
            <a:ext cx="2746436" cy="2879725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C31566D1-6B9C-B8C0-5615-05D54FAEA9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23589" y="832857"/>
            <a:ext cx="1726167" cy="28797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d-ID" sz="2000" dirty="0"/>
              <a:t>Banjir</a:t>
            </a:r>
          </a:p>
          <a:p>
            <a:r>
              <a:rPr lang="id-ID" sz="2000" dirty="0">
                <a:highlight>
                  <a:srgbClr val="00FF00"/>
                </a:highlight>
              </a:rPr>
              <a:t>Rendah</a:t>
            </a:r>
            <a:r>
              <a:rPr lang="id-ID" sz="2000" dirty="0"/>
              <a:t>: 373.612 Ha</a:t>
            </a:r>
          </a:p>
          <a:p>
            <a:r>
              <a:rPr lang="id-ID" sz="2000" dirty="0">
                <a:highlight>
                  <a:srgbClr val="FFFF00"/>
                </a:highlight>
              </a:rPr>
              <a:t>Sedang</a:t>
            </a:r>
            <a:r>
              <a:rPr lang="id-ID" sz="2000" dirty="0"/>
              <a:t>: 397.519 Ha</a:t>
            </a:r>
          </a:p>
          <a:p>
            <a:r>
              <a:rPr lang="id-ID" sz="2000" dirty="0">
                <a:highlight>
                  <a:srgbClr val="FF0000"/>
                </a:highlight>
              </a:rPr>
              <a:t>Tinggi</a:t>
            </a:r>
            <a:r>
              <a:rPr lang="id-ID" sz="2000" dirty="0"/>
              <a:t>: 4.065.233 Ha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0CD4EF7F-2829-E7D1-EEAC-659D1CF217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923588" y="3837993"/>
            <a:ext cx="1702059" cy="288131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d-ID" sz="2000" dirty="0"/>
              <a:t>KARHUTLA</a:t>
            </a:r>
          </a:p>
          <a:p>
            <a:r>
              <a:rPr lang="id-ID" sz="2000" dirty="0">
                <a:highlight>
                  <a:srgbClr val="00FF00"/>
                </a:highlight>
              </a:rPr>
              <a:t>Rendah</a:t>
            </a:r>
            <a:r>
              <a:rPr lang="id-ID" sz="2000" dirty="0"/>
              <a:t>: </a:t>
            </a:r>
            <a:r>
              <a:rPr lang="en-ID" sz="2000" dirty="0"/>
              <a:t>3.732.064</a:t>
            </a:r>
            <a:r>
              <a:rPr lang="id-ID" sz="2000" dirty="0"/>
              <a:t> Ha</a:t>
            </a:r>
          </a:p>
          <a:p>
            <a:r>
              <a:rPr lang="id-ID" sz="2000" dirty="0">
                <a:highlight>
                  <a:srgbClr val="FFFF00"/>
                </a:highlight>
              </a:rPr>
              <a:t>Sedang</a:t>
            </a:r>
            <a:r>
              <a:rPr lang="id-ID" sz="2000" dirty="0"/>
              <a:t>: </a:t>
            </a:r>
            <a:r>
              <a:rPr lang="en-ID" sz="2000" dirty="0"/>
              <a:t>559</a:t>
            </a:r>
            <a:r>
              <a:rPr lang="id-ID" sz="2000" dirty="0"/>
              <a:t> Ha</a:t>
            </a:r>
          </a:p>
          <a:p>
            <a:r>
              <a:rPr lang="id-ID" sz="2000" dirty="0">
                <a:highlight>
                  <a:srgbClr val="FF0000"/>
                </a:highlight>
              </a:rPr>
              <a:t>Tinggi</a:t>
            </a:r>
            <a:r>
              <a:rPr lang="id-ID" sz="2000" dirty="0"/>
              <a:t>: </a:t>
            </a:r>
            <a:r>
              <a:rPr lang="en-ID" sz="2000" dirty="0"/>
              <a:t>8.180.19</a:t>
            </a:r>
            <a:r>
              <a:rPr lang="id-ID" sz="2000" dirty="0"/>
              <a:t>9 Ha</a:t>
            </a:r>
          </a:p>
        </p:txBody>
      </p:sp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xmlns="" id="{947ED5D9-014F-0D56-B806-7068054DE18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44" r="26775"/>
          <a:stretch/>
        </p:blipFill>
        <p:spPr>
          <a:xfrm>
            <a:off x="4814596" y="831267"/>
            <a:ext cx="2747088" cy="2881313"/>
          </a:xfrm>
          <a:prstGeom prst="rect">
            <a:avLst/>
          </a:prstGeom>
        </p:spPr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xmlns="" id="{167955E4-77FB-A50B-8EC9-40114B71395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44" r="26775"/>
          <a:stretch/>
        </p:blipFill>
        <p:spPr>
          <a:xfrm>
            <a:off x="4814596" y="3837992"/>
            <a:ext cx="2747088" cy="2881313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1D324857-186D-4AC6-5D8D-BE025BEB9F9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561684" y="832061"/>
            <a:ext cx="1744045" cy="28797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d-ID" sz="1800" dirty="0"/>
              <a:t>Tanah Longsor</a:t>
            </a:r>
          </a:p>
          <a:p>
            <a:r>
              <a:rPr lang="id-ID" sz="1800" dirty="0">
                <a:highlight>
                  <a:srgbClr val="00FF00"/>
                </a:highlight>
              </a:rPr>
              <a:t>Rendah</a:t>
            </a:r>
            <a:r>
              <a:rPr lang="id-ID" sz="1800" dirty="0"/>
              <a:t>: </a:t>
            </a:r>
            <a:r>
              <a:rPr lang="en-ID" sz="1800" dirty="0"/>
              <a:t>552.294</a:t>
            </a:r>
            <a:r>
              <a:rPr lang="id-ID" sz="1800" dirty="0"/>
              <a:t> Ha</a:t>
            </a:r>
          </a:p>
          <a:p>
            <a:r>
              <a:rPr lang="id-ID" sz="1800" dirty="0">
                <a:highlight>
                  <a:srgbClr val="FFFF00"/>
                </a:highlight>
              </a:rPr>
              <a:t>Sedang</a:t>
            </a:r>
            <a:r>
              <a:rPr lang="id-ID" sz="1800" dirty="0"/>
              <a:t>: </a:t>
            </a:r>
            <a:r>
              <a:rPr lang="en-ID" sz="1800" dirty="0"/>
              <a:t>1.852.848</a:t>
            </a:r>
            <a:r>
              <a:rPr lang="id-ID" sz="1800" dirty="0"/>
              <a:t> Ha</a:t>
            </a:r>
          </a:p>
          <a:p>
            <a:r>
              <a:rPr lang="id-ID" sz="1800" dirty="0">
                <a:highlight>
                  <a:srgbClr val="FF0000"/>
                </a:highlight>
              </a:rPr>
              <a:t>Tinggi</a:t>
            </a:r>
            <a:r>
              <a:rPr lang="id-ID" sz="1800" dirty="0"/>
              <a:t>: </a:t>
            </a:r>
            <a:r>
              <a:rPr lang="en-ID" sz="1800" dirty="0"/>
              <a:t>3.490.12</a:t>
            </a:r>
            <a:r>
              <a:rPr lang="id-ID" sz="1800" dirty="0"/>
              <a:t>1 Ha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7637EE19-E265-C3D5-6B54-683666B2774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561683" y="3837993"/>
            <a:ext cx="1744045" cy="290327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d-ID" sz="2000" dirty="0"/>
              <a:t>Kekeringan</a:t>
            </a:r>
          </a:p>
          <a:p>
            <a:r>
              <a:rPr lang="id-ID" sz="2000" dirty="0">
                <a:highlight>
                  <a:srgbClr val="00FF00"/>
                </a:highlight>
              </a:rPr>
              <a:t>Rendah</a:t>
            </a:r>
            <a:r>
              <a:rPr lang="id-ID" sz="2000" dirty="0"/>
              <a:t>: 616.151 Ha</a:t>
            </a:r>
          </a:p>
          <a:p>
            <a:r>
              <a:rPr lang="id-ID" sz="2000" dirty="0">
                <a:highlight>
                  <a:srgbClr val="FFFF00"/>
                </a:highlight>
              </a:rPr>
              <a:t>Sedang</a:t>
            </a:r>
            <a:r>
              <a:rPr lang="id-ID" sz="2000" dirty="0"/>
              <a:t>: 3.655.033 Ha</a:t>
            </a:r>
          </a:p>
          <a:p>
            <a:r>
              <a:rPr lang="id-ID" sz="2000" dirty="0">
                <a:highlight>
                  <a:srgbClr val="FF0000"/>
                </a:highlight>
              </a:rPr>
              <a:t>Tinggi</a:t>
            </a:r>
            <a:r>
              <a:rPr lang="id-ID" sz="2000" dirty="0"/>
              <a:t>: </a:t>
            </a:r>
            <a:r>
              <a:rPr lang="en-ID" sz="2000" dirty="0"/>
              <a:t>10.432.565</a:t>
            </a:r>
            <a:r>
              <a:rPr lang="id-ID" sz="2000" dirty="0"/>
              <a:t> Ha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5177A483-7475-1E55-6738-85C22CD619B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61" r="29071"/>
          <a:stretch/>
        </p:blipFill>
        <p:spPr>
          <a:xfrm>
            <a:off x="9569959" y="868845"/>
            <a:ext cx="2492605" cy="271436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9" name="Text Placeholder 12">
            <a:extLst>
              <a:ext uri="{FF2B5EF4-FFF2-40B4-BE49-F238E27FC236}">
                <a16:creationId xmlns:a16="http://schemas.microsoft.com/office/drawing/2014/main" xmlns="" id="{5204D28A-D88B-1FE0-66C7-C57B6A7270D3}"/>
              </a:ext>
            </a:extLst>
          </p:cNvPr>
          <p:cNvSpPr txBox="1">
            <a:spLocks/>
          </p:cNvSpPr>
          <p:nvPr/>
        </p:nvSpPr>
        <p:spPr>
          <a:xfrm>
            <a:off x="9616613" y="3821207"/>
            <a:ext cx="2395847" cy="28797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d-ID" sz="2000" dirty="0">
                <a:solidFill>
                  <a:schemeClr val="bg1"/>
                </a:solidFill>
              </a:rPr>
              <a:t>Gelombang Ekstrem dan Abrasi</a:t>
            </a:r>
          </a:p>
          <a:p>
            <a:r>
              <a:rPr lang="id-ID" sz="2000" dirty="0">
                <a:highlight>
                  <a:srgbClr val="00FF00"/>
                </a:highlight>
              </a:rPr>
              <a:t>Rendah</a:t>
            </a:r>
            <a:r>
              <a:rPr lang="id-ID" sz="2000" dirty="0"/>
              <a:t>: 19.646 Ha</a:t>
            </a:r>
          </a:p>
          <a:p>
            <a:r>
              <a:rPr lang="id-ID" sz="2000" dirty="0">
                <a:highlight>
                  <a:srgbClr val="FFFF00"/>
                </a:highlight>
              </a:rPr>
              <a:t>Sedang</a:t>
            </a:r>
            <a:r>
              <a:rPr lang="id-ID" sz="2000" dirty="0"/>
              <a:t>: 768 Ha</a:t>
            </a:r>
          </a:p>
          <a:p>
            <a:r>
              <a:rPr lang="id-ID" sz="2000" dirty="0">
                <a:highlight>
                  <a:srgbClr val="FF0000"/>
                </a:highlight>
              </a:rPr>
              <a:t>Tinggi</a:t>
            </a:r>
            <a:r>
              <a:rPr lang="id-ID" sz="2000" dirty="0"/>
              <a:t>: 6.040 Ha</a:t>
            </a:r>
          </a:p>
        </p:txBody>
      </p:sp>
    </p:spTree>
    <p:extLst>
      <p:ext uri="{BB962C8B-B14F-4D97-AF65-F5344CB8AC3E}">
        <p14:creationId xmlns:p14="http://schemas.microsoft.com/office/powerpoint/2010/main" xmlns="" val="307079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xmlns="" id="{BC3DAC37-06D1-722E-8F1F-9108F46CE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d-ID" sz="2800" dirty="0"/>
              <a:t>PETA LOKASI GENANGAN BANJIR PROVINSI KALIMANTAN BARAT </a:t>
            </a:r>
            <a:r>
              <a:rPr lang="id-ID" sz="2800" dirty="0" smtClean="0"/>
              <a:t/>
            </a:r>
            <a:br>
              <a:rPr lang="id-ID" sz="2800" dirty="0" smtClean="0"/>
            </a:br>
            <a:r>
              <a:rPr lang="id-ID" sz="2800" dirty="0" smtClean="0"/>
              <a:t>(</a:t>
            </a:r>
            <a:r>
              <a:rPr lang="id-ID" sz="2800" dirty="0"/>
              <a:t>Sumber : Bappeda, 2021)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xmlns="" id="{AB67D870-4F01-4D14-E285-C5088C86E1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3697" y="1612726"/>
            <a:ext cx="9164605" cy="4525963"/>
          </a:xfrm>
        </p:spPr>
      </p:pic>
    </p:spTree>
    <p:extLst>
      <p:ext uri="{BB962C8B-B14F-4D97-AF65-F5344CB8AC3E}">
        <p14:creationId xmlns:p14="http://schemas.microsoft.com/office/powerpoint/2010/main" xmlns="" val="294919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E71C79-B782-6E83-4420-FFEF20833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d-ID" sz="3600" dirty="0"/>
              <a:t>III. Risiko Dampak: Permasalahan Pencemaran Air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955AC440-B5B4-C83A-FA64-B84D8B3F9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 fontScale="5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id-ID" dirty="0"/>
              <a:t>Belum ditetapkannya kelas mutu kualitas air di sungai-sungai yang menjadi kewenangan provinsi (melalui Perda). </a:t>
            </a:r>
          </a:p>
          <a:p>
            <a:pPr marL="514350" indent="-514350">
              <a:buFont typeface="+mj-lt"/>
              <a:buAutoNum type="arabicPeriod"/>
            </a:pPr>
            <a:r>
              <a:rPr lang="id-ID" dirty="0"/>
              <a:t>Belum adanya </a:t>
            </a:r>
            <a:r>
              <a:rPr lang="id-ID" dirty="0" err="1"/>
              <a:t>database</a:t>
            </a:r>
            <a:r>
              <a:rPr lang="id-ID" dirty="0"/>
              <a:t> kualitas air di sungai-sungai yang menjadi kewenangan provinsi. </a:t>
            </a:r>
          </a:p>
          <a:p>
            <a:pPr marL="514350" indent="-514350">
              <a:buFont typeface="+mj-lt"/>
              <a:buAutoNum type="arabicPeriod"/>
            </a:pPr>
            <a:r>
              <a:rPr lang="id-ID" dirty="0"/>
              <a:t>Belum adanya </a:t>
            </a:r>
            <a:r>
              <a:rPr lang="id-ID" dirty="0" err="1"/>
              <a:t>database</a:t>
            </a:r>
            <a:r>
              <a:rPr lang="id-ID" dirty="0"/>
              <a:t> berbasis spasial perusahaan-perusahaan yang mencemari air di sungai-sungai kewenangan provinsi. </a:t>
            </a:r>
          </a:p>
          <a:p>
            <a:pPr marL="514350" indent="-514350">
              <a:buFont typeface="+mj-lt"/>
              <a:buAutoNum type="arabicPeriod"/>
            </a:pPr>
            <a:r>
              <a:rPr lang="id-ID" dirty="0"/>
              <a:t>Belum adanya </a:t>
            </a:r>
            <a:r>
              <a:rPr lang="id-ID" dirty="0" err="1"/>
              <a:t>database</a:t>
            </a:r>
            <a:r>
              <a:rPr lang="id-ID" dirty="0"/>
              <a:t> berbasis spasial terkait pencemaran air yang menyebabkan sedimentasi. </a:t>
            </a:r>
          </a:p>
          <a:p>
            <a:pPr marL="514350" indent="-514350">
              <a:buFont typeface="+mj-lt"/>
              <a:buAutoNum type="arabicPeriod"/>
            </a:pPr>
            <a:r>
              <a:rPr lang="id-ID" dirty="0"/>
              <a:t>Masih terdapatnya perusahaan penghasil limbah belum melakukan pengelolaan limbah sebelum dibuang ke lingkungan. </a:t>
            </a:r>
          </a:p>
          <a:p>
            <a:pPr marL="514350" indent="-514350">
              <a:buFont typeface="+mj-lt"/>
              <a:buAutoNum type="arabicPeriod"/>
            </a:pPr>
            <a:r>
              <a:rPr lang="id-ID" dirty="0"/>
              <a:t>Masih terdapat perusahaan penghasil limbah yang membuang limbahnya dengan belum memenuhi baku mutu lingkungan. </a:t>
            </a:r>
          </a:p>
          <a:p>
            <a:pPr marL="514350" indent="-514350">
              <a:buFont typeface="+mj-lt"/>
              <a:buAutoNum type="arabicPeriod"/>
            </a:pPr>
            <a:endParaRPr lang="id-ID" dirty="0"/>
          </a:p>
          <a:p>
            <a:pPr marL="514350" indent="-514350">
              <a:buFont typeface="+mj-lt"/>
              <a:buAutoNum type="arabicPeriod"/>
            </a:pPr>
            <a:r>
              <a:rPr lang="id-ID" dirty="0"/>
              <a:t>Masih terdapat kegiatan usaha/perusahaan yang belum melaksanakan kewajiban pengelolaan lingkungan sesuai dokumen lingkungan. </a:t>
            </a:r>
          </a:p>
          <a:p>
            <a:pPr marL="514350" indent="-514350">
              <a:buFont typeface="+mj-lt"/>
              <a:buAutoNum type="arabicPeriod"/>
            </a:pPr>
            <a:r>
              <a:rPr lang="id-ID" dirty="0"/>
              <a:t>Masih terdapat kegiatan usaha yang berdampak terhadap lingkungan belum memiliki dokumen lingkungan. </a:t>
            </a:r>
          </a:p>
          <a:p>
            <a:pPr marL="514350" indent="-514350">
              <a:buFont typeface="+mj-lt"/>
              <a:buAutoNum type="arabicPeriod"/>
            </a:pPr>
            <a:r>
              <a:rPr lang="id-ID" dirty="0"/>
              <a:t>Limbah rumah tangga (domestik) dibuang langsung ke lingkungan sebelum diolah terlebih dahulu. </a:t>
            </a:r>
          </a:p>
          <a:p>
            <a:pPr marL="514350" indent="-514350">
              <a:buFont typeface="+mj-lt"/>
              <a:buAutoNum type="arabicPeriod"/>
            </a:pPr>
            <a:r>
              <a:rPr lang="id-ID" dirty="0"/>
              <a:t>Masih banyak kegiatan pembukaan lahan yang dilakukan perusahaan yang menyebabkan pencemaran sumber air (erosi). </a:t>
            </a:r>
          </a:p>
          <a:p>
            <a:pPr marL="514350" indent="-514350">
              <a:buFont typeface="+mj-lt"/>
              <a:buAutoNum type="arabicPeriod"/>
            </a:pPr>
            <a:r>
              <a:rPr lang="id-ID" dirty="0"/>
              <a:t>Masih banyak terdapat aktivitas pertambangan ilegal yang merusak dan mencemari lingkungan. </a:t>
            </a:r>
          </a:p>
          <a:p>
            <a:pPr marL="514350" indent="-514350">
              <a:buFont typeface="+mj-lt"/>
              <a:buAutoNum type="arabicPeriod"/>
            </a:pPr>
            <a:r>
              <a:rPr lang="id-ID" dirty="0"/>
              <a:t>Belum adanya </a:t>
            </a:r>
            <a:r>
              <a:rPr lang="id-ID" dirty="0" err="1"/>
              <a:t>database</a:t>
            </a:r>
            <a:r>
              <a:rPr lang="id-ID" dirty="0"/>
              <a:t> status mutu kualitas air/indeks kualitas air di Kalimantan Barat.</a:t>
            </a:r>
          </a:p>
        </p:txBody>
      </p:sp>
    </p:spTree>
    <p:extLst>
      <p:ext uri="{BB962C8B-B14F-4D97-AF65-F5344CB8AC3E}">
        <p14:creationId xmlns:p14="http://schemas.microsoft.com/office/powerpoint/2010/main" xmlns="" val="190648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52A97A-A8AF-D4D9-2602-24C7FC413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14502"/>
          </a:xfrm>
        </p:spPr>
        <p:txBody>
          <a:bodyPr>
            <a:normAutofit fontScale="90000"/>
          </a:bodyPr>
          <a:lstStyle/>
          <a:p>
            <a:r>
              <a:rPr lang="id-ID" dirty="0"/>
              <a:t>III. Risiko Dampak: IKLH</a:t>
            </a:r>
          </a:p>
        </p:txBody>
      </p:sp>
      <p:graphicFrame>
        <p:nvGraphicFramePr>
          <p:cNvPr id="10" name="Content Placeholder 6">
            <a:extLst>
              <a:ext uri="{FF2B5EF4-FFF2-40B4-BE49-F238E27FC236}">
                <a16:creationId xmlns:a16="http://schemas.microsoft.com/office/drawing/2014/main" xmlns="" id="{0B78F8AE-4A10-0937-B67D-000A333AE59C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303212" y="815975"/>
          <a:ext cx="11676354" cy="5047488"/>
        </p:xfrm>
        <a:graphic>
          <a:graphicData uri="http://schemas.openxmlformats.org/drawingml/2006/table">
            <a:tbl>
              <a:tblPr firstRow="1" firstCol="1" bandRow="1">
                <a:tableStyleId>{793D81CF-94F2-401A-BA57-92F5A7B2D0C5}</a:tableStyleId>
              </a:tblPr>
              <a:tblGrid>
                <a:gridCol w="879815">
                  <a:extLst>
                    <a:ext uri="{9D8B030D-6E8A-4147-A177-3AD203B41FA5}">
                      <a16:colId xmlns:a16="http://schemas.microsoft.com/office/drawing/2014/main" xmlns="" val="682003841"/>
                    </a:ext>
                  </a:extLst>
                </a:gridCol>
                <a:gridCol w="4430017">
                  <a:extLst>
                    <a:ext uri="{9D8B030D-6E8A-4147-A177-3AD203B41FA5}">
                      <a16:colId xmlns:a16="http://schemas.microsoft.com/office/drawing/2014/main" xmlns="" val="3578053142"/>
                    </a:ext>
                  </a:extLst>
                </a:gridCol>
                <a:gridCol w="1715925">
                  <a:extLst>
                    <a:ext uri="{9D8B030D-6E8A-4147-A177-3AD203B41FA5}">
                      <a16:colId xmlns:a16="http://schemas.microsoft.com/office/drawing/2014/main" xmlns="" val="1237090177"/>
                    </a:ext>
                  </a:extLst>
                </a:gridCol>
                <a:gridCol w="1511647">
                  <a:extLst>
                    <a:ext uri="{9D8B030D-6E8A-4147-A177-3AD203B41FA5}">
                      <a16:colId xmlns:a16="http://schemas.microsoft.com/office/drawing/2014/main" xmlns="" val="683885130"/>
                    </a:ext>
                  </a:extLst>
                </a:gridCol>
                <a:gridCol w="1569475">
                  <a:extLst>
                    <a:ext uri="{9D8B030D-6E8A-4147-A177-3AD203B41FA5}">
                      <a16:colId xmlns:a16="http://schemas.microsoft.com/office/drawing/2014/main" xmlns="" val="3313885890"/>
                    </a:ext>
                  </a:extLst>
                </a:gridCol>
                <a:gridCol w="1569475">
                  <a:extLst>
                    <a:ext uri="{9D8B030D-6E8A-4147-A177-3AD203B41FA5}">
                      <a16:colId xmlns:a16="http://schemas.microsoft.com/office/drawing/2014/main" xmlns="" val="2317571752"/>
                    </a:ext>
                  </a:extLst>
                </a:gridCol>
              </a:tblGrid>
              <a:tr h="28800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id-ID" sz="2400" dirty="0"/>
                        <a:t>No.</a:t>
                      </a: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id-ID" sz="2400" dirty="0"/>
                        <a:t>Uraian</a:t>
                      </a: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id-ID" sz="2400" dirty="0"/>
                        <a:t>Tahun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endParaRPr lang="id-ID" sz="2400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181290662"/>
                  </a:ext>
                </a:extLst>
              </a:tr>
              <a:tr h="288000"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id-ID" sz="2400" dirty="0"/>
                        <a:t>2020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id-ID" sz="2400"/>
                        <a:t>2021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id-ID" sz="2400"/>
                        <a:t>2022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id-ID" sz="2400" dirty="0"/>
                        <a:t>2023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57006121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id-ID" sz="2400"/>
                        <a:t>1.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id-ID" sz="2400" dirty="0"/>
                        <a:t>Indeks Kualitas Air (IKA)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id-ID" sz="2400"/>
                        <a:t>51,67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id-ID" sz="2400"/>
                        <a:t>54,35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id-ID" sz="2400" dirty="0"/>
                        <a:t>55,52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52,97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18961975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id-ID" sz="2400"/>
                        <a:t>2.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id-ID" sz="2400" dirty="0"/>
                        <a:t>Indeks Kualitas Air Laut (IKAL)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id-ID" sz="2400"/>
                        <a:t>73,25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id-ID" sz="2400"/>
                        <a:t>77,83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id-ID" sz="2400"/>
                        <a:t>63,30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83,52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53887034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id-ID" sz="2400"/>
                        <a:t>3.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id-ID" sz="2400" dirty="0"/>
                        <a:t>Indeks Kualitas Udara (IKU)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id-ID" sz="2400"/>
                        <a:t>88,88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id-ID" sz="2400"/>
                        <a:t>90,71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id-ID" sz="2400"/>
                        <a:t>90,90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92,03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71471835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id-ID" sz="2400"/>
                        <a:t>3.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id-ID" sz="2400" dirty="0"/>
                        <a:t>Indeks Kualitas Lahan (IKL)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id-ID" sz="2400" dirty="0"/>
                        <a:t>54,22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id-ID" sz="2400"/>
                        <a:t>59,35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id-ID" sz="2400"/>
                        <a:t>n/a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60,62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8826998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id-ID" sz="2400"/>
                        <a:t>4.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id-ID" sz="2400" dirty="0"/>
                        <a:t>Indeks Kualitas Tutupan Lahan (IKTL)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id-ID" sz="2400" dirty="0"/>
                        <a:t>59,49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id-ID" sz="2400"/>
                        <a:t>59,35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id-ID" sz="2400" dirty="0"/>
                        <a:t>59,05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4047087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id-ID" sz="2400"/>
                        <a:t>5.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id-ID" sz="2400" dirty="0"/>
                        <a:t>Indeks Kualitas Ekosistem Gambut (IKEG)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id-ID" sz="2400"/>
                        <a:t>74,26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id-ID" sz="2400" dirty="0"/>
                        <a:t>n/a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id-ID" sz="2400" dirty="0"/>
                        <a:t>n/a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419072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id-ID" sz="2400"/>
                        <a:t>6.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id-ID" sz="2400" dirty="0"/>
                        <a:t>Indeks Kualitas Lingkungan Hidup (IKLH)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id-ID" sz="2400" dirty="0"/>
                        <a:t>70,07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id-ID" sz="2400" dirty="0"/>
                        <a:t>72,96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id-ID" sz="2400" dirty="0"/>
                        <a:t>71,90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73,73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90091390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DFE3D35-A4A2-77AF-89CA-62690BBA791D}"/>
              </a:ext>
            </a:extLst>
          </p:cNvPr>
          <p:cNvSpPr txBox="1"/>
          <p:nvPr/>
        </p:nvSpPr>
        <p:spPr>
          <a:xfrm>
            <a:off x="9306839" y="4684340"/>
            <a:ext cx="266020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d-ID" dirty="0">
                <a:solidFill>
                  <a:schemeClr val="bg1"/>
                </a:solidFill>
              </a:rPr>
              <a:t>Masih kategori Baik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0747332" y="5173249"/>
            <a:ext cx="438411" cy="1377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99158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670041-FF25-3BA1-B448-14BD18B28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39554"/>
          </a:xfrm>
        </p:spPr>
        <p:txBody>
          <a:bodyPr>
            <a:normAutofit fontScale="90000"/>
          </a:bodyPr>
          <a:lstStyle/>
          <a:p>
            <a:r>
              <a:rPr lang="id-ID" dirty="0"/>
              <a:t>III. Risiko Dampak: Tekanan Penduduk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0E8DACE-5FE0-52E5-8765-8F013A37FA3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69167" y="783148"/>
            <a:ext cx="9653664" cy="5181031"/>
          </a:xfr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xmlns="" id="{62C30ADB-2FF3-9615-EB98-579F06902B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1886" y="6070800"/>
            <a:ext cx="11628228" cy="5400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d-ID" dirty="0"/>
              <a:t>Laju pertumbuhan penduduk antara tahun 2020 dengan 2023 adalah 1,38%</a:t>
            </a:r>
          </a:p>
          <a:p>
            <a:pPr marL="0" indent="0" algn="ctr">
              <a:buNone/>
            </a:pP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xmlns="" val="295751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AEDEAD-5AEE-AB51-3636-EDD956837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dirty="0"/>
              <a:t>Timbulan Sampah Tahunan (ton)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CDEBA3D8-27D2-7E02-48CC-4948A9E4E0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0819" y="864683"/>
            <a:ext cx="11622395" cy="3895536"/>
          </a:xfr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7980FED5-776A-CCBF-4DB0-B4A95B970A39}"/>
              </a:ext>
            </a:extLst>
          </p:cNvPr>
          <p:cNvGraphicFramePr>
            <a:graphicFrameLocks noGrp="1"/>
          </p:cNvGraphicFramePr>
          <p:nvPr/>
        </p:nvGraphicFramePr>
        <p:xfrm>
          <a:off x="1046744" y="4760221"/>
          <a:ext cx="2022766" cy="13468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56147">
                  <a:extLst>
                    <a:ext uri="{9D8B030D-6E8A-4147-A177-3AD203B41FA5}">
                      <a16:colId xmlns:a16="http://schemas.microsoft.com/office/drawing/2014/main" xmlns="" val="2292207443"/>
                    </a:ext>
                  </a:extLst>
                </a:gridCol>
                <a:gridCol w="766619">
                  <a:extLst>
                    <a:ext uri="{9D8B030D-6E8A-4147-A177-3AD203B41FA5}">
                      <a16:colId xmlns:a16="http://schemas.microsoft.com/office/drawing/2014/main" xmlns="" val="18917034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id-ID" sz="1200" u="none" strike="noStrike">
                          <a:effectLst/>
                        </a:rPr>
                        <a:t>Kab. Sambas</a:t>
                      </a:r>
                      <a:endParaRPr lang="id-ID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u="none" strike="noStrike">
                          <a:effectLst/>
                        </a:rPr>
                        <a:t>99.133,09</a:t>
                      </a:r>
                      <a:endParaRPr lang="id-ID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7112685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id-ID" sz="1200" u="none" strike="noStrike">
                          <a:effectLst/>
                        </a:rPr>
                        <a:t>Kab. Mempawah</a:t>
                      </a:r>
                      <a:endParaRPr lang="id-ID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u="none" strike="noStrike">
                          <a:effectLst/>
                        </a:rPr>
                        <a:t>25.650,20</a:t>
                      </a:r>
                      <a:endParaRPr lang="id-ID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34750637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id-ID" sz="1200" u="none" strike="noStrike" dirty="0">
                          <a:effectLst/>
                        </a:rPr>
                        <a:t>Kab. Sanggau</a:t>
                      </a:r>
                      <a:endParaRPr lang="id-ID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u="none" strike="noStrike" dirty="0">
                          <a:effectLst/>
                        </a:rPr>
                        <a:t>85.815,88</a:t>
                      </a:r>
                      <a:endParaRPr lang="id-ID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7345508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id-ID" sz="1200" u="none" strike="noStrike">
                          <a:effectLst/>
                        </a:rPr>
                        <a:t>Kab. Ketapang</a:t>
                      </a:r>
                      <a:endParaRPr lang="id-ID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u="none" strike="noStrike">
                          <a:effectLst/>
                        </a:rPr>
                        <a:t>93.023,35</a:t>
                      </a:r>
                      <a:endParaRPr lang="id-ID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20198388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id-ID" sz="1200" u="none" strike="noStrike">
                          <a:effectLst/>
                        </a:rPr>
                        <a:t>Kab. Kapuas Hulu</a:t>
                      </a:r>
                      <a:endParaRPr lang="id-ID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u="none" strike="noStrike">
                          <a:effectLst/>
                        </a:rPr>
                        <a:t>48.035,28</a:t>
                      </a:r>
                      <a:endParaRPr lang="id-ID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4141478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id-ID" sz="1200" u="none" strike="noStrike">
                          <a:effectLst/>
                        </a:rPr>
                        <a:t>Kab. Bengkayang</a:t>
                      </a:r>
                      <a:endParaRPr lang="id-ID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u="none" strike="noStrike">
                          <a:effectLst/>
                        </a:rPr>
                        <a:t>37.172,18</a:t>
                      </a:r>
                      <a:endParaRPr lang="id-ID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5098207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id-ID" sz="1200" u="none" strike="noStrike">
                          <a:effectLst/>
                        </a:rPr>
                        <a:t>Kota Pontianak</a:t>
                      </a:r>
                      <a:endParaRPr lang="id-ID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u="none" strike="noStrike" dirty="0">
                          <a:effectLst/>
                        </a:rPr>
                        <a:t>138.907,10</a:t>
                      </a:r>
                      <a:endParaRPr lang="id-ID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3756569854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7EAD07B9-8F9C-8515-2624-FA6EAC1DD6EA}"/>
              </a:ext>
            </a:extLst>
          </p:cNvPr>
          <p:cNvGraphicFramePr>
            <a:graphicFrameLocks noGrp="1"/>
          </p:cNvGraphicFramePr>
          <p:nvPr/>
        </p:nvGraphicFramePr>
        <p:xfrm>
          <a:off x="3240384" y="4760221"/>
          <a:ext cx="2022766" cy="13468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37515">
                  <a:extLst>
                    <a:ext uri="{9D8B030D-6E8A-4147-A177-3AD203B41FA5}">
                      <a16:colId xmlns:a16="http://schemas.microsoft.com/office/drawing/2014/main" xmlns="" val="1104527180"/>
                    </a:ext>
                  </a:extLst>
                </a:gridCol>
                <a:gridCol w="785251">
                  <a:extLst>
                    <a:ext uri="{9D8B030D-6E8A-4147-A177-3AD203B41FA5}">
                      <a16:colId xmlns:a16="http://schemas.microsoft.com/office/drawing/2014/main" xmlns="" val="207121546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id-ID" sz="1200" u="none" strike="noStrike">
                          <a:effectLst/>
                        </a:rPr>
                        <a:t>Kab. Sambas</a:t>
                      </a:r>
                      <a:endParaRPr lang="id-ID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u="none" strike="noStrike">
                          <a:effectLst/>
                        </a:rPr>
                        <a:t>100.182,28</a:t>
                      </a:r>
                      <a:endParaRPr lang="id-ID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1179139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id-ID" sz="1200" u="none" strike="noStrike">
                          <a:effectLst/>
                        </a:rPr>
                        <a:t>Kab. Mempawah</a:t>
                      </a:r>
                      <a:endParaRPr lang="id-ID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u="none" strike="noStrike">
                          <a:effectLst/>
                        </a:rPr>
                        <a:t>26.248,50</a:t>
                      </a:r>
                      <a:endParaRPr lang="id-ID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829628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id-ID" sz="1200" u="none" strike="noStrike">
                          <a:effectLst/>
                        </a:rPr>
                        <a:t>Kab. Sanggau</a:t>
                      </a:r>
                      <a:endParaRPr lang="id-ID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u="none" strike="noStrike">
                          <a:effectLst/>
                        </a:rPr>
                        <a:t>87.137,36</a:t>
                      </a:r>
                      <a:endParaRPr lang="id-ID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3725035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id-ID" sz="1200" u="none" strike="noStrike">
                          <a:effectLst/>
                        </a:rPr>
                        <a:t>Kab. Ketapang</a:t>
                      </a:r>
                      <a:endParaRPr lang="id-ID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u="none" strike="noStrike">
                          <a:effectLst/>
                        </a:rPr>
                        <a:t>94.503,79</a:t>
                      </a:r>
                      <a:endParaRPr lang="id-ID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4894366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id-ID" sz="1200" u="none" strike="noStrike">
                          <a:effectLst/>
                        </a:rPr>
                        <a:t>Kab. Melawi</a:t>
                      </a:r>
                      <a:endParaRPr lang="id-ID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u="none" strike="noStrike">
                          <a:effectLst/>
                        </a:rPr>
                        <a:t>34.184,59</a:t>
                      </a:r>
                      <a:endParaRPr lang="id-ID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8391026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id-ID" sz="1200" u="none" strike="noStrike">
                          <a:effectLst/>
                        </a:rPr>
                        <a:t>Kota Pontianak</a:t>
                      </a:r>
                      <a:endParaRPr lang="id-ID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u="none" strike="noStrike">
                          <a:effectLst/>
                        </a:rPr>
                        <a:t>140.823,35</a:t>
                      </a:r>
                      <a:endParaRPr lang="id-ID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41468636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id-ID" sz="1200" u="none" strike="noStrike">
                          <a:effectLst/>
                        </a:rPr>
                        <a:t>Kota Singkawang</a:t>
                      </a:r>
                      <a:endParaRPr lang="id-ID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u="none" strike="noStrike" dirty="0">
                          <a:effectLst/>
                        </a:rPr>
                        <a:t>41.331,69</a:t>
                      </a:r>
                      <a:endParaRPr lang="id-ID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722227295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5A3C4AE2-B753-78B5-5254-E509803E108B}"/>
              </a:ext>
            </a:extLst>
          </p:cNvPr>
          <p:cNvGraphicFramePr>
            <a:graphicFrameLocks noGrp="1"/>
          </p:cNvGraphicFramePr>
          <p:nvPr/>
        </p:nvGraphicFramePr>
        <p:xfrm>
          <a:off x="5434024" y="4760218"/>
          <a:ext cx="2022766" cy="11544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37667">
                  <a:extLst>
                    <a:ext uri="{9D8B030D-6E8A-4147-A177-3AD203B41FA5}">
                      <a16:colId xmlns:a16="http://schemas.microsoft.com/office/drawing/2014/main" xmlns="" val="623406639"/>
                    </a:ext>
                  </a:extLst>
                </a:gridCol>
                <a:gridCol w="785099">
                  <a:extLst>
                    <a:ext uri="{9D8B030D-6E8A-4147-A177-3AD203B41FA5}">
                      <a16:colId xmlns:a16="http://schemas.microsoft.com/office/drawing/2014/main" xmlns="" val="1053760866"/>
                    </a:ext>
                  </a:extLst>
                </a:gridCol>
              </a:tblGrid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id-ID" sz="1200" u="none" strike="noStrike">
                          <a:effectLst/>
                        </a:rPr>
                        <a:t>Kab. Sambas</a:t>
                      </a:r>
                      <a:endParaRPr lang="id-ID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u="none" strike="noStrike">
                          <a:effectLst/>
                        </a:rPr>
                        <a:t>101.244,25</a:t>
                      </a:r>
                      <a:endParaRPr lang="id-ID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83142007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id-ID" sz="1200" u="none" strike="noStrike">
                          <a:effectLst/>
                        </a:rPr>
                        <a:t>Kab. Mempawah</a:t>
                      </a:r>
                      <a:endParaRPr lang="id-ID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u="none" strike="noStrike" dirty="0">
                          <a:effectLst/>
                        </a:rPr>
                        <a:t>30.015,96</a:t>
                      </a:r>
                      <a:endParaRPr lang="id-ID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59267005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id-ID" sz="1200" u="none" strike="noStrike">
                          <a:effectLst/>
                        </a:rPr>
                        <a:t>Kab. Sanggau</a:t>
                      </a:r>
                      <a:endParaRPr lang="id-ID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u="none" strike="noStrike">
                          <a:effectLst/>
                        </a:rPr>
                        <a:t>88.479,29</a:t>
                      </a:r>
                      <a:endParaRPr lang="id-ID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3785708704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id-ID" sz="1200" u="none" strike="noStrike">
                          <a:effectLst/>
                        </a:rPr>
                        <a:t>Kab. Melawi</a:t>
                      </a:r>
                      <a:endParaRPr lang="id-ID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u="none" strike="noStrike">
                          <a:effectLst/>
                        </a:rPr>
                        <a:t>30.524,07</a:t>
                      </a:r>
                      <a:endParaRPr lang="id-ID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93943527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id-ID" sz="1200" u="none" strike="noStrike">
                          <a:effectLst/>
                        </a:rPr>
                        <a:t>Kota Pontianak</a:t>
                      </a:r>
                      <a:endParaRPr lang="id-ID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u="none" strike="noStrike">
                          <a:effectLst/>
                        </a:rPr>
                        <a:t>144.651,25</a:t>
                      </a:r>
                      <a:endParaRPr lang="id-ID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36341128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id-ID" sz="1200" u="none" strike="noStrike" dirty="0">
                          <a:effectLst/>
                        </a:rPr>
                        <a:t>Kota Singkawang</a:t>
                      </a:r>
                      <a:endParaRPr lang="id-ID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u="none" strike="noStrike" dirty="0">
                          <a:effectLst/>
                        </a:rPr>
                        <a:t>42.899,18</a:t>
                      </a:r>
                      <a:endParaRPr lang="id-ID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2964941854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C19598E8-434D-E9E0-13E7-CCF7876F974E}"/>
              </a:ext>
            </a:extLst>
          </p:cNvPr>
          <p:cNvGraphicFramePr>
            <a:graphicFrameLocks noGrp="1"/>
          </p:cNvGraphicFramePr>
          <p:nvPr/>
        </p:nvGraphicFramePr>
        <p:xfrm>
          <a:off x="7627664" y="4764186"/>
          <a:ext cx="2022765" cy="11544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4573">
                  <a:extLst>
                    <a:ext uri="{9D8B030D-6E8A-4147-A177-3AD203B41FA5}">
                      <a16:colId xmlns:a16="http://schemas.microsoft.com/office/drawing/2014/main" xmlns="" val="4235859194"/>
                    </a:ext>
                  </a:extLst>
                </a:gridCol>
                <a:gridCol w="808192">
                  <a:extLst>
                    <a:ext uri="{9D8B030D-6E8A-4147-A177-3AD203B41FA5}">
                      <a16:colId xmlns:a16="http://schemas.microsoft.com/office/drawing/2014/main" xmlns="" val="3133277000"/>
                    </a:ext>
                  </a:extLst>
                </a:gridCol>
              </a:tblGrid>
              <a:tr h="186000">
                <a:tc>
                  <a:txBody>
                    <a:bodyPr/>
                    <a:lstStyle/>
                    <a:p>
                      <a:pPr algn="l" fontAlgn="b"/>
                      <a:r>
                        <a:rPr lang="id-ID" sz="1200" u="none" strike="noStrike">
                          <a:effectLst/>
                        </a:rPr>
                        <a:t>Kab. Sambas</a:t>
                      </a:r>
                      <a:endParaRPr lang="id-ID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u="none" strike="noStrike">
                          <a:effectLst/>
                        </a:rPr>
                        <a:t>116.112,00</a:t>
                      </a:r>
                      <a:endParaRPr lang="id-ID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31978411"/>
                  </a:ext>
                </a:extLst>
              </a:tr>
              <a:tr h="186000">
                <a:tc>
                  <a:txBody>
                    <a:bodyPr/>
                    <a:lstStyle/>
                    <a:p>
                      <a:pPr algn="l" fontAlgn="b"/>
                      <a:r>
                        <a:rPr lang="id-ID" sz="1200" u="none" strike="noStrike">
                          <a:effectLst/>
                        </a:rPr>
                        <a:t>Kab. Mempawah</a:t>
                      </a:r>
                      <a:endParaRPr lang="id-ID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u="none" strike="noStrike">
                          <a:effectLst/>
                        </a:rPr>
                        <a:t>30.669,65</a:t>
                      </a:r>
                      <a:endParaRPr lang="id-ID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4143070790"/>
                  </a:ext>
                </a:extLst>
              </a:tr>
              <a:tr h="186000">
                <a:tc>
                  <a:txBody>
                    <a:bodyPr/>
                    <a:lstStyle/>
                    <a:p>
                      <a:pPr algn="l" fontAlgn="b"/>
                      <a:r>
                        <a:rPr lang="id-ID" sz="1200" u="none" strike="noStrike">
                          <a:effectLst/>
                        </a:rPr>
                        <a:t>Kab. Sanggau</a:t>
                      </a:r>
                      <a:endParaRPr lang="id-ID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u="none" strike="noStrike">
                          <a:effectLst/>
                        </a:rPr>
                        <a:t>89.841,83</a:t>
                      </a:r>
                      <a:endParaRPr lang="id-ID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3101666912"/>
                  </a:ext>
                </a:extLst>
              </a:tr>
              <a:tr h="186000">
                <a:tc>
                  <a:txBody>
                    <a:bodyPr/>
                    <a:lstStyle/>
                    <a:p>
                      <a:pPr algn="l" fontAlgn="b"/>
                      <a:r>
                        <a:rPr lang="id-ID" sz="1200" u="none" strike="noStrike">
                          <a:effectLst/>
                        </a:rPr>
                        <a:t>Kab. Kapuas Hulu</a:t>
                      </a:r>
                      <a:endParaRPr lang="id-ID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u="none" strike="noStrike">
                          <a:effectLst/>
                        </a:rPr>
                        <a:t>48.663,81</a:t>
                      </a:r>
                      <a:endParaRPr lang="id-ID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2206752235"/>
                  </a:ext>
                </a:extLst>
              </a:tr>
              <a:tr h="186000">
                <a:tc>
                  <a:txBody>
                    <a:bodyPr/>
                    <a:lstStyle/>
                    <a:p>
                      <a:pPr algn="l" fontAlgn="b"/>
                      <a:r>
                        <a:rPr lang="id-ID" sz="1200" u="none" strike="noStrike">
                          <a:effectLst/>
                        </a:rPr>
                        <a:t>Kota Pontianak</a:t>
                      </a:r>
                      <a:endParaRPr lang="id-ID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u="none" strike="noStrike">
                          <a:effectLst/>
                        </a:rPr>
                        <a:t>146.560,71</a:t>
                      </a:r>
                      <a:endParaRPr lang="id-ID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378080078"/>
                  </a:ext>
                </a:extLst>
              </a:tr>
              <a:tr h="186000">
                <a:tc>
                  <a:txBody>
                    <a:bodyPr/>
                    <a:lstStyle/>
                    <a:p>
                      <a:pPr algn="l" fontAlgn="b"/>
                      <a:r>
                        <a:rPr lang="id-ID" sz="1200" u="none" strike="noStrike">
                          <a:effectLst/>
                        </a:rPr>
                        <a:t>Kota Singkawang</a:t>
                      </a:r>
                      <a:endParaRPr lang="id-ID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u="none" strike="noStrike" dirty="0">
                          <a:effectLst/>
                        </a:rPr>
                        <a:t>34.297,93</a:t>
                      </a:r>
                      <a:endParaRPr lang="id-ID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3730871010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xmlns="" id="{E7AB6116-8CA2-5D53-C251-6AAC8CE87503}"/>
              </a:ext>
            </a:extLst>
          </p:cNvPr>
          <p:cNvGraphicFramePr>
            <a:graphicFrameLocks noGrp="1"/>
          </p:cNvGraphicFramePr>
          <p:nvPr/>
        </p:nvGraphicFramePr>
        <p:xfrm>
          <a:off x="9821304" y="4760220"/>
          <a:ext cx="2022766" cy="9620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00715">
                  <a:extLst>
                    <a:ext uri="{9D8B030D-6E8A-4147-A177-3AD203B41FA5}">
                      <a16:colId xmlns:a16="http://schemas.microsoft.com/office/drawing/2014/main" xmlns="" val="745362588"/>
                    </a:ext>
                  </a:extLst>
                </a:gridCol>
                <a:gridCol w="822051">
                  <a:extLst>
                    <a:ext uri="{9D8B030D-6E8A-4147-A177-3AD203B41FA5}">
                      <a16:colId xmlns:a16="http://schemas.microsoft.com/office/drawing/2014/main" xmlns="" val="2075536337"/>
                    </a:ext>
                  </a:extLst>
                </a:gridCol>
              </a:tblGrid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id-ID" sz="1200" u="none" strike="noStrike">
                          <a:effectLst/>
                        </a:rPr>
                        <a:t>Kab. Mempawah</a:t>
                      </a:r>
                      <a:endParaRPr lang="id-ID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u="none" strike="noStrike">
                          <a:effectLst/>
                        </a:rPr>
                        <a:t>30.769,28</a:t>
                      </a:r>
                      <a:endParaRPr lang="id-ID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356899177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id-ID" sz="1200" u="none" strike="noStrike">
                          <a:effectLst/>
                        </a:rPr>
                        <a:t>Kab. Sanggau</a:t>
                      </a:r>
                      <a:endParaRPr lang="id-ID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u="none" strike="noStrike">
                          <a:effectLst/>
                        </a:rPr>
                        <a:t>91.225,36</a:t>
                      </a:r>
                      <a:endParaRPr lang="id-ID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426057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id-ID" sz="1200" u="none" strike="noStrike">
                          <a:effectLst/>
                        </a:rPr>
                        <a:t>Kab. Kapuas Hulu</a:t>
                      </a:r>
                      <a:endParaRPr lang="id-ID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u="none" strike="noStrike">
                          <a:effectLst/>
                        </a:rPr>
                        <a:t>49.063,30</a:t>
                      </a:r>
                      <a:endParaRPr lang="id-ID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256883534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id-ID" sz="1200" u="none" strike="noStrike">
                          <a:effectLst/>
                        </a:rPr>
                        <a:t>Kota Pontianak</a:t>
                      </a:r>
                      <a:endParaRPr lang="id-ID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u="none" strike="noStrike">
                          <a:effectLst/>
                        </a:rPr>
                        <a:t>161.286,82</a:t>
                      </a:r>
                      <a:endParaRPr lang="id-ID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298840902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id-ID" sz="1200" u="none" strike="noStrike">
                          <a:effectLst/>
                        </a:rPr>
                        <a:t>Kota Singkawang</a:t>
                      </a:r>
                      <a:endParaRPr lang="id-ID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u="none" strike="noStrike" dirty="0">
                          <a:effectLst/>
                        </a:rPr>
                        <a:t>34.813,50</a:t>
                      </a:r>
                      <a:endParaRPr lang="id-ID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2091910864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13DD49F-5FD5-D913-913D-69653F88DD89}"/>
              </a:ext>
            </a:extLst>
          </p:cNvPr>
          <p:cNvSpPr txBox="1"/>
          <p:nvPr/>
        </p:nvSpPr>
        <p:spPr>
          <a:xfrm>
            <a:off x="10039927" y="3078688"/>
            <a:ext cx="12870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1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367.158,26</a:t>
            </a:r>
            <a:r>
              <a:rPr lang="id-ID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AD5F02A-36C8-6E04-DCBD-896CD994CF22}"/>
              </a:ext>
            </a:extLst>
          </p:cNvPr>
          <p:cNvSpPr txBox="1"/>
          <p:nvPr/>
        </p:nvSpPr>
        <p:spPr>
          <a:xfrm>
            <a:off x="7855527" y="3078688"/>
            <a:ext cx="12870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1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466.145,93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8301873-6C64-5073-2E6D-8AF2307720FC}"/>
              </a:ext>
            </a:extLst>
          </p:cNvPr>
          <p:cNvSpPr txBox="1"/>
          <p:nvPr/>
        </p:nvSpPr>
        <p:spPr>
          <a:xfrm>
            <a:off x="5754254" y="3078688"/>
            <a:ext cx="12870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1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437.814,00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D0CCF7D-61AD-99E4-DA45-90C5223B2194}"/>
              </a:ext>
            </a:extLst>
          </p:cNvPr>
          <p:cNvSpPr txBox="1"/>
          <p:nvPr/>
        </p:nvSpPr>
        <p:spPr>
          <a:xfrm>
            <a:off x="3569854" y="3078688"/>
            <a:ext cx="12870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1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524.411,56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0906B5D-F168-3EA8-EAF5-B135A27CA66E}"/>
              </a:ext>
            </a:extLst>
          </p:cNvPr>
          <p:cNvSpPr txBox="1"/>
          <p:nvPr/>
        </p:nvSpPr>
        <p:spPr>
          <a:xfrm>
            <a:off x="1414610" y="3078688"/>
            <a:ext cx="12870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1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527.737,08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07D8E60-B503-C9BD-9AA6-E6A15DAFF01B}"/>
              </a:ext>
            </a:extLst>
          </p:cNvPr>
          <p:cNvSpPr/>
          <p:nvPr/>
        </p:nvSpPr>
        <p:spPr>
          <a:xfrm>
            <a:off x="8866910" y="144068"/>
            <a:ext cx="3094183" cy="5400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/>
              <a:t>https://sipsn.menlhk.go.id/</a:t>
            </a:r>
          </a:p>
        </p:txBody>
      </p:sp>
    </p:spTree>
    <p:extLst>
      <p:ext uri="{BB962C8B-B14F-4D97-AF65-F5344CB8AC3E}">
        <p14:creationId xmlns:p14="http://schemas.microsoft.com/office/powerpoint/2010/main" xmlns="" val="190045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538619" y="5022937"/>
            <a:ext cx="1828800" cy="300625"/>
          </a:xfrm>
          <a:prstGeom prst="ellips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4467EB3-FF08-44EA-985C-615BC295CCD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13151" y="150313"/>
            <a:ext cx="9688513" cy="567848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1DFC507-98E5-DB62-52DD-D7A1E129218E}"/>
              </a:ext>
            </a:extLst>
          </p:cNvPr>
          <p:cNvSpPr txBox="1"/>
          <p:nvPr/>
        </p:nvSpPr>
        <p:spPr>
          <a:xfrm>
            <a:off x="720438" y="5820849"/>
            <a:ext cx="112868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dirty="0"/>
              <a:t>TARGET DAN CAPAIAN PENGURANGAN SAMPAH JAKSTRADA KABUPATEN/ KOTA DI PROVINSI KALIMANTAN BARAT TAHUN 2023 (Surat Gubernur Kalimantan Barat No : 600.4.15.1/46/PROV tanggal 11 Januari 2024 hal Pelaporan dan Permohonan Data Pengelolaan </a:t>
            </a:r>
            <a:r>
              <a:rPr lang="id-ID" dirty="0" smtClean="0"/>
              <a:t>Sampah Kabupaten/Kota </a:t>
            </a:r>
            <a:r>
              <a:rPr lang="id-ID" dirty="0"/>
              <a:t>di Provinsi Kalimantan Barat)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187541B-3CFF-3371-C2EF-62A8BD850CF1}"/>
              </a:ext>
            </a:extLst>
          </p:cNvPr>
          <p:cNvSpPr/>
          <p:nvPr/>
        </p:nvSpPr>
        <p:spPr>
          <a:xfrm>
            <a:off x="10526580" y="1283857"/>
            <a:ext cx="1499165" cy="430291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/>
              <a:t>Ketapang tercapai.</a:t>
            </a:r>
          </a:p>
          <a:p>
            <a:pPr algn="ctr"/>
            <a:endParaRPr lang="id-ID" dirty="0"/>
          </a:p>
          <a:p>
            <a:pPr algn="ctr"/>
            <a:r>
              <a:rPr lang="id-ID" dirty="0"/>
              <a:t>Kab/kota lain belum tercapai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5B23736-E911-8F65-6C33-BD6AD8E24E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26580" y="168541"/>
            <a:ext cx="720000" cy="72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006D008-E7D5-5FE5-743B-A05F0653EA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05745" y="168541"/>
            <a:ext cx="720000" cy="720000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rot="5400000" flipH="1" flipV="1">
            <a:off x="9269260" y="3707705"/>
            <a:ext cx="2054268" cy="7766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2186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2292A7A-7E74-48C1-5D2E-1E8C9D2CD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90944" cy="56945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3BB71B4-A22E-046D-6AC9-0F185B7FC60E}"/>
              </a:ext>
            </a:extLst>
          </p:cNvPr>
          <p:cNvSpPr txBox="1"/>
          <p:nvPr/>
        </p:nvSpPr>
        <p:spPr>
          <a:xfrm>
            <a:off x="476471" y="5814597"/>
            <a:ext cx="114148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dirty="0"/>
              <a:t>TARGET DAN CAPAIAN PENANGANAN SAMPAH JAKSTRADA KABUPATEN/ KOTA DI PROVINSI KALIMANTAN BARAT TAHUN 2023 (Surat Gubernur Kalimantan Barat No : 600.4.15.1/46/PROV tanggal 11 Januari 2024 hal Pelaporan dan Permohonan Data Pengelolaan </a:t>
            </a:r>
            <a:r>
              <a:rPr lang="id-ID" dirty="0" smtClean="0"/>
              <a:t>Sampah Kabupaten/Kota </a:t>
            </a:r>
            <a:r>
              <a:rPr lang="id-ID" dirty="0"/>
              <a:t>di Provinsi Kalimantan Barat)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74CCB75-9686-9BDC-433A-F7D1436044F5}"/>
              </a:ext>
            </a:extLst>
          </p:cNvPr>
          <p:cNvSpPr/>
          <p:nvPr/>
        </p:nvSpPr>
        <p:spPr>
          <a:xfrm>
            <a:off x="10526580" y="1116371"/>
            <a:ext cx="1499165" cy="447039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/>
              <a:t>Pontianak, </a:t>
            </a:r>
            <a:r>
              <a:rPr lang="id-ID" dirty="0" smtClean="0"/>
              <a:t>    Singkawang </a:t>
            </a:r>
            <a:r>
              <a:rPr lang="id-ID" dirty="0"/>
              <a:t>dan Landak tercapai.</a:t>
            </a:r>
          </a:p>
          <a:p>
            <a:pPr algn="ctr"/>
            <a:endParaRPr lang="id-ID" dirty="0"/>
          </a:p>
          <a:p>
            <a:pPr algn="ctr"/>
            <a:r>
              <a:rPr lang="id-ID" dirty="0"/>
              <a:t>Kab lain belum tercapai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22DC380-7B73-46D5-37E9-441C24C380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26580" y="168541"/>
            <a:ext cx="720000" cy="72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C15D339-E8D4-ACC0-F7F7-8367C93592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05745" y="168541"/>
            <a:ext cx="720000" cy="7200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rot="16200000" flipH="1">
            <a:off x="9657568" y="1377862"/>
            <a:ext cx="1027133" cy="6012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9832931" y="1979112"/>
            <a:ext cx="676406" cy="6388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9895562" y="2880986"/>
            <a:ext cx="576197" cy="375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25829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4529FEC-B57A-94FE-1902-7DB9658BA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7B4844B8-D847-DC72-C06B-FF0E1CBBE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717" y="1861095"/>
            <a:ext cx="10879415" cy="194786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id-ID" dirty="0" smtClean="0"/>
              <a:t>01. </a:t>
            </a:r>
            <a:r>
              <a:rPr lang="id-ID" dirty="0"/>
              <a:t>Kondisi Umum Kalbar</a:t>
            </a:r>
          </a:p>
        </p:txBody>
      </p:sp>
    </p:spTree>
    <p:extLst>
      <p:ext uri="{BB962C8B-B14F-4D97-AF65-F5344CB8AC3E}">
        <p14:creationId xmlns:p14="http://schemas.microsoft.com/office/powerpoint/2010/main" xmlns="" val="23714631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xmlns="" id="{2DFEC2C8-85B3-CABC-B69E-59EF85901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dirty="0"/>
              <a:t>IV. Efisiensi Pemanfaatan SDA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xmlns="" id="{6747180C-EC09-633D-7632-EF9717067DB1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09600" y="1600200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33866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CA752C-9966-6FA0-463A-ACE25B3CE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d-ID" sz="3600" dirty="0"/>
              <a:t>PETA PEMANFAATAN RUANG DI PROVINSI KALBAR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AB0085AB-6C83-1F88-C084-CDBA75FE0C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754" y="1550096"/>
            <a:ext cx="6653988" cy="470852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F00191E-6D64-A973-D293-2B2654931754}"/>
              </a:ext>
            </a:extLst>
          </p:cNvPr>
          <p:cNvSpPr txBox="1"/>
          <p:nvPr/>
        </p:nvSpPr>
        <p:spPr>
          <a:xfrm>
            <a:off x="347931" y="1382287"/>
            <a:ext cx="4048577" cy="526297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2400" dirty="0"/>
              <a:t>Perizinan Sektor Kehutanan 66 Izin dengan Luas 2.813.841 Ha.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2400" dirty="0"/>
              <a:t>Izin Usaha Perkebunan (IUP) sebanyak 370 IUP dengan Luas 3.090.474 Ha, dengan Realisasi Tanam  2.056.096 Ha. Untuk Perkebunan Rakyat 534.767 Ha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2400" dirty="0"/>
              <a:t>TAMBANG (2014/2024). Total perizinan: 701 IUP</a:t>
            </a:r>
          </a:p>
          <a:p>
            <a:r>
              <a:rPr lang="id-ID" sz="2400" dirty="0"/>
              <a:t>Sumber : MOMI (</a:t>
            </a:r>
            <a:r>
              <a:rPr lang="id-ID" sz="2400" dirty="0" err="1"/>
              <a:t>Minerba</a:t>
            </a:r>
            <a:r>
              <a:rPr lang="id-ID" sz="2400" dirty="0"/>
              <a:t> One Map Indonesia)</a:t>
            </a:r>
          </a:p>
        </p:txBody>
      </p:sp>
    </p:spTree>
    <p:extLst>
      <p:ext uri="{BB962C8B-B14F-4D97-AF65-F5344CB8AC3E}">
        <p14:creationId xmlns:p14="http://schemas.microsoft.com/office/powerpoint/2010/main" xmlns="" val="243179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xmlns="" id="{2DFEC2C8-85B3-CABC-B69E-59EF85901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652" y="0"/>
            <a:ext cx="10972800" cy="765022"/>
          </a:xfrm>
        </p:spPr>
        <p:txBody>
          <a:bodyPr>
            <a:normAutofit/>
          </a:bodyPr>
          <a:lstStyle/>
          <a:p>
            <a:r>
              <a:rPr lang="id-ID" dirty="0"/>
              <a:t>V. Perubahan Iklim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xmlns="" id="{6747180C-EC09-633D-7632-EF9717067DB1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59704" y="723378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31444D0-40DB-0D93-11EE-DF0B66DB5D4A}"/>
              </a:ext>
            </a:extLst>
          </p:cNvPr>
          <p:cNvSpPr txBox="1">
            <a:spLocks/>
          </p:cNvSpPr>
          <p:nvPr/>
        </p:nvSpPr>
        <p:spPr>
          <a:xfrm>
            <a:off x="801666" y="5455108"/>
            <a:ext cx="10659649" cy="11398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d-ID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Sebagian besar desa di Provinsi Kalimantan Barat memiliki tingkat kerentanan sedang (72% – 89% dari total 2.137 desa)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id-ID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362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xmlns="" id="{2DFEC2C8-85B3-CABC-B69E-59EF85901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dirty="0"/>
              <a:t>VI. Biodiversitas (KEHATI)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xmlns="" id="{6747180C-EC09-633D-7632-EF9717067DB1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09600" y="1600200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84756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5" name="Google Shape;268;p10"/>
          <p:cNvSpPr/>
          <p:nvPr/>
        </p:nvSpPr>
        <p:spPr>
          <a:xfrm rot="5400000">
            <a:off x="802939" y="3109876"/>
            <a:ext cx="9389599" cy="638251"/>
          </a:xfrm>
          <a:custGeom>
            <a:avLst/>
            <a:gdLst/>
            <a:ahLst/>
            <a:cxnLst/>
            <a:rect l="l" t="t" r="r" b="b"/>
            <a:pathLst>
              <a:path w="18779198" h="1276501" extrusionOk="0">
                <a:moveTo>
                  <a:pt x="0" y="0"/>
                </a:moveTo>
                <a:lnTo>
                  <a:pt x="18779199" y="0"/>
                </a:lnTo>
                <a:lnTo>
                  <a:pt x="18779199" y="1276501"/>
                </a:lnTo>
                <a:lnTo>
                  <a:pt x="0" y="12765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90545"/>
            </a:stretch>
          </a:blipFill>
          <a:ln>
            <a:noFill/>
          </a:ln>
        </p:spPr>
      </p:sp>
      <p:sp>
        <p:nvSpPr>
          <p:cNvPr id="1048716" name="Google Shape;269;p10"/>
          <p:cNvSpPr/>
          <p:nvPr/>
        </p:nvSpPr>
        <p:spPr>
          <a:xfrm>
            <a:off x="5701529" y="0"/>
            <a:ext cx="5942511" cy="6858000"/>
          </a:xfrm>
          <a:custGeom>
            <a:avLst/>
            <a:gdLst/>
            <a:ahLst/>
            <a:cxnLst/>
            <a:rect l="l" t="t" r="r" b="b"/>
            <a:pathLst>
              <a:path w="8913765" h="10287000" extrusionOk="0">
                <a:moveTo>
                  <a:pt x="0" y="0"/>
                </a:moveTo>
                <a:lnTo>
                  <a:pt x="8913765" y="0"/>
                </a:lnTo>
                <a:lnTo>
                  <a:pt x="891376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54849" r="-18362"/>
            </a:stretch>
          </a:blipFill>
          <a:ln>
            <a:noFill/>
          </a:ln>
        </p:spPr>
      </p:sp>
      <p:sp>
        <p:nvSpPr>
          <p:cNvPr id="1048719" name="Google Shape;275;p10"/>
          <p:cNvSpPr txBox="1"/>
          <p:nvPr/>
        </p:nvSpPr>
        <p:spPr>
          <a:xfrm>
            <a:off x="544979" y="441141"/>
            <a:ext cx="4633633" cy="1006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9994"/>
              </a:lnSpc>
            </a:pPr>
            <a:r>
              <a:rPr lang="en-US" sz="2335" b="1" dirty="0">
                <a:solidFill>
                  <a:srgbClr val="9D0606"/>
                </a:solidFill>
                <a:latin typeface="Poppins"/>
                <a:ea typeface="Poppins"/>
                <a:cs typeface="Poppins"/>
                <a:sym typeface="Poppins"/>
              </a:rPr>
              <a:t>SINTESIS KEBERLANJUTAN </a:t>
            </a:r>
          </a:p>
          <a:p>
            <a:pPr algn="ctr">
              <a:lnSpc>
                <a:spcPct val="139994"/>
              </a:lnSpc>
            </a:pPr>
            <a:r>
              <a:rPr lang="en-US" sz="2335" b="1" dirty="0">
                <a:solidFill>
                  <a:srgbClr val="9D0606"/>
                </a:solidFill>
                <a:latin typeface="Poppins"/>
                <a:ea typeface="Poppins"/>
                <a:cs typeface="Poppins"/>
                <a:sym typeface="Poppins"/>
              </a:rPr>
              <a:t>LINGKUNGAN HIDUP</a:t>
            </a:r>
          </a:p>
        </p:txBody>
      </p:sp>
      <p:sp>
        <p:nvSpPr>
          <p:cNvPr id="1048721" name="Google Shape;277;p10"/>
          <p:cNvSpPr txBox="1"/>
          <p:nvPr/>
        </p:nvSpPr>
        <p:spPr>
          <a:xfrm>
            <a:off x="7265221" y="3310802"/>
            <a:ext cx="2930459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1200" b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KUADRAN KEBERLANJUTAN</a:t>
            </a:r>
            <a:endParaRPr sz="1200" dirty="0"/>
          </a:p>
        </p:txBody>
      </p:sp>
      <p:sp>
        <p:nvSpPr>
          <p:cNvPr id="1048723" name="Google Shape;279;p10"/>
          <p:cNvSpPr txBox="1"/>
          <p:nvPr/>
        </p:nvSpPr>
        <p:spPr>
          <a:xfrm>
            <a:off x="204406" y="5025992"/>
            <a:ext cx="5163667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40030"/>
              </a:lnSpc>
            </a:pPr>
            <a:r>
              <a:rPr lang="en-US" sz="1200" dirty="0" err="1">
                <a:sym typeface="Arial"/>
              </a:rPr>
              <a:t>Sumber</a:t>
            </a:r>
            <a:r>
              <a:rPr lang="en-US" sz="1200" dirty="0">
                <a:sym typeface="Arial"/>
              </a:rPr>
              <a:t>: </a:t>
            </a:r>
            <a:r>
              <a:rPr lang="en-US" sz="1200" dirty="0" err="1">
                <a:sym typeface="Arial"/>
              </a:rPr>
              <a:t>Materi</a:t>
            </a:r>
            <a:r>
              <a:rPr lang="id-ID" sz="1200" dirty="0">
                <a:sym typeface="Arial"/>
              </a:rPr>
              <a:t> Penentuan dan Penetapan Daya Dukung dan Daya Tampung (D3TLH) Sub Provinsi Kalimantan Barat, KLHK, </a:t>
            </a:r>
            <a:r>
              <a:rPr lang="en-US" sz="1200" dirty="0">
                <a:sym typeface="Arial"/>
              </a:rPr>
              <a:t>2023</a:t>
            </a:r>
            <a:endParaRPr lang="en-US" sz="1200" dirty="0"/>
          </a:p>
        </p:txBody>
      </p:sp>
      <p:pic>
        <p:nvPicPr>
          <p:cNvPr id="2097167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8825" y="99943"/>
            <a:ext cx="4430475" cy="3164624"/>
          </a:xfrm>
          <a:prstGeom prst="rect">
            <a:avLst/>
          </a:prstGeom>
        </p:spPr>
      </p:pic>
      <p:sp>
        <p:nvSpPr>
          <p:cNvPr id="1048724" name="Google Shape;280;p10"/>
          <p:cNvSpPr txBox="1"/>
          <p:nvPr/>
        </p:nvSpPr>
        <p:spPr>
          <a:xfrm>
            <a:off x="357005" y="1615224"/>
            <a:ext cx="5062561" cy="310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>
              <a:lnSpc>
                <a:spcPct val="140023"/>
              </a:lnSpc>
            </a:pPr>
            <a:r>
              <a:rPr lang="en-US" sz="1600" dirty="0" err="1">
                <a:sym typeface="Arial"/>
              </a:rPr>
              <a:t>Apabila</a:t>
            </a:r>
            <a:r>
              <a:rPr lang="en-US" sz="1600" dirty="0">
                <a:sym typeface="Arial"/>
              </a:rPr>
              <a:t> </a:t>
            </a:r>
            <a:r>
              <a:rPr lang="en-US" sz="1600" dirty="0" err="1">
                <a:sym typeface="Arial"/>
              </a:rPr>
              <a:t>dilihat</a:t>
            </a:r>
            <a:r>
              <a:rPr lang="en-US" sz="1600" dirty="0">
                <a:sym typeface="Arial"/>
              </a:rPr>
              <a:t> </a:t>
            </a:r>
            <a:r>
              <a:rPr lang="en-US" sz="1600" dirty="0" err="1">
                <a:sym typeface="Arial"/>
              </a:rPr>
              <a:t>dalam</a:t>
            </a:r>
            <a:r>
              <a:rPr lang="en-US" sz="1600" dirty="0">
                <a:sym typeface="Arial"/>
              </a:rPr>
              <a:t> </a:t>
            </a:r>
            <a:r>
              <a:rPr lang="en-US" sz="1600" dirty="0" err="1">
                <a:sym typeface="Arial"/>
              </a:rPr>
              <a:t>lingkup</a:t>
            </a:r>
            <a:r>
              <a:rPr lang="en-US" sz="1600" dirty="0">
                <a:sym typeface="Arial"/>
              </a:rPr>
              <a:t> Nasional dan </a:t>
            </a:r>
            <a:r>
              <a:rPr lang="en-US" sz="1600" dirty="0" err="1">
                <a:sym typeface="Arial"/>
              </a:rPr>
              <a:t>Pulau</a:t>
            </a:r>
            <a:r>
              <a:rPr lang="en-US" sz="1600" dirty="0">
                <a:sym typeface="Arial"/>
              </a:rPr>
              <a:t> </a:t>
            </a:r>
            <a:r>
              <a:rPr lang="id-ID" sz="1600" dirty="0"/>
              <a:t>Kalimantan</a:t>
            </a:r>
            <a:r>
              <a:rPr lang="en-US" sz="1600" dirty="0">
                <a:sym typeface="Arial"/>
              </a:rPr>
              <a:t>, </a:t>
            </a:r>
            <a:r>
              <a:rPr lang="en-US" sz="1600" dirty="0" err="1">
                <a:sym typeface="Arial"/>
              </a:rPr>
              <a:t>Provinsi</a:t>
            </a:r>
            <a:r>
              <a:rPr lang="en-US" sz="1600" dirty="0">
                <a:sym typeface="Arial"/>
              </a:rPr>
              <a:t> </a:t>
            </a:r>
            <a:r>
              <a:rPr lang="id-ID" sz="1600" dirty="0"/>
              <a:t>Kalimantan Barat</a:t>
            </a:r>
            <a:r>
              <a:rPr lang="en-US" sz="1600" dirty="0">
                <a:sym typeface="Arial"/>
              </a:rPr>
              <a:t> </a:t>
            </a:r>
            <a:r>
              <a:rPr lang="en-US" sz="1600" dirty="0" err="1">
                <a:sym typeface="Arial"/>
              </a:rPr>
              <a:t>menjadi</a:t>
            </a:r>
            <a:r>
              <a:rPr lang="en-US" sz="1600" dirty="0">
                <a:sym typeface="Arial"/>
              </a:rPr>
              <a:t> </a:t>
            </a:r>
            <a:r>
              <a:rPr lang="en-US" sz="1600" dirty="0" err="1">
                <a:sym typeface="Arial"/>
              </a:rPr>
              <a:t>bagian</a:t>
            </a:r>
            <a:r>
              <a:rPr lang="en-US" sz="1600" dirty="0">
                <a:sym typeface="Arial"/>
              </a:rPr>
              <a:t> </a:t>
            </a:r>
            <a:r>
              <a:rPr lang="en-US" sz="1600" dirty="0" err="1">
                <a:sym typeface="Arial"/>
              </a:rPr>
              <a:t>dari</a:t>
            </a:r>
            <a:r>
              <a:rPr lang="en-US" sz="1600" dirty="0">
                <a:sym typeface="Arial"/>
              </a:rPr>
              <a:t> </a:t>
            </a:r>
            <a:r>
              <a:rPr lang="en-US" sz="1600" dirty="0" err="1">
                <a:sym typeface="Arial"/>
              </a:rPr>
              <a:t>Kuadran</a:t>
            </a:r>
            <a:r>
              <a:rPr lang="en-US" sz="1600" dirty="0">
                <a:sym typeface="Arial"/>
              </a:rPr>
              <a:t> I</a:t>
            </a:r>
            <a:r>
              <a:rPr lang="id-ID" sz="1600" dirty="0">
                <a:sym typeface="Arial"/>
              </a:rPr>
              <a:t>I</a:t>
            </a:r>
            <a:r>
              <a:rPr lang="en-US" sz="1600" dirty="0">
                <a:sym typeface="Arial"/>
              </a:rPr>
              <a:t>. </a:t>
            </a:r>
            <a:r>
              <a:rPr lang="id-ID" sz="1600" dirty="0"/>
              <a:t>Atau </a:t>
            </a:r>
            <a:r>
              <a:rPr lang="en-US" sz="1600" dirty="0" err="1">
                <a:sym typeface="Arial"/>
              </a:rPr>
              <a:t>memiliki</a:t>
            </a:r>
            <a:r>
              <a:rPr lang="en-US" sz="1600" dirty="0">
                <a:sym typeface="Arial"/>
              </a:rPr>
              <a:t> </a:t>
            </a:r>
            <a:r>
              <a:rPr lang="en-US" sz="1600" dirty="0" err="1">
                <a:sym typeface="Arial"/>
              </a:rPr>
              <a:t>predikat</a:t>
            </a:r>
            <a:r>
              <a:rPr lang="en-US" sz="1600" dirty="0">
                <a:sym typeface="Arial"/>
              </a:rPr>
              <a:t> </a:t>
            </a:r>
            <a:r>
              <a:rPr lang="id-ID" sz="1600" dirty="0"/>
              <a:t>“</a:t>
            </a:r>
            <a:r>
              <a:rPr lang="id-ID" sz="1600" b="1" dirty="0"/>
              <a:t>Pemulihan Sumber Daya Berkelanjutan</a:t>
            </a:r>
            <a:r>
              <a:rPr lang="id-ID" sz="1600" dirty="0"/>
              <a:t>”. Predikat tersebut menandakan bahwa Indeks Jasa Lingkungan Hidup (IJLH) eksisting bernilai</a:t>
            </a:r>
            <a:r>
              <a:rPr lang="en-US" altLang="id" sz="1600" dirty="0"/>
              <a:t> </a:t>
            </a:r>
            <a:r>
              <a:rPr lang="en-US" altLang="id" sz="1600" dirty="0" err="1"/>
              <a:t>rendah</a:t>
            </a:r>
            <a:r>
              <a:rPr lang="id-ID" sz="1600" dirty="0"/>
              <a:t> s</a:t>
            </a:r>
            <a:r>
              <a:rPr lang="en-US" sz="1600" dirty="0" err="1"/>
              <a:t>ehingga</a:t>
            </a:r>
            <a:r>
              <a:rPr lang="id-ID" sz="1600" dirty="0"/>
              <a:t> </a:t>
            </a:r>
            <a:r>
              <a:rPr lang="en-US" sz="1600" dirty="0" err="1"/>
              <a:t>perlu</a:t>
            </a:r>
            <a:r>
              <a:rPr lang="en-US" sz="1600" dirty="0"/>
              <a:t> </a:t>
            </a:r>
            <a:r>
              <a:rPr lang="en-US" sz="1600" dirty="0" err="1"/>
              <a:t>adanya</a:t>
            </a:r>
            <a:r>
              <a:rPr lang="en-US" sz="1600" dirty="0"/>
              <a:t> </a:t>
            </a:r>
            <a:r>
              <a:rPr lang="en-US" sz="1600" dirty="0" err="1"/>
              <a:t>pemulihan</a:t>
            </a:r>
            <a:r>
              <a:rPr lang="en-US" sz="1600" dirty="0"/>
              <a:t> dan juga </a:t>
            </a:r>
            <a:r>
              <a:rPr lang="en-US" sz="1600" dirty="0" err="1"/>
              <a:t>menggunakan</a:t>
            </a:r>
            <a:r>
              <a:rPr lang="en-US" sz="1600" dirty="0"/>
              <a:t> </a:t>
            </a:r>
            <a:r>
              <a:rPr lang="en-US" sz="1600" dirty="0" err="1"/>
              <a:t>prinsip</a:t>
            </a:r>
            <a:r>
              <a:rPr lang="en-US" sz="1600" dirty="0"/>
              <a:t> </a:t>
            </a:r>
            <a:r>
              <a:rPr lang="en-US" sz="1600" dirty="0" err="1"/>
              <a:t>kehati-hatian</a:t>
            </a:r>
            <a:r>
              <a:rPr lang="en-US" sz="1600" dirty="0"/>
              <a:t> </a:t>
            </a:r>
            <a:r>
              <a:rPr lang="en-US" sz="1600" dirty="0" err="1"/>
              <a:t>dalam</a:t>
            </a:r>
            <a:r>
              <a:rPr lang="en-US" sz="1600" dirty="0"/>
              <a:t> </a:t>
            </a:r>
            <a:r>
              <a:rPr lang="en-US" sz="1600" dirty="0" err="1"/>
              <a:t>pemanfaatan</a:t>
            </a:r>
            <a:r>
              <a:rPr lang="en-US" sz="1600" dirty="0"/>
              <a:t> </a:t>
            </a:r>
            <a:r>
              <a:rPr lang="en-US" sz="1600" dirty="0" err="1"/>
              <a:t>jasa</a:t>
            </a:r>
            <a:r>
              <a:rPr lang="en-US" sz="1600" dirty="0"/>
              <a:t> </a:t>
            </a:r>
            <a:r>
              <a:rPr lang="en-US" sz="1600" dirty="0" err="1"/>
              <a:t>lingkungan</a:t>
            </a:r>
            <a:r>
              <a:rPr lang="en-US" sz="1600" dirty="0"/>
              <a:t> </a:t>
            </a:r>
            <a:r>
              <a:rPr lang="en-US" sz="1600" dirty="0" err="1"/>
              <a:t>hidup</a:t>
            </a:r>
            <a:r>
              <a:rPr lang="en-US" sz="1600" dirty="0"/>
              <a:t> </a:t>
            </a:r>
            <a:r>
              <a:rPr lang="en-US" sz="1600" dirty="0" err="1"/>
              <a:t>karena</a:t>
            </a:r>
            <a:r>
              <a:rPr lang="en-US" sz="1600" dirty="0"/>
              <a:t> </a:t>
            </a:r>
            <a:r>
              <a:rPr lang="en-US" sz="1600" dirty="0" err="1"/>
              <a:t>fungsinya</a:t>
            </a:r>
            <a:r>
              <a:rPr lang="en-US" sz="1600" dirty="0"/>
              <a:t> </a:t>
            </a:r>
            <a:r>
              <a:rPr lang="en-US" sz="1600" dirty="0" err="1"/>
              <a:t>sudah</a:t>
            </a:r>
            <a:r>
              <a:rPr lang="en-US" sz="1600" dirty="0"/>
              <a:t> </a:t>
            </a:r>
            <a:r>
              <a:rPr lang="en-US" sz="1600" dirty="0" err="1"/>
              <a:t>mulai</a:t>
            </a:r>
            <a:r>
              <a:rPr lang="en-US" sz="1600" dirty="0"/>
              <a:t> </a:t>
            </a:r>
            <a:r>
              <a:rPr lang="en-US" sz="1600" dirty="0" err="1"/>
              <a:t>menurun</a:t>
            </a:r>
            <a:r>
              <a:rPr lang="en-US" sz="1600" dirty="0"/>
              <a:t>. </a:t>
            </a:r>
            <a:endParaRPr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3040DA2-89A4-6CA0-4A66-C6F12F9D7C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166" r="45195" b="9247"/>
          <a:stretch/>
        </p:blipFill>
        <p:spPr>
          <a:xfrm>
            <a:off x="6947452" y="3683481"/>
            <a:ext cx="4055165" cy="297951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05574A7A-0AE7-FBC2-93E0-AFE70C8D8042}"/>
              </a:ext>
            </a:extLst>
          </p:cNvPr>
          <p:cNvSpPr/>
          <p:nvPr/>
        </p:nvSpPr>
        <p:spPr>
          <a:xfrm>
            <a:off x="7076662" y="3786809"/>
            <a:ext cx="1679713" cy="1431234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212697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4718B803-409D-7BAD-F50B-E24D5AC36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822" y="2086564"/>
            <a:ext cx="10879415" cy="194786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id-ID" dirty="0" smtClean="0"/>
              <a:t>02. </a:t>
            </a:r>
            <a:r>
              <a:rPr lang="id-ID" dirty="0"/>
              <a:t>Isu Strategis</a:t>
            </a:r>
          </a:p>
        </p:txBody>
      </p:sp>
    </p:spTree>
    <p:extLst>
      <p:ext uri="{BB962C8B-B14F-4D97-AF65-F5344CB8AC3E}">
        <p14:creationId xmlns:p14="http://schemas.microsoft.com/office/powerpoint/2010/main" xmlns="" val="224034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9CA4C9-E698-2564-008D-DC275EBAB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72800" cy="638827"/>
          </a:xfrm>
        </p:spPr>
        <p:txBody>
          <a:bodyPr>
            <a:normAutofit fontScale="90000"/>
          </a:bodyPr>
          <a:lstStyle/>
          <a:p>
            <a:r>
              <a:rPr lang="id-ID" dirty="0" smtClean="0"/>
              <a:t>Isu </a:t>
            </a:r>
            <a:r>
              <a:rPr lang="id-ID" dirty="0"/>
              <a:t>Strategis di Kalbar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07B2BA1-5174-C8A4-0882-8CB0DE0F7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rot="16200000">
            <a:off x="-13835" y="3554197"/>
            <a:ext cx="5678397" cy="37611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id-ID" dirty="0"/>
              <a:t>Identifikasi Isu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xmlns="" id="{9636BE46-9869-9FED-A8D2-9B95A3AA5786}"/>
              </a:ext>
            </a:extLst>
          </p:cNvPr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2272356" y="684808"/>
          <a:ext cx="8188377" cy="6173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37144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ntara UUD '45, Pancasila, dan SDGs | GEOTIMES">
            <a:extLst>
              <a:ext uri="{FF2B5EF4-FFF2-40B4-BE49-F238E27FC236}">
                <a16:creationId xmlns:a16="http://schemas.microsoft.com/office/drawing/2014/main" xmlns="" id="{C9B35C8D-3768-B5C8-6A95-D48492977F80}"/>
              </a:ext>
            </a:extLst>
          </p:cNvPr>
          <p:cNvPicPr>
            <a:picLocks noGrp="1" noChangeAspect="1" noChangeArrowheads="1"/>
          </p:cNvPicPr>
          <p:nvPr>
            <p:ph type="pic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820" r="32"/>
          <a:stretch/>
        </p:blipFill>
        <p:spPr bwMode="auto">
          <a:xfrm>
            <a:off x="-109400" y="1234817"/>
            <a:ext cx="12301400" cy="553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B18B09-4A0C-1317-B1DF-924B861A6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191" y="90130"/>
            <a:ext cx="11231219" cy="958513"/>
          </a:xfrm>
        </p:spPr>
        <p:txBody>
          <a:bodyPr/>
          <a:lstStyle/>
          <a:p>
            <a:r>
              <a:rPr lang="id-ID" sz="2400" dirty="0"/>
              <a:t>Apa saja isu di Provinsi Kalimantan Barat yang belum ter-</a:t>
            </a:r>
            <a:r>
              <a:rPr lang="id-ID" sz="2400" dirty="0" err="1"/>
              <a:t>cover</a:t>
            </a:r>
            <a:r>
              <a:rPr lang="id-ID" sz="2400" dirty="0"/>
              <a:t>, terkhusus relevan dengan TPB, untuk 5 tahun mendatang?</a:t>
            </a:r>
          </a:p>
        </p:txBody>
      </p:sp>
    </p:spTree>
    <p:extLst>
      <p:ext uri="{BB962C8B-B14F-4D97-AF65-F5344CB8AC3E}">
        <p14:creationId xmlns:p14="http://schemas.microsoft.com/office/powerpoint/2010/main" xmlns="" val="299283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895028B-3C95-E512-BEF5-5C964DC48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7C188DB-C337-E360-22ED-C2D94A3898AE}"/>
              </a:ext>
            </a:extLst>
          </p:cNvPr>
          <p:cNvSpPr/>
          <p:nvPr/>
        </p:nvSpPr>
        <p:spPr>
          <a:xfrm>
            <a:off x="9545217" y="149290"/>
            <a:ext cx="2537927" cy="6718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ARAHAN RPJPN 2025-2045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xmlns="" val="42874042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F58A8B-2311-F20C-625F-A12B649CA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39" y="2011407"/>
            <a:ext cx="10879415" cy="194786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id-ID" dirty="0" smtClean="0"/>
              <a:t>03.Isu </a:t>
            </a:r>
            <a:r>
              <a:rPr lang="id-ID" dirty="0"/>
              <a:t>PB </a:t>
            </a:r>
            <a:r>
              <a:rPr lang="id-ID" dirty="0" smtClean="0"/>
              <a:t>Strategis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xmlns="" val="68098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xmlns="" id="{2DFEC2C8-85B3-CABC-B69E-59EF85901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9481"/>
            <a:ext cx="10972800" cy="464398"/>
          </a:xfrm>
        </p:spPr>
        <p:txBody>
          <a:bodyPr>
            <a:normAutofit fontScale="90000"/>
          </a:bodyPr>
          <a:lstStyle/>
          <a:p>
            <a:pPr algn="l"/>
            <a:r>
              <a:rPr lang="id-ID" dirty="0"/>
              <a:t>I. D3TLH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xmlns="" id="{6747180C-EC09-633D-7632-EF9717067DB1}"/>
              </a:ext>
            </a:extLst>
          </p:cNvPr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276226" y="676276"/>
          <a:ext cx="5743575" cy="604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Content Placeholder 10">
            <a:extLst>
              <a:ext uri="{FF2B5EF4-FFF2-40B4-BE49-F238E27FC236}">
                <a16:creationId xmlns:a16="http://schemas.microsoft.com/office/drawing/2014/main" xmlns="" id="{E510549D-8C6D-E095-FA94-57F0D8637973}"/>
              </a:ext>
            </a:extLst>
          </p:cNvPr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6172200" y="676276"/>
          <a:ext cx="5800725" cy="604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4" name="Title 8">
            <a:extLst>
              <a:ext uri="{FF2B5EF4-FFF2-40B4-BE49-F238E27FC236}">
                <a16:creationId xmlns:a16="http://schemas.microsoft.com/office/drawing/2014/main" xmlns="" id="{7BF91EA6-9CBD-E7E8-6139-20A8A482C817}"/>
              </a:ext>
            </a:extLst>
          </p:cNvPr>
          <p:cNvSpPr txBox="1">
            <a:spLocks/>
          </p:cNvSpPr>
          <p:nvPr/>
        </p:nvSpPr>
        <p:spPr>
          <a:xfrm>
            <a:off x="6096001" y="136527"/>
            <a:ext cx="5876572" cy="540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dirty="0"/>
              <a:t>II. Jasa Ekosistem</a:t>
            </a:r>
          </a:p>
        </p:txBody>
      </p:sp>
    </p:spTree>
    <p:extLst>
      <p:ext uri="{BB962C8B-B14F-4D97-AF65-F5344CB8AC3E}">
        <p14:creationId xmlns:p14="http://schemas.microsoft.com/office/powerpoint/2010/main" xmlns="" val="314343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863D33-8422-4072-3E23-4B6AB31C5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01976"/>
          </a:xfrm>
        </p:spPr>
        <p:txBody>
          <a:bodyPr>
            <a:normAutofit fontScale="90000"/>
          </a:bodyPr>
          <a:lstStyle/>
          <a:p>
            <a:r>
              <a:rPr lang="id-ID" dirty="0"/>
              <a:t>Sintesis Isu Strategis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2CC318A5-7818-4E38-405C-D4DDE7A59B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294731757"/>
              </p:ext>
            </p:extLst>
          </p:nvPr>
        </p:nvGraphicFramePr>
        <p:xfrm>
          <a:off x="303214" y="831272"/>
          <a:ext cx="11541125" cy="4957572"/>
        </p:xfrm>
        <a:graphic>
          <a:graphicData uri="http://schemas.openxmlformats.org/drawingml/2006/table">
            <a:tbl>
              <a:tblPr firstRow="1" firstCol="1" bandRow="1">
                <a:tableStyleId>{9DCAF9ED-07DC-4A11-8D7F-57B35C25682E}</a:tableStyleId>
              </a:tblPr>
              <a:tblGrid>
                <a:gridCol w="2144423">
                  <a:extLst>
                    <a:ext uri="{9D8B030D-6E8A-4147-A177-3AD203B41FA5}">
                      <a16:colId xmlns:a16="http://schemas.microsoft.com/office/drawing/2014/main" xmlns="" val="1036376576"/>
                    </a:ext>
                  </a:extLst>
                </a:gridCol>
                <a:gridCol w="2318328">
                  <a:extLst>
                    <a:ext uri="{9D8B030D-6E8A-4147-A177-3AD203B41FA5}">
                      <a16:colId xmlns:a16="http://schemas.microsoft.com/office/drawing/2014/main" xmlns="" val="498750943"/>
                    </a:ext>
                  </a:extLst>
                </a:gridCol>
                <a:gridCol w="3297381">
                  <a:extLst>
                    <a:ext uri="{9D8B030D-6E8A-4147-A177-3AD203B41FA5}">
                      <a16:colId xmlns:a16="http://schemas.microsoft.com/office/drawing/2014/main" xmlns="" val="2447115526"/>
                    </a:ext>
                  </a:extLst>
                </a:gridCol>
                <a:gridCol w="1644073">
                  <a:extLst>
                    <a:ext uri="{9D8B030D-6E8A-4147-A177-3AD203B41FA5}">
                      <a16:colId xmlns:a16="http://schemas.microsoft.com/office/drawing/2014/main" xmlns="" val="2101346394"/>
                    </a:ext>
                  </a:extLst>
                </a:gridCol>
                <a:gridCol w="2136920">
                  <a:extLst>
                    <a:ext uri="{9D8B030D-6E8A-4147-A177-3AD203B41FA5}">
                      <a16:colId xmlns:a16="http://schemas.microsoft.com/office/drawing/2014/main" xmlns="" val="1573765809"/>
                    </a:ext>
                  </a:extLst>
                </a:gridCol>
              </a:tblGrid>
              <a:tr h="2051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600" kern="0" dirty="0">
                          <a:effectLst/>
                          <a:latin typeface="+mn-lt"/>
                        </a:rPr>
                        <a:t>Isu Dokumen</a:t>
                      </a:r>
                      <a:endParaRPr lang="id-ID" sz="1600" kern="1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600" kern="0" dirty="0">
                          <a:effectLst/>
                          <a:latin typeface="+mn-lt"/>
                        </a:rPr>
                        <a:t>Isu Lingkungan Hidup</a:t>
                      </a:r>
                      <a:endParaRPr lang="id-ID" sz="1600" kern="1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600" kern="0" dirty="0">
                          <a:effectLst/>
                          <a:latin typeface="+mn-lt"/>
                        </a:rPr>
                        <a:t>Isu Capaian TPB</a:t>
                      </a:r>
                      <a:endParaRPr lang="id-ID" sz="1600" kern="1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600" kern="0" dirty="0">
                          <a:effectLst/>
                          <a:latin typeface="+mn-lt"/>
                        </a:rPr>
                        <a:t>Isu Publik</a:t>
                      </a:r>
                      <a:endParaRPr lang="id-ID" sz="1600" kern="1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600" kern="0" dirty="0">
                          <a:effectLst/>
                          <a:latin typeface="+mn-lt"/>
                        </a:rPr>
                        <a:t>Sintesis Isu Strategis</a:t>
                      </a:r>
                      <a:endParaRPr lang="id-ID" sz="1600" kern="1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718776158"/>
                  </a:ext>
                </a:extLst>
              </a:tr>
              <a:tr h="4163696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id-ID" sz="1600" b="0" kern="0" dirty="0">
                          <a:effectLst/>
                          <a:highlight>
                            <a:srgbClr val="00FF00"/>
                          </a:highlight>
                          <a:latin typeface="+mn-lt"/>
                        </a:rPr>
                        <a:t>Pengelolaan lingkungan hidup dan keberlanjutan belum optimal</a:t>
                      </a:r>
                      <a:endParaRPr lang="id-ID" sz="1600" b="0" kern="100" dirty="0">
                        <a:effectLst/>
                        <a:latin typeface="+mn-lt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id-ID" sz="1600" b="0" kern="0" dirty="0"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Pembangunan ekonomi dan infrastruktur wilayah masih terbatas</a:t>
                      </a:r>
                      <a:endParaRPr lang="id-ID" sz="1600" b="0" kern="100" dirty="0">
                        <a:effectLst/>
                        <a:latin typeface="+mn-lt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id-ID" sz="1600" b="0" kern="0" dirty="0">
                          <a:effectLst/>
                          <a:highlight>
                            <a:srgbClr val="00FFFF"/>
                          </a:highlight>
                          <a:latin typeface="+mn-lt"/>
                        </a:rPr>
                        <a:t>Kualitas sumber daya manusia belum memadai</a:t>
                      </a:r>
                      <a:endParaRPr lang="id-ID" sz="1600" b="0" kern="100" dirty="0">
                        <a:effectLst/>
                        <a:latin typeface="+mn-lt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id-ID" sz="1600" b="0" kern="0" dirty="0">
                          <a:effectLst/>
                          <a:highlight>
                            <a:srgbClr val="00FFFF"/>
                          </a:highlight>
                          <a:latin typeface="+mn-lt"/>
                        </a:rPr>
                        <a:t>Belum optimalnya penegakan hukum dan tata kelola</a:t>
                      </a:r>
                      <a:endParaRPr lang="id-ID" sz="1600" b="0" kern="100" dirty="0">
                        <a:effectLst/>
                        <a:latin typeface="+mn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id-ID" sz="1600" kern="0" dirty="0">
                          <a:effectLst/>
                          <a:highlight>
                            <a:srgbClr val="00FF00"/>
                          </a:highlight>
                          <a:latin typeface="+mn-lt"/>
                        </a:rPr>
                        <a:t>Menurunnya Daya Dukung dan Daya Tampung Lingkungan</a:t>
                      </a:r>
                      <a:endParaRPr lang="id-ID" sz="1600" kern="100" dirty="0">
                        <a:effectLst/>
                        <a:latin typeface="+mn-lt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id-ID" sz="1600" kern="0" dirty="0"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Peningkatan Risiko Pencemaran Lingkungan Hidup</a:t>
                      </a:r>
                      <a:endParaRPr lang="id-ID" sz="1600" kern="100" dirty="0">
                        <a:effectLst/>
                        <a:latin typeface="+mn-lt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id-ID" sz="1600" kern="0" dirty="0"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Peningkatan Risiko Bencana</a:t>
                      </a:r>
                      <a:endParaRPr lang="id-ID" sz="1600" kern="100" dirty="0">
                        <a:effectLst/>
                        <a:latin typeface="+mn-lt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id-ID" sz="1600" kern="0" dirty="0">
                          <a:effectLst/>
                          <a:highlight>
                            <a:srgbClr val="00FF00"/>
                          </a:highlight>
                          <a:latin typeface="+mn-lt"/>
                        </a:rPr>
                        <a:t>Berkurangnya Jasa Penyedia Pangan, Air dan Pengaturan Air</a:t>
                      </a:r>
                      <a:endParaRPr lang="id-ID" sz="1600" kern="100" dirty="0">
                        <a:effectLst/>
                        <a:latin typeface="+mn-lt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id-ID" sz="1600" kern="0" dirty="0">
                          <a:effectLst/>
                          <a:highlight>
                            <a:srgbClr val="00FF00"/>
                          </a:highlight>
                          <a:latin typeface="+mn-lt"/>
                        </a:rPr>
                        <a:t>Berkurangnya Tutupan Hutan menjadi Non-Hutan</a:t>
                      </a:r>
                      <a:endParaRPr lang="id-ID" sz="1600" kern="100" dirty="0">
                        <a:effectLst/>
                        <a:latin typeface="+mn-lt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id-ID" sz="1600" kern="0" dirty="0">
                          <a:effectLst/>
                          <a:highlight>
                            <a:srgbClr val="00FF00"/>
                          </a:highlight>
                          <a:latin typeface="+mn-lt"/>
                        </a:rPr>
                        <a:t>Ekosistem KEHATI Rentan Terganggu</a:t>
                      </a:r>
                      <a:endParaRPr lang="id-ID" sz="1600" kern="1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id-ID" sz="1600" kern="100" dirty="0">
                          <a:effectLst/>
                          <a:highlight>
                            <a:srgbClr val="00FFFF"/>
                          </a:highlight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Perlindungan sosial, akses layanan dasar, diskriminasi terhadap perempuan, dan kekerasan terhadap anak belum teratasi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id-ID" sz="1600" kern="100" dirty="0">
                          <a:effectLst/>
                          <a:highlight>
                            <a:srgbClr val="00FF00"/>
                          </a:highlight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Tantangan dalam kelaparan, kekurangan gizi, air dan sanitasi, upaya untuk perlindungan ekosistem dan kota, serta kebencanaan 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id-ID" sz="1600" kern="100" dirty="0">
                          <a:effectLst/>
                          <a:highlight>
                            <a:srgbClr val="FFFF00"/>
                          </a:highlight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Kemajuan energi terbarukan, pembangunan lembaga keuangan, pariwisata berkelanjutan, dan promosi industrialisasi belum optimal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id-ID" sz="1600" kern="100" dirty="0">
                          <a:effectLst/>
                          <a:highlight>
                            <a:srgbClr val="00FFFF"/>
                          </a:highlight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Tata kelola pemerintahan dan informasi  masih belum  optimal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id-ID" sz="1600" kern="0" dirty="0"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Pengendalian dampak lingkungan</a:t>
                      </a:r>
                      <a:endParaRPr lang="id-ID" sz="1600" kern="100" dirty="0">
                        <a:effectLst/>
                        <a:latin typeface="+mn-lt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id-ID" sz="1600" kern="0" dirty="0" err="1">
                          <a:effectLst/>
                          <a:highlight>
                            <a:srgbClr val="00FF00"/>
                          </a:highlight>
                          <a:latin typeface="+mn-lt"/>
                        </a:rPr>
                        <a:t>Dekarbonisasi</a:t>
                      </a:r>
                      <a:endParaRPr lang="id-ID" sz="1600" kern="100" dirty="0">
                        <a:effectLst/>
                        <a:latin typeface="+mn-lt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id-ID" sz="1600" kern="0" dirty="0">
                          <a:effectLst/>
                          <a:highlight>
                            <a:srgbClr val="00FF00"/>
                          </a:highlight>
                          <a:latin typeface="+mn-lt"/>
                        </a:rPr>
                        <a:t>Perizinan pemanfaatan ruang</a:t>
                      </a:r>
                      <a:endParaRPr lang="id-ID" sz="1600" kern="100" dirty="0">
                        <a:effectLst/>
                        <a:latin typeface="+mn-lt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id-ID" sz="1600" kern="0" dirty="0">
                          <a:effectLst/>
                          <a:highlight>
                            <a:srgbClr val="00FFFF"/>
                          </a:highlight>
                          <a:latin typeface="+mn-lt"/>
                        </a:rPr>
                        <a:t>Kekerasan dan kejahatan sosial</a:t>
                      </a:r>
                      <a:endParaRPr lang="id-ID" sz="1600" kern="1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id-ID" sz="1600" b="1" kern="0" dirty="0">
                          <a:effectLst/>
                          <a:highlight>
                            <a:srgbClr val="00FF00"/>
                          </a:highlight>
                          <a:latin typeface="+mn-lt"/>
                        </a:rPr>
                        <a:t>Kehilangan Keanekaragaman Hayati dan Pengelolaan Sumber Daya Alam</a:t>
                      </a:r>
                      <a:endParaRPr lang="id-ID" sz="1600" b="1" kern="100" dirty="0">
                        <a:effectLst/>
                        <a:latin typeface="+mn-lt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id-ID" sz="1600" b="1" kern="0" dirty="0"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Krisis Lingkungan dan Kebencanaan Alam</a:t>
                      </a:r>
                      <a:endParaRPr lang="id-ID" sz="1600" b="1" kern="100" dirty="0">
                        <a:effectLst/>
                        <a:latin typeface="+mn-lt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id-ID" sz="1600" b="1" kern="0" dirty="0">
                          <a:effectLst/>
                          <a:highlight>
                            <a:srgbClr val="00FFFF"/>
                          </a:highlight>
                          <a:latin typeface="+mn-lt"/>
                        </a:rPr>
                        <a:t>Kesenjangan Sosial </a:t>
                      </a:r>
                      <a:endParaRPr lang="en-US" sz="1600" b="1" kern="0" dirty="0" smtClean="0">
                        <a:effectLst/>
                        <a:highlight>
                          <a:srgbClr val="00FFFF"/>
                        </a:highlight>
                        <a:latin typeface="+mn-lt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id-ID" sz="1600" b="1" kern="0" dirty="0" smtClean="0">
                          <a:effectLst/>
                          <a:highlight>
                            <a:srgbClr val="00FFFF"/>
                          </a:highlight>
                          <a:latin typeface="+mn-lt"/>
                        </a:rPr>
                        <a:t>Tata </a:t>
                      </a:r>
                      <a:r>
                        <a:rPr lang="id-ID" sz="1600" b="1" kern="0" dirty="0">
                          <a:effectLst/>
                          <a:highlight>
                            <a:srgbClr val="00FFFF"/>
                          </a:highlight>
                          <a:latin typeface="+mn-lt"/>
                        </a:rPr>
                        <a:t>Kelola</a:t>
                      </a:r>
                      <a:endParaRPr lang="id-ID" sz="1600" b="1" kern="1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3625431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95916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57212" y="2829549"/>
            <a:ext cx="9459385" cy="9233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KLHS </a:t>
            </a:r>
            <a:r>
              <a:rPr lang="id-ID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RPJPD KALBAR 2025 - 2045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A5EC1A93-BC94-94B1-C79B-B6768487D799}"/>
              </a:ext>
            </a:extLst>
          </p:cNvPr>
          <p:cNvGrpSpPr/>
          <p:nvPr/>
        </p:nvGrpSpPr>
        <p:grpSpPr>
          <a:xfrm>
            <a:off x="342196" y="513589"/>
            <a:ext cx="2352559" cy="2567426"/>
            <a:chOff x="683253" y="151495"/>
            <a:chExt cx="2352559" cy="256742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048448DA-03E4-6151-915D-1B434A308632}"/>
                </a:ext>
              </a:extLst>
            </p:cNvPr>
            <p:cNvSpPr txBox="1"/>
            <p:nvPr/>
          </p:nvSpPr>
          <p:spPr>
            <a:xfrm>
              <a:off x="683253" y="1245444"/>
              <a:ext cx="423160" cy="369332"/>
            </a:xfrm>
            <a:prstGeom prst="rect">
              <a:avLst/>
            </a:prstGeom>
            <a:solidFill>
              <a:srgbClr val="FA9D26"/>
            </a:solidFill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id-ID" dirty="0"/>
                <a:t>1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3B78BDAC-BBD0-0937-BFCB-654B86EA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537770" y="151495"/>
              <a:ext cx="1080000" cy="1080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058C584D-82B5-1B63-5D9E-7A4EB83EE81D}"/>
                </a:ext>
              </a:extLst>
            </p:cNvPr>
            <p:cNvSpPr txBox="1"/>
            <p:nvPr/>
          </p:nvSpPr>
          <p:spPr>
            <a:xfrm>
              <a:off x="1119729" y="1241593"/>
              <a:ext cx="1916083" cy="1477328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d-ID" dirty="0"/>
                <a:t>Menjadikan Kota dan Permukiman Inklusif, Aman, Tangguh dan Berkelanjutan</a:t>
              </a:r>
            </a:p>
          </p:txBody>
        </p:sp>
      </p:grpSp>
      <p:grpSp>
        <p:nvGrpSpPr>
          <p:cNvPr id="3" name="Group 6">
            <a:extLst>
              <a:ext uri="{FF2B5EF4-FFF2-40B4-BE49-F238E27FC236}">
                <a16:creationId xmlns:a16="http://schemas.microsoft.com/office/drawing/2014/main" xmlns="" id="{3C7B36C4-81E0-BD7C-D497-C1B0B0F02E67}"/>
              </a:ext>
            </a:extLst>
          </p:cNvPr>
          <p:cNvGrpSpPr/>
          <p:nvPr/>
        </p:nvGrpSpPr>
        <p:grpSpPr>
          <a:xfrm>
            <a:off x="3146379" y="570379"/>
            <a:ext cx="2789123" cy="2569728"/>
            <a:chOff x="3361019" y="183744"/>
            <a:chExt cx="2789123" cy="256972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3B77D120-8B3E-806F-6EB3-5DE962AD3BE5}"/>
                </a:ext>
              </a:extLst>
            </p:cNvPr>
            <p:cNvSpPr txBox="1"/>
            <p:nvPr/>
          </p:nvSpPr>
          <p:spPr>
            <a:xfrm>
              <a:off x="3361019" y="1263744"/>
              <a:ext cx="423160" cy="369332"/>
            </a:xfrm>
            <a:prstGeom prst="rect">
              <a:avLst/>
            </a:prstGeom>
            <a:solidFill>
              <a:srgbClr val="04AED9"/>
            </a:solidFill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id-ID" dirty="0"/>
                <a:t>2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E3E3B55-BD0B-CD73-9843-7CA1AC6A4DAF}"/>
                </a:ext>
              </a:extLst>
            </p:cNvPr>
            <p:cNvSpPr txBox="1"/>
            <p:nvPr/>
          </p:nvSpPr>
          <p:spPr>
            <a:xfrm>
              <a:off x="3797496" y="1276144"/>
              <a:ext cx="2352646" cy="1477328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d-ID" dirty="0"/>
                <a:t>Menjamin Ketersediaan serta Pengelolaan Air Bersih dan Sanitasi yang Berkelanjutan untuk Semua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9476F2DD-0BE9-F079-A8C6-F81D6E760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433819" y="183744"/>
              <a:ext cx="1080000" cy="1080000"/>
            </a:xfrm>
            <a:prstGeom prst="rect">
              <a:avLst/>
            </a:prstGeom>
          </p:spPr>
        </p:pic>
      </p:grpSp>
      <p:grpSp>
        <p:nvGrpSpPr>
          <p:cNvPr id="7" name="Group 10">
            <a:extLst>
              <a:ext uri="{FF2B5EF4-FFF2-40B4-BE49-F238E27FC236}">
                <a16:creationId xmlns:a16="http://schemas.microsoft.com/office/drawing/2014/main" xmlns="" id="{7AAC044D-374E-D534-8BCA-DC77ECEA96B2}"/>
              </a:ext>
            </a:extLst>
          </p:cNvPr>
          <p:cNvGrpSpPr/>
          <p:nvPr/>
        </p:nvGrpSpPr>
        <p:grpSpPr>
          <a:xfrm>
            <a:off x="6353544" y="582288"/>
            <a:ext cx="2265856" cy="2543527"/>
            <a:chOff x="5694135" y="811210"/>
            <a:chExt cx="2265856" cy="2543527"/>
          </a:xfrm>
        </p:grpSpPr>
        <p:grpSp>
          <p:nvGrpSpPr>
            <p:cNvPr id="11" name="Group 11">
              <a:extLst>
                <a:ext uri="{FF2B5EF4-FFF2-40B4-BE49-F238E27FC236}">
                  <a16:creationId xmlns:a16="http://schemas.microsoft.com/office/drawing/2014/main" xmlns="" id="{9FFAB528-6E5E-529A-6B64-1ECD8636978A}"/>
                </a:ext>
              </a:extLst>
            </p:cNvPr>
            <p:cNvGrpSpPr/>
            <p:nvPr/>
          </p:nvGrpSpPr>
          <p:grpSpPr>
            <a:xfrm>
              <a:off x="5694135" y="1865009"/>
              <a:ext cx="2265856" cy="1489728"/>
              <a:chOff x="579008" y="3859621"/>
              <a:chExt cx="3398783" cy="2234592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BC50B142-508E-04AE-7F75-1CCE732D8BB7}"/>
                  </a:ext>
                </a:extLst>
              </p:cNvPr>
              <p:cNvSpPr txBox="1"/>
              <p:nvPr/>
            </p:nvSpPr>
            <p:spPr>
              <a:xfrm>
                <a:off x="579008" y="3859621"/>
                <a:ext cx="634740" cy="553998"/>
              </a:xfrm>
              <a:prstGeom prst="rect">
                <a:avLst/>
              </a:prstGeom>
              <a:solidFill>
                <a:srgbClr val="48783E"/>
              </a:solidFill>
              <a:ln w="31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id-ID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A71BCF9B-E276-EBFD-5025-878DEDA9A915}"/>
                  </a:ext>
                </a:extLst>
              </p:cNvPr>
              <p:cNvSpPr txBox="1"/>
              <p:nvPr/>
            </p:nvSpPr>
            <p:spPr>
              <a:xfrm>
                <a:off x="1233723" y="3878221"/>
                <a:ext cx="2744068" cy="2215992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d-ID" dirty="0"/>
                  <a:t>Mengambil Tindakan Cepat untuk Mengatasi Perubahan Iklim dan Dampaknya</a:t>
                </a:r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15F481E2-41D5-D0CE-726F-4F0A90EC7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528459" y="811210"/>
              <a:ext cx="1080000" cy="1080000"/>
            </a:xfrm>
            <a:prstGeom prst="rect">
              <a:avLst/>
            </a:prstGeom>
          </p:spPr>
        </p:pic>
      </p:grpSp>
      <p:grpSp>
        <p:nvGrpSpPr>
          <p:cNvPr id="12" name="Group 15">
            <a:extLst>
              <a:ext uri="{FF2B5EF4-FFF2-40B4-BE49-F238E27FC236}">
                <a16:creationId xmlns:a16="http://schemas.microsoft.com/office/drawing/2014/main" xmlns="" id="{562155A1-F45D-B190-68BB-16CEEA53EC68}"/>
              </a:ext>
            </a:extLst>
          </p:cNvPr>
          <p:cNvGrpSpPr/>
          <p:nvPr/>
        </p:nvGrpSpPr>
        <p:grpSpPr>
          <a:xfrm>
            <a:off x="8983227" y="566156"/>
            <a:ext cx="2897865" cy="2529065"/>
            <a:chOff x="1209341" y="3509747"/>
            <a:chExt cx="2897865" cy="2529065"/>
          </a:xfrm>
        </p:grpSpPr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xmlns="" id="{D08FE095-CBD4-691D-329B-0A09ACB0577C}"/>
                </a:ext>
              </a:extLst>
            </p:cNvPr>
            <p:cNvGrpSpPr/>
            <p:nvPr/>
          </p:nvGrpSpPr>
          <p:grpSpPr>
            <a:xfrm>
              <a:off x="1209341" y="4549084"/>
              <a:ext cx="2897865" cy="1489728"/>
              <a:chOff x="579008" y="3859621"/>
              <a:chExt cx="4346797" cy="2234592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259990CD-DB8E-7891-D46B-DC5AA756B8A4}"/>
                  </a:ext>
                </a:extLst>
              </p:cNvPr>
              <p:cNvSpPr txBox="1"/>
              <p:nvPr/>
            </p:nvSpPr>
            <p:spPr>
              <a:xfrm>
                <a:off x="579008" y="3859621"/>
                <a:ext cx="634740" cy="553998"/>
              </a:xfrm>
              <a:prstGeom prst="rect">
                <a:avLst/>
              </a:prstGeom>
              <a:solidFill>
                <a:srgbClr val="279B48"/>
              </a:solidFill>
              <a:ln w="31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id-ID" dirty="0">
                    <a:solidFill>
                      <a:schemeClr val="bg1"/>
                    </a:solidFill>
                  </a:rPr>
                  <a:t>4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7917BCA5-D6C4-FFA5-E207-E326716F11E8}"/>
                  </a:ext>
                </a:extLst>
              </p:cNvPr>
              <p:cNvSpPr txBox="1"/>
              <p:nvPr/>
            </p:nvSpPr>
            <p:spPr>
              <a:xfrm>
                <a:off x="1233722" y="3878221"/>
                <a:ext cx="3692083" cy="2215992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d-ID" sz="1800" dirty="0"/>
                  <a:t>Menjamin Kehidupan yang Sehat dan Meningkatkan Kesejahteraan Seluruh Penduduk Semua Usia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A6D49CED-71AF-93C0-7AF4-1939DC086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377566" y="3509747"/>
              <a:ext cx="1080000" cy="1080000"/>
            </a:xfrm>
            <a:prstGeom prst="rect">
              <a:avLst/>
            </a:prstGeom>
          </p:spPr>
        </p:pic>
      </p:grpSp>
      <p:sp>
        <p:nvSpPr>
          <p:cNvPr id="47" name="Title 46">
            <a:extLst>
              <a:ext uri="{FF2B5EF4-FFF2-40B4-BE49-F238E27FC236}">
                <a16:creationId xmlns:a16="http://schemas.microsoft.com/office/drawing/2014/main" xmlns="" id="{8B012586-C0B7-3BB4-B379-12DCDF62E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551145"/>
          </a:xfrm>
        </p:spPr>
        <p:txBody>
          <a:bodyPr>
            <a:normAutofit fontScale="90000"/>
          </a:bodyPr>
          <a:lstStyle/>
          <a:p>
            <a:r>
              <a:rPr lang="id-ID" dirty="0"/>
              <a:t>TPB </a:t>
            </a:r>
            <a:r>
              <a:rPr lang="id-ID" dirty="0" smtClean="0"/>
              <a:t>Prioritas RPJPD 2025 - 2045</a:t>
            </a:r>
            <a:endParaRPr lang="id-ID" dirty="0"/>
          </a:p>
        </p:txBody>
      </p:sp>
      <p:grpSp>
        <p:nvGrpSpPr>
          <p:cNvPr id="17" name="Group 20">
            <a:extLst>
              <a:ext uri="{FF2B5EF4-FFF2-40B4-BE49-F238E27FC236}">
                <a16:creationId xmlns:a16="http://schemas.microsoft.com/office/drawing/2014/main" xmlns="" id="{080BB3BB-535E-3C6F-8F3B-BDAC2AB7B337}"/>
              </a:ext>
            </a:extLst>
          </p:cNvPr>
          <p:cNvGrpSpPr/>
          <p:nvPr/>
        </p:nvGrpSpPr>
        <p:grpSpPr>
          <a:xfrm>
            <a:off x="222779" y="3355685"/>
            <a:ext cx="1719055" cy="2834326"/>
            <a:chOff x="8391298" y="797408"/>
            <a:chExt cx="1719055" cy="2834326"/>
          </a:xfrm>
        </p:grpSpPr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xmlns="" id="{8A271889-998F-C7F1-2C23-2DB152D220B6}"/>
                </a:ext>
              </a:extLst>
            </p:cNvPr>
            <p:cNvGrpSpPr/>
            <p:nvPr/>
          </p:nvGrpSpPr>
          <p:grpSpPr>
            <a:xfrm>
              <a:off x="8391298" y="1865008"/>
              <a:ext cx="1719055" cy="1766726"/>
              <a:chOff x="579008" y="3859621"/>
              <a:chExt cx="2578582" cy="2650090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EE35308B-71A8-1D75-C7A7-8691325A6897}"/>
                  </a:ext>
                </a:extLst>
              </p:cNvPr>
              <p:cNvSpPr txBox="1"/>
              <p:nvPr/>
            </p:nvSpPr>
            <p:spPr>
              <a:xfrm>
                <a:off x="579008" y="3859621"/>
                <a:ext cx="634740" cy="553998"/>
              </a:xfrm>
              <a:prstGeom prst="rect">
                <a:avLst/>
              </a:prstGeom>
              <a:solidFill>
                <a:srgbClr val="EB1C2E"/>
              </a:solidFill>
              <a:ln w="31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id-ID" dirty="0">
                    <a:solidFill>
                      <a:schemeClr val="bg1"/>
                    </a:solidFill>
                  </a:rPr>
                  <a:t>5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683DD5F7-B10A-C097-167A-CE6B55AE267D}"/>
                  </a:ext>
                </a:extLst>
              </p:cNvPr>
              <p:cNvSpPr txBox="1"/>
              <p:nvPr/>
            </p:nvSpPr>
            <p:spPr>
              <a:xfrm>
                <a:off x="1233723" y="3878221"/>
                <a:ext cx="1923867" cy="2631490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d-ID" dirty="0"/>
                  <a:t>Mengakhiri Kemiskinan Dalam Segala Bentuk di </a:t>
                </a:r>
                <a:r>
                  <a:rPr lang="id-ID" dirty="0" err="1"/>
                  <a:t>Manapun</a:t>
                </a:r>
                <a:endParaRPr lang="id-ID" dirty="0"/>
              </a:p>
            </p:txBody>
          </p:sp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04605EFF-B7D5-EB96-0FE8-9164BDCE1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934196" y="797408"/>
              <a:ext cx="1080000" cy="1080000"/>
            </a:xfrm>
            <a:prstGeom prst="rect">
              <a:avLst/>
            </a:prstGeom>
          </p:spPr>
        </p:pic>
      </p:grpSp>
      <p:grpSp>
        <p:nvGrpSpPr>
          <p:cNvPr id="22" name="Group 25">
            <a:extLst>
              <a:ext uri="{FF2B5EF4-FFF2-40B4-BE49-F238E27FC236}">
                <a16:creationId xmlns:a16="http://schemas.microsoft.com/office/drawing/2014/main" xmlns="" id="{704EA2E9-8891-483B-2983-8A11B630ECE2}"/>
              </a:ext>
            </a:extLst>
          </p:cNvPr>
          <p:cNvGrpSpPr/>
          <p:nvPr/>
        </p:nvGrpSpPr>
        <p:grpSpPr>
          <a:xfrm>
            <a:off x="2543305" y="3363117"/>
            <a:ext cx="2560763" cy="3376512"/>
            <a:chOff x="3409977" y="3913091"/>
            <a:chExt cx="2560763" cy="3376512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14E5004A-85F8-A5BD-780B-1FBEAE44F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414177" y="3913091"/>
              <a:ext cx="1080000" cy="1080000"/>
            </a:xfrm>
            <a:prstGeom prst="rect">
              <a:avLst/>
            </a:prstGeom>
          </p:spPr>
        </p:pic>
        <p:grpSp>
          <p:nvGrpSpPr>
            <p:cNvPr id="26" name="Group 27">
              <a:extLst>
                <a:ext uri="{FF2B5EF4-FFF2-40B4-BE49-F238E27FC236}">
                  <a16:creationId xmlns:a16="http://schemas.microsoft.com/office/drawing/2014/main" xmlns="" id="{693DA606-5F5F-4F8A-650D-DAB75545A318}"/>
                </a:ext>
              </a:extLst>
            </p:cNvPr>
            <p:cNvGrpSpPr/>
            <p:nvPr/>
          </p:nvGrpSpPr>
          <p:grpSpPr>
            <a:xfrm>
              <a:off x="3409977" y="4981279"/>
              <a:ext cx="2560763" cy="2308324"/>
              <a:chOff x="579008" y="3859621"/>
              <a:chExt cx="3841144" cy="3462486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461D9E18-4D0A-CE51-19E3-78F9CF98F806}"/>
                  </a:ext>
                </a:extLst>
              </p:cNvPr>
              <p:cNvSpPr txBox="1"/>
              <p:nvPr/>
            </p:nvSpPr>
            <p:spPr>
              <a:xfrm>
                <a:off x="579008" y="3859621"/>
                <a:ext cx="634740" cy="553998"/>
              </a:xfrm>
              <a:prstGeom prst="rect">
                <a:avLst/>
              </a:prstGeom>
              <a:solidFill>
                <a:srgbClr val="037DBC"/>
              </a:solidFill>
              <a:ln w="31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id-ID" dirty="0">
                    <a:solidFill>
                      <a:schemeClr val="bg1"/>
                    </a:solidFill>
                  </a:rPr>
                  <a:t>6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63DD0A17-3A36-AE5B-3C51-93F236787977}"/>
                  </a:ext>
                </a:extLst>
              </p:cNvPr>
              <p:cNvSpPr txBox="1"/>
              <p:nvPr/>
            </p:nvSpPr>
            <p:spPr>
              <a:xfrm>
                <a:off x="1213748" y="3859621"/>
                <a:ext cx="3206404" cy="3462486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d-ID" dirty="0"/>
                  <a:t>Melestarikan dan Memanfaatkan Secara Berkelanjutan Sumber Daya Kelautan dan Samudera untuk Pembangunan Berkelanjutan</a:t>
                </a:r>
              </a:p>
            </p:txBody>
          </p:sp>
        </p:grpSp>
      </p:grpSp>
      <p:grpSp>
        <p:nvGrpSpPr>
          <p:cNvPr id="28" name="Group 36">
            <a:extLst>
              <a:ext uri="{FF2B5EF4-FFF2-40B4-BE49-F238E27FC236}">
                <a16:creationId xmlns:a16="http://schemas.microsoft.com/office/drawing/2014/main" xmlns="" id="{454CAA30-CB7A-F8EE-2824-AB6FB7046D92}"/>
              </a:ext>
            </a:extLst>
          </p:cNvPr>
          <p:cNvGrpSpPr/>
          <p:nvPr/>
        </p:nvGrpSpPr>
        <p:grpSpPr>
          <a:xfrm>
            <a:off x="5401798" y="3367497"/>
            <a:ext cx="2428689" cy="3383944"/>
            <a:chOff x="5842195" y="3704145"/>
            <a:chExt cx="2428689" cy="3383944"/>
          </a:xfrm>
        </p:grpSpPr>
        <p:grpSp>
          <p:nvGrpSpPr>
            <p:cNvPr id="31" name="Group 31">
              <a:extLst>
                <a:ext uri="{FF2B5EF4-FFF2-40B4-BE49-F238E27FC236}">
                  <a16:creationId xmlns:a16="http://schemas.microsoft.com/office/drawing/2014/main" xmlns="" id="{8EFFC537-3FA9-24C0-8025-9CD27F9477E8}"/>
                </a:ext>
              </a:extLst>
            </p:cNvPr>
            <p:cNvGrpSpPr/>
            <p:nvPr/>
          </p:nvGrpSpPr>
          <p:grpSpPr>
            <a:xfrm>
              <a:off x="5842195" y="4767365"/>
              <a:ext cx="2428689" cy="2320724"/>
              <a:chOff x="579008" y="3859621"/>
              <a:chExt cx="3643033" cy="3481087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C0D9AAD2-CD16-FAC9-362B-3A9F0044A480}"/>
                  </a:ext>
                </a:extLst>
              </p:cNvPr>
              <p:cNvSpPr txBox="1"/>
              <p:nvPr/>
            </p:nvSpPr>
            <p:spPr>
              <a:xfrm>
                <a:off x="579008" y="3859621"/>
                <a:ext cx="634740" cy="553998"/>
              </a:xfrm>
              <a:prstGeom prst="rect">
                <a:avLst/>
              </a:prstGeom>
              <a:solidFill>
                <a:srgbClr val="D3A02A"/>
              </a:solidFill>
              <a:ln w="31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id-ID" dirty="0">
                    <a:solidFill>
                      <a:schemeClr val="bg1"/>
                    </a:solidFill>
                  </a:rPr>
                  <a:t>7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052DC948-DE40-BB28-6FCF-DDB9E3820399}"/>
                  </a:ext>
                </a:extLst>
              </p:cNvPr>
              <p:cNvSpPr txBox="1"/>
              <p:nvPr/>
            </p:nvSpPr>
            <p:spPr>
              <a:xfrm>
                <a:off x="1233722" y="3878221"/>
                <a:ext cx="2988319" cy="3462487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d-ID" dirty="0"/>
                  <a:t>Menghilangkan Kelaparan, Mencapai Ketahanan Pangan dan Gizi yang Baik, serta Meningkatkan Pertanian Berkelanjutan</a:t>
                </a:r>
              </a:p>
            </p:txBody>
          </p:sp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4800FC9F-E76A-47A8-AE7B-8F565559F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750980" y="3704145"/>
              <a:ext cx="1080000" cy="1080000"/>
            </a:xfrm>
            <a:prstGeom prst="rect">
              <a:avLst/>
            </a:prstGeom>
          </p:spPr>
        </p:pic>
      </p:grpSp>
      <p:grpSp>
        <p:nvGrpSpPr>
          <p:cNvPr id="32" name="Group 43">
            <a:extLst>
              <a:ext uri="{FF2B5EF4-FFF2-40B4-BE49-F238E27FC236}">
                <a16:creationId xmlns:a16="http://schemas.microsoft.com/office/drawing/2014/main" xmlns="" id="{39B8BB97-EBAE-DE21-FCF6-6CB24F489EB9}"/>
              </a:ext>
            </a:extLst>
          </p:cNvPr>
          <p:cNvGrpSpPr/>
          <p:nvPr/>
        </p:nvGrpSpPr>
        <p:grpSpPr>
          <a:xfrm>
            <a:off x="8097800" y="3351305"/>
            <a:ext cx="3783293" cy="3388324"/>
            <a:chOff x="7995164" y="3297194"/>
            <a:chExt cx="3783293" cy="3388324"/>
          </a:xfrm>
        </p:grpSpPr>
        <p:grpSp>
          <p:nvGrpSpPr>
            <p:cNvPr id="33" name="Group 38">
              <a:extLst>
                <a:ext uri="{FF2B5EF4-FFF2-40B4-BE49-F238E27FC236}">
                  <a16:creationId xmlns:a16="http://schemas.microsoft.com/office/drawing/2014/main" xmlns="" id="{F827B43A-B206-E4D5-9598-B696E358E172}"/>
                </a:ext>
              </a:extLst>
            </p:cNvPr>
            <p:cNvGrpSpPr/>
            <p:nvPr/>
          </p:nvGrpSpPr>
          <p:grpSpPr>
            <a:xfrm>
              <a:off x="7995164" y="4364794"/>
              <a:ext cx="3783293" cy="2320724"/>
              <a:chOff x="806329" y="3859621"/>
              <a:chExt cx="3675692" cy="3481086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3ABDC89C-EACA-77E8-8D0C-AE4097BA3129}"/>
                  </a:ext>
                </a:extLst>
              </p:cNvPr>
              <p:cNvSpPr txBox="1"/>
              <p:nvPr/>
            </p:nvSpPr>
            <p:spPr>
              <a:xfrm>
                <a:off x="806329" y="3859621"/>
                <a:ext cx="407418" cy="553998"/>
              </a:xfrm>
              <a:prstGeom prst="rect">
                <a:avLst/>
              </a:prstGeom>
              <a:solidFill>
                <a:srgbClr val="3DB049"/>
              </a:solidFill>
              <a:ln w="31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id-ID" dirty="0">
                    <a:solidFill>
                      <a:schemeClr val="bg1"/>
                    </a:solidFill>
                  </a:rPr>
                  <a:t>8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B1CD6B43-F755-C832-2283-5964963592EA}"/>
                  </a:ext>
                </a:extLst>
              </p:cNvPr>
              <p:cNvSpPr txBox="1"/>
              <p:nvPr/>
            </p:nvSpPr>
            <p:spPr>
              <a:xfrm>
                <a:off x="1233722" y="3878221"/>
                <a:ext cx="3248299" cy="3462486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d-ID" dirty="0"/>
                  <a:t>Melindungi, Merestorasi dan Meningkatkan Pemanfaatan Berkelanjutan Ekosistem Daratan, Mengelola Hutan Secara Lestari, Menghentikan </a:t>
                </a:r>
                <a:r>
                  <a:rPr lang="id-ID" dirty="0" err="1"/>
                  <a:t>Penggurunan</a:t>
                </a:r>
                <a:r>
                  <a:rPr lang="id-ID" dirty="0"/>
                  <a:t>, Memulihkan Degradasi lahan, serta Menghentikan Kehilangan Keanekaragaman Hayati</a:t>
                </a:r>
              </a:p>
            </p:txBody>
          </p:sp>
        </p:grp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D4BF6C5F-1D34-FB3B-6885-38DDE6D33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561713" y="3297194"/>
              <a:ext cx="1080000" cy="10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2959128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3363CA-AD65-C469-8868-4CE2F4381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274" y="136526"/>
            <a:ext cx="10515600" cy="339463"/>
          </a:xfrm>
        </p:spPr>
        <p:txBody>
          <a:bodyPr>
            <a:noAutofit/>
          </a:bodyPr>
          <a:lstStyle/>
          <a:p>
            <a:r>
              <a:rPr lang="id-ID" sz="3200" dirty="0"/>
              <a:t>Rumusan Isu Strategis Berdasarkan TPB Prioritas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84D85D6-9691-4A17-3037-8310D9CC5BA2}"/>
              </a:ext>
            </a:extLst>
          </p:cNvPr>
          <p:cNvGrpSpPr/>
          <p:nvPr/>
        </p:nvGrpSpPr>
        <p:grpSpPr>
          <a:xfrm>
            <a:off x="274758" y="806905"/>
            <a:ext cx="5388924" cy="1080000"/>
            <a:chOff x="314483" y="1855679"/>
            <a:chExt cx="5388924" cy="10800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21E5B989-2780-1AAD-F9EE-095FF598CE1E}"/>
                </a:ext>
              </a:extLst>
            </p:cNvPr>
            <p:cNvGrpSpPr/>
            <p:nvPr/>
          </p:nvGrpSpPr>
          <p:grpSpPr>
            <a:xfrm>
              <a:off x="314483" y="1855680"/>
              <a:ext cx="5388924" cy="923330"/>
              <a:chOff x="579008" y="3859621"/>
              <a:chExt cx="8083385" cy="1384995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1DC122FE-96DE-C0BE-16E9-0643A6458E57}"/>
                  </a:ext>
                </a:extLst>
              </p:cNvPr>
              <p:cNvSpPr txBox="1"/>
              <p:nvPr/>
            </p:nvSpPr>
            <p:spPr>
              <a:xfrm>
                <a:off x="579008" y="3859621"/>
                <a:ext cx="634740" cy="553998"/>
              </a:xfrm>
              <a:prstGeom prst="rect">
                <a:avLst/>
              </a:prstGeom>
              <a:solidFill>
                <a:srgbClr val="FA9D26"/>
              </a:solidFill>
              <a:ln w="3175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id-ID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7799EBF7-278E-73F4-E45D-9F0191C7DFF8}"/>
                  </a:ext>
                </a:extLst>
              </p:cNvPr>
              <p:cNvSpPr txBox="1"/>
              <p:nvPr/>
            </p:nvSpPr>
            <p:spPr>
              <a:xfrm>
                <a:off x="2887446" y="3859621"/>
                <a:ext cx="5774947" cy="1384995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d-ID" dirty="0"/>
                  <a:t>Belum optimalnya pembangunan kota yang tangguh, berkelanjutan, dan aman dari bencana.</a:t>
                </a: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B6313A08-4421-6FC4-5760-313C75DAE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55543" y="1855679"/>
              <a:ext cx="1080000" cy="108000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7C0D8FF-30D2-01CC-D569-EDDE7C4BE096}"/>
              </a:ext>
            </a:extLst>
          </p:cNvPr>
          <p:cNvGrpSpPr/>
          <p:nvPr/>
        </p:nvGrpSpPr>
        <p:grpSpPr>
          <a:xfrm>
            <a:off x="274758" y="2157494"/>
            <a:ext cx="5404568" cy="1080001"/>
            <a:chOff x="1897162" y="336311"/>
            <a:chExt cx="5404568" cy="108000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DFFD9556-7657-0E43-9D42-A70BFD74478B}"/>
                </a:ext>
              </a:extLst>
            </p:cNvPr>
            <p:cNvGrpSpPr/>
            <p:nvPr/>
          </p:nvGrpSpPr>
          <p:grpSpPr>
            <a:xfrm>
              <a:off x="1897162" y="336311"/>
              <a:ext cx="5404568" cy="1015663"/>
              <a:chOff x="-1050731" y="1566576"/>
              <a:chExt cx="8106851" cy="1523497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6569E3C2-9A7D-0A5E-7F92-2C9B6451A0D5}"/>
                  </a:ext>
                </a:extLst>
              </p:cNvPr>
              <p:cNvSpPr txBox="1"/>
              <p:nvPr/>
            </p:nvSpPr>
            <p:spPr>
              <a:xfrm>
                <a:off x="-1050731" y="1566576"/>
                <a:ext cx="634740" cy="553998"/>
              </a:xfrm>
              <a:prstGeom prst="rect">
                <a:avLst/>
              </a:prstGeom>
              <a:solidFill>
                <a:srgbClr val="04AED9"/>
              </a:solidFill>
              <a:ln w="3175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id-ID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47FC5AC5-5930-DAF0-2656-DB24B395F59E}"/>
                  </a:ext>
                </a:extLst>
              </p:cNvPr>
              <p:cNvSpPr txBox="1"/>
              <p:nvPr/>
            </p:nvSpPr>
            <p:spPr>
              <a:xfrm>
                <a:off x="1281173" y="1566576"/>
                <a:ext cx="5774947" cy="1523497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d-ID" sz="2000" dirty="0"/>
                  <a:t>Belum optimalnya layanan air bersih, pengelolaan limbah, dan sanitasi yang layak</a:t>
                </a: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16894528-1D30-EA07-02A1-46DE8FB9A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335966" y="336312"/>
              <a:ext cx="1080000" cy="108000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C7D27C07-50BF-C8DF-6CD2-A52B6C6605A1}"/>
              </a:ext>
            </a:extLst>
          </p:cNvPr>
          <p:cNvGrpSpPr/>
          <p:nvPr/>
        </p:nvGrpSpPr>
        <p:grpSpPr>
          <a:xfrm>
            <a:off x="274758" y="3508081"/>
            <a:ext cx="5351336" cy="1085530"/>
            <a:chOff x="6283004" y="791485"/>
            <a:chExt cx="5351336" cy="108553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159E3F1A-3E5C-A295-C784-4B6421176513}"/>
                </a:ext>
              </a:extLst>
            </p:cNvPr>
            <p:cNvGrpSpPr/>
            <p:nvPr/>
          </p:nvGrpSpPr>
          <p:grpSpPr>
            <a:xfrm>
              <a:off x="6283004" y="791485"/>
              <a:ext cx="5351336" cy="1015663"/>
              <a:chOff x="1462311" y="2249340"/>
              <a:chExt cx="8027002" cy="1523497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CAD4DF5D-2BF4-6AA3-833E-05400B3C7AB9}"/>
                  </a:ext>
                </a:extLst>
              </p:cNvPr>
              <p:cNvSpPr txBox="1"/>
              <p:nvPr/>
            </p:nvSpPr>
            <p:spPr>
              <a:xfrm>
                <a:off x="1462311" y="2249340"/>
                <a:ext cx="634740" cy="553998"/>
              </a:xfrm>
              <a:prstGeom prst="rect">
                <a:avLst/>
              </a:prstGeom>
              <a:solidFill>
                <a:srgbClr val="48783E"/>
              </a:solidFill>
              <a:ln w="3175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id-ID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76D71F4A-7215-CA21-EC1F-788BB2A13966}"/>
                  </a:ext>
                </a:extLst>
              </p:cNvPr>
              <p:cNvSpPr txBox="1"/>
              <p:nvPr/>
            </p:nvSpPr>
            <p:spPr>
              <a:xfrm>
                <a:off x="3837317" y="2249340"/>
                <a:ext cx="5651996" cy="1523497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d-ID" sz="2000" dirty="0"/>
                  <a:t>Belum tersedianya perencanaan, pemantauan, dan pelaporan terkait mitigasi risiko bencana</a:t>
                </a:r>
              </a:p>
            </p:txBody>
          </p: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FBBB620C-FC5F-1678-0507-459EBA0DA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725027" y="797015"/>
              <a:ext cx="1080000" cy="1080000"/>
            </a:xfrm>
            <a:prstGeom prst="rect">
              <a:avLst/>
            </a:prstGeom>
          </p:spPr>
        </p:pic>
      </p:grpSp>
      <p:grpSp>
        <p:nvGrpSpPr>
          <p:cNvPr id="18" name="Group 28">
            <a:extLst>
              <a:ext uri="{FF2B5EF4-FFF2-40B4-BE49-F238E27FC236}">
                <a16:creationId xmlns:a16="http://schemas.microsoft.com/office/drawing/2014/main" xmlns="" id="{9D7E5339-24B4-1D3B-19D0-55ABAFDC5C17}"/>
              </a:ext>
            </a:extLst>
          </p:cNvPr>
          <p:cNvGrpSpPr/>
          <p:nvPr/>
        </p:nvGrpSpPr>
        <p:grpSpPr>
          <a:xfrm>
            <a:off x="290403" y="4941165"/>
            <a:ext cx="5335691" cy="1080000"/>
            <a:chOff x="274758" y="806905"/>
            <a:chExt cx="5335691" cy="1080000"/>
          </a:xfrm>
        </p:grpSpPr>
        <p:grpSp>
          <p:nvGrpSpPr>
            <p:cNvPr id="19" name="Group 29">
              <a:extLst>
                <a:ext uri="{FF2B5EF4-FFF2-40B4-BE49-F238E27FC236}">
                  <a16:creationId xmlns:a16="http://schemas.microsoft.com/office/drawing/2014/main" xmlns="" id="{BADD20F7-0315-6D76-4D86-9C3F99D2B391}"/>
                </a:ext>
              </a:extLst>
            </p:cNvPr>
            <p:cNvGrpSpPr/>
            <p:nvPr/>
          </p:nvGrpSpPr>
          <p:grpSpPr>
            <a:xfrm>
              <a:off x="274758" y="806906"/>
              <a:ext cx="5335691" cy="923330"/>
              <a:chOff x="579008" y="3859621"/>
              <a:chExt cx="8003536" cy="1384995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C4345A9F-DBA6-63FD-E6C7-469C0DE78D44}"/>
                  </a:ext>
                </a:extLst>
              </p:cNvPr>
              <p:cNvSpPr txBox="1"/>
              <p:nvPr/>
            </p:nvSpPr>
            <p:spPr>
              <a:xfrm>
                <a:off x="579008" y="3859621"/>
                <a:ext cx="634740" cy="553998"/>
              </a:xfrm>
              <a:prstGeom prst="rect">
                <a:avLst/>
              </a:prstGeom>
              <a:solidFill>
                <a:srgbClr val="279B48"/>
              </a:solidFill>
              <a:ln w="3175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id-ID" dirty="0">
                    <a:solidFill>
                      <a:schemeClr val="bg1"/>
                    </a:solidFill>
                  </a:rPr>
                  <a:t>4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FD5F7617-9E59-2B5C-BCF0-0E9EF50D736E}"/>
                  </a:ext>
                </a:extLst>
              </p:cNvPr>
              <p:cNvSpPr txBox="1"/>
              <p:nvPr/>
            </p:nvSpPr>
            <p:spPr>
              <a:xfrm>
                <a:off x="2964611" y="3859621"/>
                <a:ext cx="5617933" cy="1384995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d-ID" sz="1800" dirty="0"/>
                  <a:t>Belum optimalnya layanan kesehatan termasuk reproduksi dan perilaku kesehatan</a:t>
                </a:r>
              </a:p>
            </p:txBody>
          </p:sp>
        </p:grp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AFA4CAD9-557A-6623-839F-F942B74A7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12801" y="806905"/>
              <a:ext cx="1080000" cy="1080000"/>
            </a:xfrm>
            <a:prstGeom prst="rect">
              <a:avLst/>
            </a:prstGeom>
          </p:spPr>
        </p:pic>
      </p:grpSp>
      <p:grpSp>
        <p:nvGrpSpPr>
          <p:cNvPr id="20" name="Group 33">
            <a:extLst>
              <a:ext uri="{FF2B5EF4-FFF2-40B4-BE49-F238E27FC236}">
                <a16:creationId xmlns:a16="http://schemas.microsoft.com/office/drawing/2014/main" xmlns="" id="{59C0830E-FCE2-C84E-331D-ECD80B598F34}"/>
              </a:ext>
            </a:extLst>
          </p:cNvPr>
          <p:cNvGrpSpPr/>
          <p:nvPr/>
        </p:nvGrpSpPr>
        <p:grpSpPr>
          <a:xfrm>
            <a:off x="6373962" y="806904"/>
            <a:ext cx="5422467" cy="1080001"/>
            <a:chOff x="20872" y="1132547"/>
            <a:chExt cx="5422467" cy="1080001"/>
          </a:xfrm>
        </p:grpSpPr>
        <p:grpSp>
          <p:nvGrpSpPr>
            <p:cNvPr id="21" name="Group 34">
              <a:extLst>
                <a:ext uri="{FF2B5EF4-FFF2-40B4-BE49-F238E27FC236}">
                  <a16:creationId xmlns:a16="http://schemas.microsoft.com/office/drawing/2014/main" xmlns="" id="{B808C370-C47F-BDE2-A070-7DC3B159BE4C}"/>
                </a:ext>
              </a:extLst>
            </p:cNvPr>
            <p:cNvGrpSpPr/>
            <p:nvPr/>
          </p:nvGrpSpPr>
          <p:grpSpPr>
            <a:xfrm>
              <a:off x="20872" y="1132547"/>
              <a:ext cx="5422467" cy="663111"/>
              <a:chOff x="-11976630" y="2760930"/>
              <a:chExt cx="8133701" cy="994667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id="{9E43F52D-1B02-EB01-3CCC-AD2A6EE40B16}"/>
                  </a:ext>
                </a:extLst>
              </p:cNvPr>
              <p:cNvSpPr txBox="1"/>
              <p:nvPr/>
            </p:nvSpPr>
            <p:spPr>
              <a:xfrm>
                <a:off x="-11976630" y="2760930"/>
                <a:ext cx="634740" cy="553998"/>
              </a:xfrm>
              <a:prstGeom prst="rect">
                <a:avLst/>
              </a:prstGeom>
              <a:solidFill>
                <a:srgbClr val="EB1C2E"/>
              </a:solidFill>
              <a:ln w="3175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id-ID" dirty="0">
                    <a:solidFill>
                      <a:schemeClr val="bg1"/>
                    </a:solidFill>
                  </a:rPr>
                  <a:t>5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2D06E23F-E8EA-9816-B0CB-58C9F7A0D4AF}"/>
                  </a:ext>
                </a:extLst>
              </p:cNvPr>
              <p:cNvSpPr txBox="1"/>
              <p:nvPr/>
            </p:nvSpPr>
            <p:spPr>
              <a:xfrm>
                <a:off x="-9567561" y="2786100"/>
                <a:ext cx="5724632" cy="969497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v-SE" dirty="0"/>
                  <a:t>Belum optimalnya layanan dasar untuk masyarakat miskin</a:t>
                </a:r>
                <a:endParaRPr lang="id-ID" dirty="0"/>
              </a:p>
            </p:txBody>
          </p:sp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8C59B315-4A28-C546-F499-DEFD59E04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95475" y="1132548"/>
              <a:ext cx="1080000" cy="1080000"/>
            </a:xfrm>
            <a:prstGeom prst="rect">
              <a:avLst/>
            </a:prstGeom>
          </p:spPr>
        </p:pic>
      </p:grpSp>
      <p:grpSp>
        <p:nvGrpSpPr>
          <p:cNvPr id="22" name="Group 61">
            <a:extLst>
              <a:ext uri="{FF2B5EF4-FFF2-40B4-BE49-F238E27FC236}">
                <a16:creationId xmlns:a16="http://schemas.microsoft.com/office/drawing/2014/main" xmlns="" id="{D5267C34-159B-B9E7-E623-4AA18BF7BD25}"/>
              </a:ext>
            </a:extLst>
          </p:cNvPr>
          <p:cNvGrpSpPr/>
          <p:nvPr/>
        </p:nvGrpSpPr>
        <p:grpSpPr>
          <a:xfrm>
            <a:off x="6391861" y="2157493"/>
            <a:ext cx="5404568" cy="1080002"/>
            <a:chOff x="6391861" y="2157493"/>
            <a:chExt cx="5404568" cy="1080002"/>
          </a:xfrm>
        </p:grpSpPr>
        <p:grpSp>
          <p:nvGrpSpPr>
            <p:cNvPr id="24" name="Group 44">
              <a:extLst>
                <a:ext uri="{FF2B5EF4-FFF2-40B4-BE49-F238E27FC236}">
                  <a16:creationId xmlns:a16="http://schemas.microsoft.com/office/drawing/2014/main" xmlns="" id="{C39FC6D5-BB5D-1D0B-45EA-77D0AEF33918}"/>
                </a:ext>
              </a:extLst>
            </p:cNvPr>
            <p:cNvGrpSpPr/>
            <p:nvPr/>
          </p:nvGrpSpPr>
          <p:grpSpPr>
            <a:xfrm>
              <a:off x="6391861" y="2157493"/>
              <a:ext cx="5404568" cy="707886"/>
              <a:chOff x="-1050731" y="1566576"/>
              <a:chExt cx="8106851" cy="1061831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id="{C4DFECD6-74EA-AABC-B68A-590D56E8A354}"/>
                  </a:ext>
                </a:extLst>
              </p:cNvPr>
              <p:cNvSpPr txBox="1"/>
              <p:nvPr/>
            </p:nvSpPr>
            <p:spPr>
              <a:xfrm>
                <a:off x="-1050731" y="1566576"/>
                <a:ext cx="634740" cy="553998"/>
              </a:xfrm>
              <a:prstGeom prst="rect">
                <a:avLst/>
              </a:prstGeom>
              <a:solidFill>
                <a:srgbClr val="037DBC"/>
              </a:solidFill>
              <a:ln w="3175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id-ID" dirty="0">
                    <a:solidFill>
                      <a:schemeClr val="bg1"/>
                    </a:solidFill>
                  </a:rPr>
                  <a:t>6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xmlns="" id="{E908BC18-9475-6529-1E52-A6B04B85D352}"/>
                  </a:ext>
                </a:extLst>
              </p:cNvPr>
              <p:cNvSpPr txBox="1"/>
              <p:nvPr/>
            </p:nvSpPr>
            <p:spPr>
              <a:xfrm>
                <a:off x="1281173" y="1566576"/>
                <a:ext cx="5774947" cy="1061831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d-ID" sz="2000" dirty="0"/>
                  <a:t>Belum optimalnya pengelolaan sumber daya perairan</a:t>
                </a:r>
              </a:p>
            </p:txBody>
          </p:sp>
        </p:grp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xmlns="" id="{B41C1FFC-2D41-3E89-688F-D388E9DA5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848565" y="2157495"/>
              <a:ext cx="1080000" cy="1080000"/>
            </a:xfrm>
            <a:prstGeom prst="rect">
              <a:avLst/>
            </a:prstGeom>
          </p:spPr>
        </p:pic>
      </p:grpSp>
      <p:grpSp>
        <p:nvGrpSpPr>
          <p:cNvPr id="25" name="Group 62">
            <a:extLst>
              <a:ext uri="{FF2B5EF4-FFF2-40B4-BE49-F238E27FC236}">
                <a16:creationId xmlns:a16="http://schemas.microsoft.com/office/drawing/2014/main" xmlns="" id="{94738D97-9713-BB6F-3A1B-75D79FB5834B}"/>
              </a:ext>
            </a:extLst>
          </p:cNvPr>
          <p:cNvGrpSpPr/>
          <p:nvPr/>
        </p:nvGrpSpPr>
        <p:grpSpPr>
          <a:xfrm>
            <a:off x="6391861" y="3506801"/>
            <a:ext cx="5351336" cy="1080000"/>
            <a:chOff x="6391861" y="3506801"/>
            <a:chExt cx="5351336" cy="1080000"/>
          </a:xfrm>
        </p:grpSpPr>
        <p:grpSp>
          <p:nvGrpSpPr>
            <p:cNvPr id="26" name="Group 49">
              <a:extLst>
                <a:ext uri="{FF2B5EF4-FFF2-40B4-BE49-F238E27FC236}">
                  <a16:creationId xmlns:a16="http://schemas.microsoft.com/office/drawing/2014/main" xmlns="" id="{52E1EC51-F079-82C2-D8CE-4DF4481D9C1D}"/>
                </a:ext>
              </a:extLst>
            </p:cNvPr>
            <p:cNvGrpSpPr/>
            <p:nvPr/>
          </p:nvGrpSpPr>
          <p:grpSpPr>
            <a:xfrm>
              <a:off x="6391861" y="3508080"/>
              <a:ext cx="5351336" cy="707886"/>
              <a:chOff x="1462311" y="2249340"/>
              <a:chExt cx="8027002" cy="1061831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xmlns="" id="{6B4473C9-38F3-81C2-19E0-EFBBF9061F18}"/>
                  </a:ext>
                </a:extLst>
              </p:cNvPr>
              <p:cNvSpPr txBox="1"/>
              <p:nvPr/>
            </p:nvSpPr>
            <p:spPr>
              <a:xfrm>
                <a:off x="1462311" y="2249340"/>
                <a:ext cx="634740" cy="553998"/>
              </a:xfrm>
              <a:prstGeom prst="rect">
                <a:avLst/>
              </a:prstGeom>
              <a:solidFill>
                <a:srgbClr val="D3A02A"/>
              </a:solidFill>
              <a:ln w="3175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id-ID" dirty="0">
                    <a:solidFill>
                      <a:schemeClr val="bg1"/>
                    </a:solidFill>
                  </a:rPr>
                  <a:t>7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xmlns="" id="{066BB4F5-BD5B-11CC-8BAE-3BB116464FF0}"/>
                  </a:ext>
                </a:extLst>
              </p:cNvPr>
              <p:cNvSpPr txBox="1"/>
              <p:nvPr/>
            </p:nvSpPr>
            <p:spPr>
              <a:xfrm>
                <a:off x="3837317" y="2249340"/>
                <a:ext cx="5651996" cy="1061831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d-ID" sz="2000" dirty="0"/>
                  <a:t>Belum optimalnya pemenuhan gizi dan pangan</a:t>
                </a:r>
              </a:p>
            </p:txBody>
          </p:sp>
        </p:grp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xmlns="" id="{9524D8DD-71E1-6500-6A6E-DD5EC87B0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842495" y="3506801"/>
              <a:ext cx="1080000" cy="1080000"/>
            </a:xfrm>
            <a:prstGeom prst="rect">
              <a:avLst/>
            </a:prstGeom>
          </p:spPr>
        </p:pic>
      </p:grpSp>
      <p:grpSp>
        <p:nvGrpSpPr>
          <p:cNvPr id="27" name="Group 63">
            <a:extLst>
              <a:ext uri="{FF2B5EF4-FFF2-40B4-BE49-F238E27FC236}">
                <a16:creationId xmlns:a16="http://schemas.microsoft.com/office/drawing/2014/main" xmlns="" id="{2815E386-DABA-0D18-6BB5-78749FBD9CBE}"/>
              </a:ext>
            </a:extLst>
          </p:cNvPr>
          <p:cNvGrpSpPr/>
          <p:nvPr/>
        </p:nvGrpSpPr>
        <p:grpSpPr>
          <a:xfrm>
            <a:off x="6407506" y="4941164"/>
            <a:ext cx="5335691" cy="1080001"/>
            <a:chOff x="6407506" y="4941164"/>
            <a:chExt cx="5335691" cy="1080001"/>
          </a:xfrm>
        </p:grpSpPr>
        <p:grpSp>
          <p:nvGrpSpPr>
            <p:cNvPr id="28" name="Group 54">
              <a:extLst>
                <a:ext uri="{FF2B5EF4-FFF2-40B4-BE49-F238E27FC236}">
                  <a16:creationId xmlns:a16="http://schemas.microsoft.com/office/drawing/2014/main" xmlns="" id="{4724FEE3-6832-8906-891E-61190961A862}"/>
                </a:ext>
              </a:extLst>
            </p:cNvPr>
            <p:cNvGrpSpPr/>
            <p:nvPr/>
          </p:nvGrpSpPr>
          <p:grpSpPr>
            <a:xfrm>
              <a:off x="6407506" y="4941164"/>
              <a:ext cx="5335691" cy="646331"/>
              <a:chOff x="579008" y="3859621"/>
              <a:chExt cx="8003536" cy="969497"/>
            </a:xfrm>
          </p:grpSpPr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xmlns="" id="{B703EC4F-E0D6-28B4-BCAD-599FF735A07C}"/>
                  </a:ext>
                </a:extLst>
              </p:cNvPr>
              <p:cNvSpPr txBox="1"/>
              <p:nvPr/>
            </p:nvSpPr>
            <p:spPr>
              <a:xfrm>
                <a:off x="579008" y="3859621"/>
                <a:ext cx="634740" cy="553998"/>
              </a:xfrm>
              <a:prstGeom prst="rect">
                <a:avLst/>
              </a:prstGeom>
              <a:solidFill>
                <a:srgbClr val="3DB049"/>
              </a:solidFill>
              <a:ln w="3175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id-ID" dirty="0">
                    <a:solidFill>
                      <a:schemeClr val="bg1"/>
                    </a:solidFill>
                  </a:rPr>
                  <a:t>8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xmlns="" id="{BE51B34E-5C45-C009-05FD-BB25E1679202}"/>
                  </a:ext>
                </a:extLst>
              </p:cNvPr>
              <p:cNvSpPr txBox="1"/>
              <p:nvPr/>
            </p:nvSpPr>
            <p:spPr>
              <a:xfrm>
                <a:off x="2964611" y="3859621"/>
                <a:ext cx="5617933" cy="969497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d-ID" sz="1800" dirty="0"/>
                  <a:t>Belum optimalnya peningkatan proporsi hutan dan kualitas lahan</a:t>
                </a:r>
              </a:p>
            </p:txBody>
          </p:sp>
        </p:grp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xmlns="" id="{BB536507-A3E6-F7B6-7A9C-4EA5D0640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865533" y="4941165"/>
              <a:ext cx="1080000" cy="10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8836786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0A5906F5-5174-E165-5CD4-3DD0119B6F19}"/>
              </a:ext>
            </a:extLst>
          </p:cNvPr>
          <p:cNvGrpSpPr/>
          <p:nvPr/>
        </p:nvGrpSpPr>
        <p:grpSpPr>
          <a:xfrm>
            <a:off x="200113" y="153762"/>
            <a:ext cx="5787030" cy="1080000"/>
            <a:chOff x="314483" y="1855679"/>
            <a:chExt cx="5388924" cy="1080000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xmlns="" id="{1769A99A-C407-5332-37EC-A52B5280C272}"/>
                </a:ext>
              </a:extLst>
            </p:cNvPr>
            <p:cNvGrpSpPr/>
            <p:nvPr/>
          </p:nvGrpSpPr>
          <p:grpSpPr>
            <a:xfrm>
              <a:off x="314483" y="1855680"/>
              <a:ext cx="5388924" cy="923330"/>
              <a:chOff x="579008" y="3859621"/>
              <a:chExt cx="8083385" cy="1384995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6058D0F5-E3FE-85BF-7660-08386CEDC107}"/>
                  </a:ext>
                </a:extLst>
              </p:cNvPr>
              <p:cNvSpPr txBox="1"/>
              <p:nvPr/>
            </p:nvSpPr>
            <p:spPr>
              <a:xfrm>
                <a:off x="579008" y="3859621"/>
                <a:ext cx="634740" cy="553998"/>
              </a:xfrm>
              <a:prstGeom prst="rect">
                <a:avLst/>
              </a:prstGeom>
              <a:solidFill>
                <a:srgbClr val="FA9D26"/>
              </a:solidFill>
              <a:ln w="3175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id-ID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33B379C4-97E4-A778-5ACA-1F388D1D09AA}"/>
                  </a:ext>
                </a:extLst>
              </p:cNvPr>
              <p:cNvSpPr txBox="1"/>
              <p:nvPr/>
            </p:nvSpPr>
            <p:spPr>
              <a:xfrm>
                <a:off x="2887446" y="3859621"/>
                <a:ext cx="5774947" cy="1384995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d-ID" dirty="0"/>
                  <a:t>Belum optimalnya pembangunan kota yang tangguh, berkelanjutan, dan aman dari bencana.</a:t>
                </a: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4781E78F-0F28-D3D6-B161-53BBB7E6E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55543" y="1855679"/>
              <a:ext cx="1080000" cy="10800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35D4889-CF3D-C4F0-2EA3-3BFF661136AD}"/>
              </a:ext>
            </a:extLst>
          </p:cNvPr>
          <p:cNvSpPr txBox="1"/>
          <p:nvPr/>
        </p:nvSpPr>
        <p:spPr>
          <a:xfrm>
            <a:off x="200112" y="1280831"/>
            <a:ext cx="5787033" cy="181588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sz="1400" b="1" dirty="0"/>
              <a:t>Kondisi Umum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1400" dirty="0"/>
              <a:t>JE Budaya Estetika seluas 5.126.528,20 Ha atau 34,87% buruk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1400" dirty="0"/>
              <a:t>JE Pengaturan Perlindungan Terhadap Bencana seluas 2.075.124,59 Ha atau 14,11% buruk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1400" dirty="0"/>
              <a:t>Timbulan sampah di Provinsi Kalimantan Barat semakin meningkat, maka perlu peningkatan proporsi sampah yang didaur ulang (pengolahan &amp; penanganan), armada pengangkut, dan sebaran TPS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1400" dirty="0"/>
              <a:t>Pengembangan wilayah menjadi urban belum menuju </a:t>
            </a:r>
            <a:r>
              <a:rPr lang="id-ID" sz="1400" dirty="0" err="1"/>
              <a:t>resilient</a:t>
            </a:r>
            <a:r>
              <a:rPr lang="id-ID" sz="1400" dirty="0"/>
              <a:t> </a:t>
            </a:r>
            <a:r>
              <a:rPr lang="id-ID" sz="1400" dirty="0" err="1"/>
              <a:t>city</a:t>
            </a:r>
            <a:endParaRPr lang="id-ID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54135AD-BF0A-15FE-6F77-E15351AFE07A}"/>
              </a:ext>
            </a:extLst>
          </p:cNvPr>
          <p:cNvSpPr txBox="1"/>
          <p:nvPr/>
        </p:nvSpPr>
        <p:spPr>
          <a:xfrm>
            <a:off x="200112" y="3300451"/>
            <a:ext cx="5787032" cy="34163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sz="1200" b="1" dirty="0"/>
              <a:t>Alternatif Skenario Indikator C </a:t>
            </a:r>
            <a:r>
              <a:rPr lang="id-ID" sz="1200" b="1" dirty="0">
                <a:sym typeface="Wingdings" panose="05000000000000000000" pitchFamily="2" charset="2"/>
              </a:rPr>
              <a:t> DUT</a:t>
            </a:r>
            <a:endParaRPr lang="id-ID" sz="1200" b="1" dirty="0"/>
          </a:p>
          <a:p>
            <a:pPr marL="269875" indent="-269875">
              <a:buFont typeface="+mj-lt"/>
              <a:buAutoNum type="arabicParenR"/>
            </a:pPr>
            <a:r>
              <a:rPr lang="id-ID" sz="1200" dirty="0"/>
              <a:t>11.3.1.(a)	Jumlah kota sedang </a:t>
            </a:r>
            <a:r>
              <a:rPr lang="id-ID" sz="1200" dirty="0" err="1"/>
              <a:t>diluar</a:t>
            </a:r>
            <a:r>
              <a:rPr lang="id-ID" sz="1200" dirty="0"/>
              <a:t> Jawa yang diarahkan sebagai pengendali (</a:t>
            </a:r>
            <a:r>
              <a:rPr lang="id-ID" sz="1200" dirty="0" err="1"/>
              <a:t>buffer</a:t>
            </a:r>
            <a:r>
              <a:rPr lang="id-ID" sz="1200" dirty="0"/>
              <a:t>) arus urbanisasi dan sebagai pusat pertumbuhan utama.</a:t>
            </a:r>
          </a:p>
          <a:p>
            <a:pPr marL="269875" indent="-269875">
              <a:buFont typeface="+mj-lt"/>
              <a:buAutoNum type="arabicParenR"/>
            </a:pPr>
            <a:r>
              <a:rPr lang="id-ID" sz="1200" dirty="0"/>
              <a:t>11.3.2.(a)	Rata-rata institusi yang berperan secara aktif dalam Forum Dialog Perencanaan Pembangunan Kota Berkelanjutan.</a:t>
            </a:r>
          </a:p>
          <a:p>
            <a:pPr marL="269875" indent="-269875">
              <a:buFont typeface="+mj-lt"/>
              <a:buAutoNum type="arabicParenR"/>
            </a:pPr>
            <a:r>
              <a:rPr lang="id-ID" sz="1200" dirty="0"/>
              <a:t>11.3.2(b)	Jumlah lembaga pembiayaan </a:t>
            </a:r>
            <a:r>
              <a:rPr lang="id-ID" sz="1200" dirty="0" err="1"/>
              <a:t>infrastrukture</a:t>
            </a:r>
            <a:endParaRPr lang="id-ID" sz="1200" dirty="0"/>
          </a:p>
          <a:p>
            <a:pPr marL="269875" indent="-269875">
              <a:buFont typeface="+mj-lt"/>
              <a:buAutoNum type="arabicParenR"/>
            </a:pPr>
            <a:r>
              <a:rPr lang="id-ID" sz="1200" dirty="0"/>
              <a:t>11.5.1*	Jumlah korban meninggal, hilang, dan terkena dampak bencana per 100.000 orang.</a:t>
            </a:r>
          </a:p>
          <a:p>
            <a:pPr marL="269875" indent="-269875">
              <a:buFont typeface="+mj-lt"/>
              <a:buAutoNum type="arabicParenR"/>
            </a:pPr>
            <a:r>
              <a:rPr lang="id-ID" sz="1200" dirty="0"/>
              <a:t>11.5.1(b)	Jumlah kota tangguh bencana yang terbentuk</a:t>
            </a:r>
          </a:p>
          <a:p>
            <a:pPr marL="269875" indent="-269875">
              <a:buFont typeface="+mj-lt"/>
              <a:buAutoNum type="arabicParenR"/>
            </a:pPr>
            <a:r>
              <a:rPr lang="id-ID" sz="1200" dirty="0"/>
              <a:t>11.5.1.c	Jumlah sistem peringatan dini cuaca dan iklim serta kebencanaan </a:t>
            </a:r>
          </a:p>
          <a:p>
            <a:pPr marL="269875" indent="-269875">
              <a:buFont typeface="+mj-lt"/>
              <a:buAutoNum type="arabicParenR"/>
            </a:pPr>
            <a:r>
              <a:rPr lang="id-ID" sz="1200" dirty="0"/>
              <a:t>11.5.2.(a)	Jumlah kerugian ekonomi langsung akibat bencana</a:t>
            </a:r>
          </a:p>
          <a:p>
            <a:pPr marL="269875" indent="-269875">
              <a:buFont typeface="+mj-lt"/>
              <a:buAutoNum type="arabicParenR"/>
            </a:pPr>
            <a:r>
              <a:rPr lang="id-ID" sz="1200" dirty="0"/>
              <a:t>11.b.2*	Dokumen strategi pengurangan </a:t>
            </a:r>
            <a:r>
              <a:rPr lang="id-ID" sz="1200" dirty="0" err="1"/>
              <a:t>resiko</a:t>
            </a:r>
            <a:r>
              <a:rPr lang="id-ID" sz="1200" dirty="0"/>
              <a:t> bencana (PRB) tingkat daerah</a:t>
            </a:r>
          </a:p>
          <a:p>
            <a:endParaRPr lang="id-ID" sz="1200" dirty="0"/>
          </a:p>
          <a:p>
            <a:r>
              <a:rPr lang="id-ID" sz="1200" b="1" dirty="0"/>
              <a:t>Alternatif Skenario Indikator B dengan data historis </a:t>
            </a:r>
            <a:r>
              <a:rPr lang="id-ID" sz="1200" b="1" dirty="0">
                <a:sym typeface="Wingdings" panose="05000000000000000000" pitchFamily="2" charset="2"/>
              </a:rPr>
              <a:t> DUT/BAU</a:t>
            </a:r>
            <a:endParaRPr lang="id-ID" sz="1200" b="1" dirty="0"/>
          </a:p>
          <a:p>
            <a:pPr marL="269875" indent="-269875">
              <a:buFont typeface="+mj-lt"/>
              <a:buAutoNum type="arabicParenR"/>
            </a:pPr>
            <a:r>
              <a:rPr lang="id-ID" sz="1200" dirty="0"/>
              <a:t>11.1.1.c	Jumlah kota sedang dan kota baru yang memenuhi SPP.</a:t>
            </a:r>
          </a:p>
          <a:p>
            <a:pPr marL="269875" indent="-269875">
              <a:buFont typeface="+mj-lt"/>
              <a:buAutoNum type="arabicParenR"/>
            </a:pPr>
            <a:r>
              <a:rPr lang="id-ID" sz="1200" dirty="0"/>
              <a:t>11.6.1.(a)	Persentase sampah perkotaan yang tertangani</a:t>
            </a:r>
          </a:p>
          <a:p>
            <a:pPr marL="269875" indent="-269875">
              <a:buFont typeface="+mj-lt"/>
              <a:buAutoNum type="arabicParenR"/>
            </a:pPr>
            <a:r>
              <a:rPr lang="id-ID" sz="1200" dirty="0"/>
              <a:t>11.7.1.(a)	Jumlah kota hijau yang menyediakan ruang kawasan terbuka hijau di kawasan perkotaan, metropolitan, dan kota sedang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F1ACD04-9C93-15C8-643B-8FE6CB0D96AB}"/>
              </a:ext>
            </a:extLst>
          </p:cNvPr>
          <p:cNvSpPr txBox="1"/>
          <p:nvPr/>
        </p:nvSpPr>
        <p:spPr>
          <a:xfrm>
            <a:off x="6204856" y="138374"/>
            <a:ext cx="5787031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sz="1400" b="1" dirty="0"/>
              <a:t>Rumusan Strategi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/>
              <a:t>Peningkatan pengelolaan kota dan penanganan </a:t>
            </a:r>
            <a:r>
              <a:rPr lang="id-ID" sz="1400" dirty="0" err="1"/>
              <a:t>resiko</a:t>
            </a:r>
            <a:r>
              <a:rPr lang="id-ID" sz="1400" dirty="0"/>
              <a:t> bencana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/>
              <a:t>Peningkatan kualitas lingkungan perkotaan 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/>
              <a:t>Peningkatan jumlah kota yang berkelanjutan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106E72B-2D03-0787-320D-E020297613A5}"/>
              </a:ext>
            </a:extLst>
          </p:cNvPr>
          <p:cNvSpPr txBox="1"/>
          <p:nvPr/>
        </p:nvSpPr>
        <p:spPr>
          <a:xfrm>
            <a:off x="6204856" y="1280831"/>
            <a:ext cx="5812974" cy="504753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sz="1400" b="1" dirty="0"/>
              <a:t>Rumusan Arahan Kebijakan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/>
              <a:t>Implementasi program revitalisasi permukiman di 20 Kota Sedang dan 10 Kota Baru untuk memastikan pemenuhan standar pelayanan yang aman, nyaman, dan layak huni.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/>
              <a:t>Fokus pada perbaikan infrastruktur dasar, termasuk akses air bersih, sanitasi, dan pengelolaan limbah, serta peningkatan ketersediaan ruang terbuka publik.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/>
              <a:t>Pengembangan sistem transportasi umum yang efisien dan terintegrasi di perkotaan.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/>
              <a:t>Pembentukan Forum Dialog Perencanaan dan Pembangunan Kota Berkelanjutan sebagai wadah kolaborasi antara pemerintah, swasta, masyarakat, dan organisasi profesi.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/>
              <a:t>Program pelatihan dan edukasi untuk meningkatkan pemahaman masyarakat tentang perubahan iklim dan bencana.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/>
              <a:t>Penguatan lembaga-lembaga lokal dalam perencanaan respons dan pemulihan pasca-bencana.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/>
              <a:t>Implementasi strategi mitigasi bencana yang terfokus pada daerah dengan IRB tinggi.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/>
              <a:t>Pengembangan sistem pemantauan dan peringatan dini bencana untuk meningkatkan kesiapsiagaan masyarakat.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/>
              <a:t>Pengembangan sistem pengelolaan sampah yang efisien dan berkelanjutan.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/>
              <a:t>Promosi perilaku masyarakat yang ramah lingkungan, termasuk pengurangan, daur ulang, dan pengelolaan sampah yang lebih baik.</a:t>
            </a:r>
          </a:p>
        </p:txBody>
      </p:sp>
    </p:spTree>
    <p:extLst>
      <p:ext uri="{BB962C8B-B14F-4D97-AF65-F5344CB8AC3E}">
        <p14:creationId xmlns:p14="http://schemas.microsoft.com/office/powerpoint/2010/main" xmlns="" val="31647662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35D4889-CF3D-C4F0-2EA3-3BFF661136AD}"/>
              </a:ext>
            </a:extLst>
          </p:cNvPr>
          <p:cNvSpPr txBox="1"/>
          <p:nvPr/>
        </p:nvSpPr>
        <p:spPr>
          <a:xfrm>
            <a:off x="6191884" y="189223"/>
            <a:ext cx="5787033" cy="1031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sz="1400" dirty="0"/>
              <a:t>Kondisi Umum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id-ID" sz="1400" dirty="0"/>
              <a:t>DDDTLH Air 98,89% belum terlampaui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id-ID" sz="1400" dirty="0"/>
              <a:t>JE penyedia air 7,44% dalam kondisi buruk dan 31,70% sedang</a:t>
            </a:r>
          </a:p>
          <a:p>
            <a:pPr marL="342900" lvl="0" indent="-342900" algn="just">
              <a:lnSpc>
                <a:spcPct val="115000"/>
              </a:lnSpc>
              <a:spcAft>
                <a:spcPts val="400"/>
              </a:spcAft>
              <a:buFont typeface="Symbol" panose="05050102010706020507" pitchFamily="18" charset="2"/>
              <a:buChar char=""/>
            </a:pPr>
            <a:r>
              <a:rPr lang="id-ID" sz="1400" dirty="0"/>
              <a:t>JE pemurnian air 12,24% dalam kondisi buruk dan 22,78% sedang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54135AD-BF0A-15FE-6F77-E15351AFE07A}"/>
              </a:ext>
            </a:extLst>
          </p:cNvPr>
          <p:cNvSpPr txBox="1"/>
          <p:nvPr/>
        </p:nvSpPr>
        <p:spPr>
          <a:xfrm>
            <a:off x="213085" y="1280831"/>
            <a:ext cx="5787032" cy="507831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sz="1200" b="1" dirty="0"/>
              <a:t>Alternatif Skenario Indikator C </a:t>
            </a:r>
            <a:r>
              <a:rPr lang="id-ID" sz="1200" b="1" dirty="0">
                <a:sym typeface="Wingdings" panose="05000000000000000000" pitchFamily="2" charset="2"/>
              </a:rPr>
              <a:t> DUT</a:t>
            </a:r>
            <a:endParaRPr lang="id-ID" sz="1200" b="1" dirty="0"/>
          </a:p>
          <a:p>
            <a:pPr marL="269875" indent="-269875">
              <a:buFont typeface="+mj-lt"/>
              <a:buAutoNum type="arabicParenR"/>
            </a:pPr>
            <a:r>
              <a:rPr lang="id-ID" sz="1200" dirty="0"/>
              <a:t>6.2.1.(a)	Proporsi populasi yang memiliki fasilitas cuci tangan dengan sabun dan air.</a:t>
            </a:r>
          </a:p>
          <a:p>
            <a:pPr marL="269875" indent="-269875">
              <a:buFont typeface="+mj-lt"/>
              <a:buAutoNum type="arabicParenR"/>
            </a:pPr>
            <a:r>
              <a:rPr lang="id-ID" sz="1200" dirty="0"/>
              <a:t>6.2.1.(e)	Jumlah kabupaten/ kota yang terbangun infrastruktur air limbah dengan sistem terpusat skala kota, kawasan, dan komunal.</a:t>
            </a:r>
          </a:p>
          <a:p>
            <a:pPr marL="269875" indent="-269875">
              <a:buFont typeface="+mj-lt"/>
              <a:buAutoNum type="arabicParenR"/>
            </a:pPr>
            <a:r>
              <a:rPr lang="id-ID" sz="1200" dirty="0"/>
              <a:t>6.2.1.(f)	Proporsi rumah tangga yang terlayani sistem pengelolaan air limbah terpusat.</a:t>
            </a:r>
          </a:p>
          <a:p>
            <a:pPr marL="269875" indent="-269875">
              <a:buFont typeface="+mj-lt"/>
              <a:buAutoNum type="arabicParenR"/>
            </a:pPr>
            <a:r>
              <a:rPr lang="id-ID" sz="1200" dirty="0"/>
              <a:t>6.3.1.(a)	Jumlah kabupaten/kota yang ditingkatkan kualitas pengelolaan lumpur tinja perkotaan dan dilakukan pembangunan Instalasi Pengelolaan Lumpur Tinja (IPLT).</a:t>
            </a:r>
          </a:p>
          <a:p>
            <a:pPr marL="269875" indent="-269875">
              <a:buFont typeface="+mj-lt"/>
              <a:buAutoNum type="arabicParenR"/>
            </a:pPr>
            <a:r>
              <a:rPr lang="id-ID" sz="1200" dirty="0"/>
              <a:t>6.5.1.(f)	Jumlah wilayah sungai yang memiliki partisipasi masyarakat dalam pengelolaan daerah tangkapan sungai dan danau.</a:t>
            </a:r>
          </a:p>
          <a:p>
            <a:endParaRPr lang="id-ID" sz="1200" dirty="0"/>
          </a:p>
          <a:p>
            <a:r>
              <a:rPr lang="id-ID" sz="1200" b="1" dirty="0"/>
              <a:t>Alternatif Skenario Indikator B dengan data historis </a:t>
            </a:r>
            <a:r>
              <a:rPr lang="id-ID" sz="1200" b="1" dirty="0">
                <a:sym typeface="Wingdings" panose="05000000000000000000" pitchFamily="2" charset="2"/>
              </a:rPr>
              <a:t> DUT/BAU</a:t>
            </a:r>
            <a:endParaRPr lang="id-ID" sz="1200" b="1" dirty="0"/>
          </a:p>
          <a:p>
            <a:pPr marL="269875" indent="-269875">
              <a:buFont typeface="+mj-lt"/>
              <a:buAutoNum type="arabicParenR"/>
            </a:pPr>
            <a:r>
              <a:rPr lang="id-ID" sz="1200" dirty="0"/>
              <a:t>6.1.1.(a)	Persentase rumah tangga yang memiliki akses terhadap layanan sumber air minum layak.</a:t>
            </a:r>
          </a:p>
          <a:p>
            <a:pPr marL="269875" indent="-269875">
              <a:buFont typeface="+mj-lt"/>
              <a:buAutoNum type="arabicParenR"/>
            </a:pPr>
            <a:r>
              <a:rPr lang="id-ID" sz="1200" dirty="0"/>
              <a:t>6.1.1.(b)	Kapasitas prasarana air baku untuk melayani rumah tangga, perkotaan dan industri, serta penyediaan air baku untuk pulau-pulau</a:t>
            </a:r>
          </a:p>
          <a:p>
            <a:pPr marL="269875" indent="-269875">
              <a:buFont typeface="+mj-lt"/>
              <a:buAutoNum type="arabicParenR"/>
            </a:pPr>
            <a:r>
              <a:rPr lang="id-ID" sz="1200" dirty="0"/>
              <a:t>6.1.1.(c)	Proporsi populasi yang memiliki akses layanan sumber air minum aman dan berkelanjutan.</a:t>
            </a:r>
          </a:p>
          <a:p>
            <a:pPr marL="269875" indent="-269875">
              <a:buFont typeface="+mj-lt"/>
              <a:buAutoNum type="arabicParenR"/>
            </a:pPr>
            <a:r>
              <a:rPr lang="id-ID" sz="1200" dirty="0"/>
              <a:t>6.2.1.(b)	Persentase rumah tangga yang memiliki akses terhadap layanan sanitasi layak.</a:t>
            </a:r>
          </a:p>
          <a:p>
            <a:pPr marL="269875" indent="-269875">
              <a:buFont typeface="+mj-lt"/>
              <a:buAutoNum type="arabicParenR"/>
            </a:pPr>
            <a:r>
              <a:rPr lang="id-ID" sz="1200" dirty="0"/>
              <a:t>6.2.1.(c)	Jumlah desa/kelurahan yang melaksanakan Sanitasi Total Berbasis Masyarakat (STBM).</a:t>
            </a:r>
          </a:p>
          <a:p>
            <a:pPr marL="269875" indent="-269875">
              <a:buFont typeface="+mj-lt"/>
              <a:buAutoNum type="arabicParenR"/>
            </a:pPr>
            <a:r>
              <a:rPr lang="id-ID" sz="1200" dirty="0"/>
              <a:t>6.2.1.(d)	Jumlah desa/kelurahan yang Open </a:t>
            </a:r>
            <a:r>
              <a:rPr lang="id-ID" sz="1200" dirty="0" err="1"/>
              <a:t>Defecation</a:t>
            </a:r>
            <a:r>
              <a:rPr lang="id-ID" sz="1200" dirty="0"/>
              <a:t> </a:t>
            </a:r>
            <a:r>
              <a:rPr lang="id-ID" sz="1200" dirty="0" err="1"/>
              <a:t>Free</a:t>
            </a:r>
            <a:r>
              <a:rPr lang="id-ID" sz="1200" dirty="0"/>
              <a:t> (ODF)/ Stop Buang Air Besar Sembarangan (SBS).</a:t>
            </a:r>
          </a:p>
          <a:p>
            <a:pPr marL="269875" indent="-269875">
              <a:buFont typeface="+mj-lt"/>
              <a:buAutoNum type="arabicParenR"/>
            </a:pPr>
            <a:r>
              <a:rPr lang="id-ID" sz="1200" dirty="0"/>
              <a:t>6.5.1.(e)	Luas pengembangan hutan serta peningkatan Hasil Hutan Bukan Kayu (HHBK) untuk memulihkan kesehatan DAS.</a:t>
            </a:r>
          </a:p>
          <a:p>
            <a:pPr marL="269875" indent="-269875">
              <a:buFont typeface="+mj-lt"/>
              <a:buAutoNum type="arabicParenR"/>
            </a:pPr>
            <a:r>
              <a:rPr lang="id-ID" sz="1200" dirty="0"/>
              <a:t>6.6.1.(d)	Luas lahan kritis dalam KPH yang direhabilitasi.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F1ACD04-9C93-15C8-643B-8FE6CB0D96AB}"/>
              </a:ext>
            </a:extLst>
          </p:cNvPr>
          <p:cNvSpPr txBox="1"/>
          <p:nvPr/>
        </p:nvSpPr>
        <p:spPr>
          <a:xfrm>
            <a:off x="6204855" y="1280831"/>
            <a:ext cx="5787031" cy="73866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sz="1400" b="1" dirty="0"/>
              <a:t>Rumusan Strategi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/>
              <a:t>Meningkatkan ketersediaan air bersih melalui pemerataan SPAM.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/>
              <a:t>Meningkatkan kapasitas dan layanan SPALDT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106E72B-2D03-0787-320D-E020297613A5}"/>
              </a:ext>
            </a:extLst>
          </p:cNvPr>
          <p:cNvSpPr txBox="1"/>
          <p:nvPr/>
        </p:nvSpPr>
        <p:spPr>
          <a:xfrm>
            <a:off x="6204855" y="2079217"/>
            <a:ext cx="5812974" cy="452431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sz="1600" b="1" dirty="0"/>
              <a:t>Rumusan Arahan Kebijakan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600" dirty="0"/>
              <a:t>Implementasi program untuk mencapai 100% akses terhadap layanan air minum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600" dirty="0"/>
              <a:t>Pengembangan infrastruktur air minum untuk memastikan kapasitas prasarana air baku yang memadai untuk melayani rumah tangga, perkotaan, dan industri.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600" dirty="0"/>
              <a:t>Implementasi program untuk mencapai 100% akses terhadap layanan air minum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600" dirty="0"/>
              <a:t>Pengembangan infrastruktur sanitasi yang efisien dan ramah lingkungan.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600" dirty="0"/>
              <a:t>Pembangunan infrastruktur air limbah dengan sistem terpusat skala kota, kawasan, dan komunal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600" dirty="0"/>
              <a:t>Pembangunan Instalasi Pengolahan Lumpur Tinja (IPLT)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600" dirty="0"/>
              <a:t>Peningkatan sistem </a:t>
            </a:r>
            <a:r>
              <a:rPr lang="id-ID" sz="1600" dirty="0" err="1"/>
              <a:t>monitoring</a:t>
            </a:r>
            <a:r>
              <a:rPr lang="id-ID" sz="1600" dirty="0"/>
              <a:t> hidrologis dan kualitas air di sungai, waduk, danau, situ, muara sungai, serta pantai.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600" dirty="0"/>
              <a:t>Program rehabilitasi dan perlindungan ekosistem air untuk membaiknya kualitas air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600" dirty="0"/>
              <a:t>Pelibatan masyarakat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7C19567-709C-366F-8E07-1F3AF1460E30}"/>
              </a:ext>
            </a:extLst>
          </p:cNvPr>
          <p:cNvGrpSpPr/>
          <p:nvPr/>
        </p:nvGrpSpPr>
        <p:grpSpPr>
          <a:xfrm>
            <a:off x="200111" y="138374"/>
            <a:ext cx="5787031" cy="1080001"/>
            <a:chOff x="1897162" y="336311"/>
            <a:chExt cx="5404568" cy="1080001"/>
          </a:xfrm>
        </p:grpSpPr>
        <p:grpSp>
          <p:nvGrpSpPr>
            <p:cNvPr id="3" name="Group 11">
              <a:extLst>
                <a:ext uri="{FF2B5EF4-FFF2-40B4-BE49-F238E27FC236}">
                  <a16:creationId xmlns:a16="http://schemas.microsoft.com/office/drawing/2014/main" xmlns="" id="{C4C32644-779D-EE30-C144-8EE2A5F49CBA}"/>
                </a:ext>
              </a:extLst>
            </p:cNvPr>
            <p:cNvGrpSpPr/>
            <p:nvPr/>
          </p:nvGrpSpPr>
          <p:grpSpPr>
            <a:xfrm>
              <a:off x="1897162" y="336311"/>
              <a:ext cx="5404568" cy="1015663"/>
              <a:chOff x="-1050731" y="1566576"/>
              <a:chExt cx="8106851" cy="1523497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CFB89E8E-5151-E3BA-11E6-71E1CDAA750A}"/>
                  </a:ext>
                </a:extLst>
              </p:cNvPr>
              <p:cNvSpPr txBox="1"/>
              <p:nvPr/>
            </p:nvSpPr>
            <p:spPr>
              <a:xfrm>
                <a:off x="-1050731" y="1566576"/>
                <a:ext cx="634740" cy="553998"/>
              </a:xfrm>
              <a:prstGeom prst="rect">
                <a:avLst/>
              </a:prstGeom>
              <a:solidFill>
                <a:srgbClr val="04AED9"/>
              </a:solidFill>
              <a:ln w="3175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id-ID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D07EB425-82DA-3818-89C9-DAD89A5F3E9B}"/>
                  </a:ext>
                </a:extLst>
              </p:cNvPr>
              <p:cNvSpPr txBox="1"/>
              <p:nvPr/>
            </p:nvSpPr>
            <p:spPr>
              <a:xfrm>
                <a:off x="1281173" y="1566576"/>
                <a:ext cx="5774947" cy="1523497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d-ID" sz="2000" dirty="0"/>
                  <a:t>Belum optimalnya layanan air bersih, pengelolaan limbah, dan sanitasi yang layak</a:t>
                </a:r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95199851-3548-7EF7-8907-A6867AC90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335966" y="336312"/>
              <a:ext cx="1080000" cy="10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060480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35D4889-CF3D-C4F0-2EA3-3BFF661136AD}"/>
              </a:ext>
            </a:extLst>
          </p:cNvPr>
          <p:cNvSpPr txBox="1"/>
          <p:nvPr/>
        </p:nvSpPr>
        <p:spPr>
          <a:xfrm>
            <a:off x="213083" y="1336515"/>
            <a:ext cx="5787033" cy="161640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b="1" dirty="0"/>
              <a:t>Kondisi Umum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id-ID" dirty="0"/>
              <a:t>JE pengaturan iklim 17,96% buruk dan 23,71% sedang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id-ID" dirty="0"/>
              <a:t>JE bencana 14,11% buruk dan 8,81% sedang</a:t>
            </a:r>
          </a:p>
          <a:p>
            <a:pPr marL="342900" lvl="0" indent="-342900" algn="just">
              <a:lnSpc>
                <a:spcPct val="115000"/>
              </a:lnSpc>
              <a:spcAft>
                <a:spcPts val="400"/>
              </a:spcAft>
              <a:buFont typeface="Symbol" panose="05050102010706020507" pitchFamily="18" charset="2"/>
              <a:buChar char=""/>
            </a:pPr>
            <a:r>
              <a:rPr lang="id-ID" dirty="0"/>
              <a:t>Pengembangan wilayah menjadi urban belum menuju </a:t>
            </a:r>
            <a:r>
              <a:rPr lang="id-ID" dirty="0" err="1"/>
              <a:t>resilient</a:t>
            </a:r>
            <a:r>
              <a:rPr lang="id-ID" dirty="0"/>
              <a:t> </a:t>
            </a:r>
            <a:r>
              <a:rPr lang="id-ID" dirty="0" err="1"/>
              <a:t>city</a:t>
            </a:r>
            <a:endParaRPr lang="id-ID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54135AD-BF0A-15FE-6F77-E15351AFE07A}"/>
              </a:ext>
            </a:extLst>
          </p:cNvPr>
          <p:cNvSpPr txBox="1"/>
          <p:nvPr/>
        </p:nvSpPr>
        <p:spPr>
          <a:xfrm>
            <a:off x="213083" y="3138193"/>
            <a:ext cx="5787032" cy="23083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sz="1600" b="1" dirty="0"/>
              <a:t>Alternatif Skenario Indikator C </a:t>
            </a:r>
            <a:r>
              <a:rPr lang="id-ID" sz="1600" b="1" dirty="0">
                <a:sym typeface="Wingdings" panose="05000000000000000000" pitchFamily="2" charset="2"/>
              </a:rPr>
              <a:t> DUT</a:t>
            </a:r>
            <a:endParaRPr lang="id-ID" sz="1600" b="1" dirty="0"/>
          </a:p>
          <a:p>
            <a:pPr marL="269875" indent="-269875">
              <a:buFont typeface="+mj-lt"/>
              <a:buAutoNum type="arabicParenR"/>
            </a:pPr>
            <a:r>
              <a:rPr lang="id-ID" sz="1600" dirty="0"/>
              <a:t>13.1.1*	Dokumen strategi pengurangan risiko bencana (PRB) tingkat nasional dan daerah.</a:t>
            </a:r>
          </a:p>
          <a:p>
            <a:pPr marL="269875" indent="-269875">
              <a:buFont typeface="+mj-lt"/>
              <a:buAutoNum type="arabicParenR"/>
            </a:pPr>
            <a:r>
              <a:rPr lang="id-ID" sz="1600" dirty="0"/>
              <a:t>13.1.2*	Jumlah korban meninggal, hilang, dan terkena dampak bencana per 100.000 orang.</a:t>
            </a:r>
          </a:p>
          <a:p>
            <a:endParaRPr lang="id-ID" sz="1600" dirty="0"/>
          </a:p>
          <a:p>
            <a:r>
              <a:rPr lang="id-ID" sz="1600" b="1" dirty="0"/>
              <a:t>Alternatif Skenario Indikator B tanpa data historis </a:t>
            </a:r>
            <a:r>
              <a:rPr lang="id-ID" sz="1600" b="1" dirty="0">
                <a:sym typeface="Wingdings" panose="05000000000000000000" pitchFamily="2" charset="2"/>
              </a:rPr>
              <a:t> DUT</a:t>
            </a:r>
            <a:endParaRPr lang="id-ID" sz="1600" b="1" dirty="0"/>
          </a:p>
          <a:p>
            <a:pPr marL="269875" indent="-269875">
              <a:buFont typeface="+mj-lt"/>
              <a:buAutoNum type="arabicParenR"/>
            </a:pPr>
            <a:r>
              <a:rPr lang="id-ID" sz="1600" dirty="0"/>
              <a:t>13.2.1.(a) Dokumen pelaporan penurunan emisi gas rumah kaca (GRK).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F1ACD04-9C93-15C8-643B-8FE6CB0D96AB}"/>
              </a:ext>
            </a:extLst>
          </p:cNvPr>
          <p:cNvSpPr txBox="1"/>
          <p:nvPr/>
        </p:nvSpPr>
        <p:spPr>
          <a:xfrm>
            <a:off x="6191886" y="175139"/>
            <a:ext cx="5787031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b="1" dirty="0"/>
              <a:t>Rumusan Strategi</a:t>
            </a:r>
          </a:p>
          <a:p>
            <a:r>
              <a:rPr lang="id-ID" dirty="0"/>
              <a:t>Meningkatkan adaptasi dan mitigasi perubahan iklim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106E72B-2D03-0787-320D-E020297613A5}"/>
              </a:ext>
            </a:extLst>
          </p:cNvPr>
          <p:cNvSpPr txBox="1"/>
          <p:nvPr/>
        </p:nvSpPr>
        <p:spPr>
          <a:xfrm>
            <a:off x="6191886" y="1336515"/>
            <a:ext cx="5812974" cy="17543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b="1" dirty="0"/>
              <a:t>Rumusan Arahan Kebijakan</a:t>
            </a:r>
          </a:p>
          <a:p>
            <a:pPr marL="342900" indent="-342900">
              <a:buFont typeface="+mj-lt"/>
              <a:buAutoNum type="arabicPeriod"/>
            </a:pPr>
            <a:r>
              <a:rPr lang="id-ID" dirty="0"/>
              <a:t>Implementasi strategi mitigasi bencana yang terfokus pada daerah dengan IRB tinggi.</a:t>
            </a:r>
          </a:p>
          <a:p>
            <a:pPr marL="342900" indent="-342900">
              <a:buFont typeface="+mj-lt"/>
              <a:buAutoNum type="arabicPeriod"/>
            </a:pPr>
            <a:r>
              <a:rPr lang="id-ID" dirty="0"/>
              <a:t>Pengembangan sistem pemantauan dan peringatan dini bencana untuk meningkatkan kesiapsiagaan masyarakat.</a:t>
            </a:r>
          </a:p>
          <a:p>
            <a:pPr marL="342900" indent="-342900">
              <a:buFont typeface="+mj-lt"/>
              <a:buAutoNum type="arabicPeriod"/>
            </a:pPr>
            <a:r>
              <a:rPr lang="id-ID" dirty="0"/>
              <a:t>Pembuatan dokumen terkait kebencanaan, KRB, RPB </a:t>
            </a:r>
            <a:r>
              <a:rPr lang="id-ID" dirty="0" err="1"/>
              <a:t>dll</a:t>
            </a:r>
            <a:endParaRPr lang="id-ID" dirty="0"/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94049FDD-F647-61B3-59AB-E1F7AAD4AC6D}"/>
              </a:ext>
            </a:extLst>
          </p:cNvPr>
          <p:cNvGrpSpPr/>
          <p:nvPr/>
        </p:nvGrpSpPr>
        <p:grpSpPr>
          <a:xfrm>
            <a:off x="213083" y="135579"/>
            <a:ext cx="5787033" cy="1085530"/>
            <a:chOff x="6283004" y="791485"/>
            <a:chExt cx="5787033" cy="1085530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xmlns="" id="{0EF91359-56E8-714C-0951-57514B9E9C87}"/>
                </a:ext>
              </a:extLst>
            </p:cNvPr>
            <p:cNvGrpSpPr/>
            <p:nvPr/>
          </p:nvGrpSpPr>
          <p:grpSpPr>
            <a:xfrm>
              <a:off x="6283004" y="791485"/>
              <a:ext cx="5787033" cy="1015663"/>
              <a:chOff x="1462311" y="2249340"/>
              <a:chExt cx="8680548" cy="1523497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8D101BD7-A2F8-389E-6BD6-581C70F7A7EB}"/>
                  </a:ext>
                </a:extLst>
              </p:cNvPr>
              <p:cNvSpPr txBox="1"/>
              <p:nvPr/>
            </p:nvSpPr>
            <p:spPr>
              <a:xfrm>
                <a:off x="1462311" y="2249340"/>
                <a:ext cx="634740" cy="553998"/>
              </a:xfrm>
              <a:prstGeom prst="rect">
                <a:avLst/>
              </a:prstGeom>
              <a:solidFill>
                <a:srgbClr val="48783E"/>
              </a:solidFill>
              <a:ln w="3175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id-ID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2B033E9D-D88B-BB63-E714-37C990646FE5}"/>
                  </a:ext>
                </a:extLst>
              </p:cNvPr>
              <p:cNvSpPr txBox="1"/>
              <p:nvPr/>
            </p:nvSpPr>
            <p:spPr>
              <a:xfrm>
                <a:off x="3837317" y="2249340"/>
                <a:ext cx="6305542" cy="1523497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d-ID" sz="2000" dirty="0"/>
                  <a:t>Belum tersedianya perencanaan, pemantauan, dan pelaporan terkait mitigasi risiko bencana</a:t>
                </a: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FB8D8D4F-CB4D-9A73-B2DB-0FBD39F4A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725027" y="797015"/>
              <a:ext cx="1080000" cy="10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2264679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35D4889-CF3D-C4F0-2EA3-3BFF661136AD}"/>
              </a:ext>
            </a:extLst>
          </p:cNvPr>
          <p:cNvSpPr txBox="1"/>
          <p:nvPr/>
        </p:nvSpPr>
        <p:spPr>
          <a:xfrm>
            <a:off x="6191884" y="157523"/>
            <a:ext cx="5787033" cy="203748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sz="1600" b="1" dirty="0"/>
              <a:t>Kondisi Umum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id-ID" sz="1600" dirty="0"/>
              <a:t>Skor PPH (Pola Pangan Harapan) tahun 2022: 82,50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id-ID" sz="1600" dirty="0"/>
              <a:t>DDDTLH Air 98,89% belum terlampaui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id-ID" sz="1600" dirty="0"/>
              <a:t>JE penyedia air 7,44% dalam kondisi buruk dan 31,70% sedang</a:t>
            </a:r>
          </a:p>
          <a:p>
            <a:pPr marL="342900" lvl="0" indent="-342900" algn="just">
              <a:lnSpc>
                <a:spcPct val="115000"/>
              </a:lnSpc>
              <a:spcAft>
                <a:spcPts val="400"/>
              </a:spcAft>
              <a:buFont typeface="Symbol" panose="05050102010706020507" pitchFamily="18" charset="2"/>
              <a:buChar char=""/>
            </a:pPr>
            <a:r>
              <a:rPr lang="id-ID" sz="1600" dirty="0"/>
              <a:t>JE pemurnian air 12,24% dalam kondisi buruk dan 22,78% sedang</a:t>
            </a:r>
            <a:endParaRPr lang="id-ID" sz="16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F1ACD04-9C93-15C8-643B-8FE6CB0D96AB}"/>
              </a:ext>
            </a:extLst>
          </p:cNvPr>
          <p:cNvSpPr txBox="1"/>
          <p:nvPr/>
        </p:nvSpPr>
        <p:spPr>
          <a:xfrm>
            <a:off x="6217829" y="2218729"/>
            <a:ext cx="5787031" cy="20313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b="1" dirty="0"/>
              <a:t>Rumusan Strategi</a:t>
            </a:r>
          </a:p>
          <a:p>
            <a:pPr marL="342900" indent="-342900">
              <a:buFont typeface="+mj-lt"/>
              <a:buAutoNum type="arabicPeriod"/>
            </a:pPr>
            <a:r>
              <a:rPr lang="id-ID" dirty="0"/>
              <a:t>Penurunan angka kematian anak dan balita</a:t>
            </a:r>
          </a:p>
          <a:p>
            <a:pPr marL="342900" indent="-342900">
              <a:buFont typeface="+mj-lt"/>
              <a:buAutoNum type="arabicPeriod"/>
            </a:pPr>
            <a:r>
              <a:rPr lang="id-ID" dirty="0"/>
              <a:t>Penurunan jumlah kematian akibat penyakit tidak menular</a:t>
            </a:r>
          </a:p>
          <a:p>
            <a:pPr marL="342900" indent="-342900">
              <a:buFont typeface="+mj-lt"/>
              <a:buAutoNum type="arabicPeriod"/>
            </a:pPr>
            <a:r>
              <a:rPr lang="id-ID" dirty="0"/>
              <a:t>Mengakhiri epidemi penyakit tropis</a:t>
            </a:r>
          </a:p>
          <a:p>
            <a:pPr marL="342900" indent="-342900">
              <a:buFont typeface="+mj-lt"/>
              <a:buAutoNum type="arabicPeriod"/>
            </a:pPr>
            <a:r>
              <a:rPr lang="id-ID" dirty="0"/>
              <a:t>Pencegahan dan pengobatan penyalahgunaan zat termasuk obat terlarang dan alkohol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106E72B-2D03-0787-320D-E020297613A5}"/>
              </a:ext>
            </a:extLst>
          </p:cNvPr>
          <p:cNvSpPr txBox="1"/>
          <p:nvPr/>
        </p:nvSpPr>
        <p:spPr>
          <a:xfrm>
            <a:off x="6191886" y="4511216"/>
            <a:ext cx="5812974" cy="258532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b="1" dirty="0"/>
              <a:t>Rumusan Arahan Kebijakan</a:t>
            </a:r>
          </a:p>
          <a:p>
            <a:pPr marL="342900" indent="-342900">
              <a:buFont typeface="+mj-lt"/>
              <a:buAutoNum type="arabicPeriod"/>
            </a:pPr>
            <a:r>
              <a:rPr lang="id-ID" dirty="0"/>
              <a:t>Melaksanakan program intensif imunisasi dengan target meningkatkan persentase kabupaten/kota yang mencapai 80% imunisasi dasar lengkap pada bayi</a:t>
            </a:r>
          </a:p>
          <a:p>
            <a:pPr marL="342900" indent="-342900">
              <a:buFont typeface="+mj-lt"/>
              <a:buAutoNum type="arabicPeriod"/>
            </a:pPr>
            <a:r>
              <a:rPr lang="id-ID" dirty="0"/>
              <a:t>Peningkatan upaya pencegahan, deteksi, dan pengobatan</a:t>
            </a:r>
          </a:p>
          <a:p>
            <a:pPr marL="342900" indent="-342900">
              <a:buFont typeface="+mj-lt"/>
              <a:buAutoNum type="arabicPeriod"/>
            </a:pPr>
            <a:r>
              <a:rPr lang="id-ID" dirty="0"/>
              <a:t>Evaluasi dan perbaikan kebijakan untuk meningkatkan kualitas layanan JKN.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32A7D16-43B8-285A-CF7B-D8C331504AD1}"/>
              </a:ext>
            </a:extLst>
          </p:cNvPr>
          <p:cNvGrpSpPr/>
          <p:nvPr/>
        </p:nvGrpSpPr>
        <p:grpSpPr>
          <a:xfrm>
            <a:off x="213083" y="119103"/>
            <a:ext cx="5787032" cy="1080000"/>
            <a:chOff x="274758" y="806905"/>
            <a:chExt cx="5787032" cy="1080000"/>
          </a:xfrm>
        </p:grpSpPr>
        <p:grpSp>
          <p:nvGrpSpPr>
            <p:cNvPr id="3" name="Group 11">
              <a:extLst>
                <a:ext uri="{FF2B5EF4-FFF2-40B4-BE49-F238E27FC236}">
                  <a16:creationId xmlns:a16="http://schemas.microsoft.com/office/drawing/2014/main" xmlns="" id="{39818B57-9EB3-C605-4229-8EF7E260250B}"/>
                </a:ext>
              </a:extLst>
            </p:cNvPr>
            <p:cNvGrpSpPr/>
            <p:nvPr/>
          </p:nvGrpSpPr>
          <p:grpSpPr>
            <a:xfrm>
              <a:off x="274758" y="806906"/>
              <a:ext cx="5787032" cy="923330"/>
              <a:chOff x="579008" y="3859621"/>
              <a:chExt cx="8680548" cy="1384995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2E244617-71A6-8C68-7643-06E57B9F9DBD}"/>
                  </a:ext>
                </a:extLst>
              </p:cNvPr>
              <p:cNvSpPr txBox="1"/>
              <p:nvPr/>
            </p:nvSpPr>
            <p:spPr>
              <a:xfrm>
                <a:off x="579008" y="3859621"/>
                <a:ext cx="634740" cy="553998"/>
              </a:xfrm>
              <a:prstGeom prst="rect">
                <a:avLst/>
              </a:prstGeom>
              <a:solidFill>
                <a:srgbClr val="279B48"/>
              </a:solidFill>
              <a:ln w="3175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id-ID" dirty="0">
                    <a:solidFill>
                      <a:schemeClr val="bg1"/>
                    </a:solidFill>
                  </a:rPr>
                  <a:t>4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793674EF-F32C-2F5D-6E41-5748CCB24CB2}"/>
                  </a:ext>
                </a:extLst>
              </p:cNvPr>
              <p:cNvSpPr txBox="1"/>
              <p:nvPr/>
            </p:nvSpPr>
            <p:spPr>
              <a:xfrm>
                <a:off x="2964611" y="3859621"/>
                <a:ext cx="6294945" cy="1384995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d-ID" sz="1800" dirty="0"/>
                  <a:t>Belum optimalnya layanan kesehatan termasuk reproduksi dan perilaku kesehatan</a:t>
                </a:r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9009D868-45FE-EB43-7270-0D383D22F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12801" y="806905"/>
              <a:ext cx="1080000" cy="108000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54135AD-BF0A-15FE-6F77-E15351AFE07A}"/>
              </a:ext>
            </a:extLst>
          </p:cNvPr>
          <p:cNvSpPr txBox="1"/>
          <p:nvPr/>
        </p:nvSpPr>
        <p:spPr>
          <a:xfrm>
            <a:off x="213083" y="1119066"/>
            <a:ext cx="5787032" cy="618630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sz="1100" b="1" dirty="0"/>
              <a:t>Alternatif Skenario Indikator C </a:t>
            </a:r>
            <a:r>
              <a:rPr lang="id-ID" sz="1100" b="1" dirty="0">
                <a:sym typeface="Wingdings" panose="05000000000000000000" pitchFamily="2" charset="2"/>
              </a:rPr>
              <a:t> DUT</a:t>
            </a:r>
            <a:endParaRPr lang="id-ID" sz="1100" b="1" dirty="0"/>
          </a:p>
          <a:p>
            <a:pPr marL="342900" indent="-342900">
              <a:buFont typeface="+mj-lt"/>
              <a:buAutoNum type="arabicParenR"/>
            </a:pPr>
            <a:r>
              <a:rPr lang="id-ID" sz="1100" dirty="0"/>
              <a:t>3.3.4.(a) Persentase kabupaten/kota yang melakukan deteksi dini untuk infeksi hepatitis B.</a:t>
            </a:r>
          </a:p>
          <a:p>
            <a:pPr marL="342900" indent="-342900">
              <a:buFont typeface="+mj-lt"/>
              <a:buAutoNum type="arabicParenR"/>
            </a:pPr>
            <a:r>
              <a:rPr lang="id-ID" sz="1100" dirty="0"/>
              <a:t>3.3.5.(a) Jumlah provinsi dengan Eliminasi Kusta. </a:t>
            </a:r>
          </a:p>
          <a:p>
            <a:pPr marL="342900" indent="-342900">
              <a:buFont typeface="+mj-lt"/>
              <a:buAutoNum type="arabicParenR"/>
            </a:pPr>
            <a:r>
              <a:rPr lang="id-ID" sz="1100" dirty="0"/>
              <a:t>3.4.1.(a) Persentase merokok pada penduduk umur ≤18 tahun.</a:t>
            </a:r>
          </a:p>
          <a:p>
            <a:pPr marL="342900" indent="-342900">
              <a:buFont typeface="+mj-lt"/>
              <a:buAutoNum type="arabicParenR"/>
            </a:pPr>
            <a:r>
              <a:rPr lang="id-ID" sz="1100" dirty="0"/>
              <a:t>3.4.2*	Angka kematian (</a:t>
            </a:r>
            <a:r>
              <a:rPr lang="id-ID" sz="1100" dirty="0" err="1"/>
              <a:t>insidens</a:t>
            </a:r>
            <a:r>
              <a:rPr lang="id-ID" sz="1100" dirty="0"/>
              <a:t> </a:t>
            </a:r>
            <a:r>
              <a:rPr lang="id-ID" sz="1100" dirty="0" err="1"/>
              <a:t>rate</a:t>
            </a:r>
            <a:r>
              <a:rPr lang="id-ID" sz="1100" dirty="0"/>
              <a:t>) akibat bunuh diri.</a:t>
            </a:r>
          </a:p>
          <a:p>
            <a:pPr marL="342900" indent="-342900">
              <a:buFont typeface="+mj-lt"/>
              <a:buAutoNum type="arabicParenR"/>
            </a:pPr>
            <a:r>
              <a:rPr lang="id-ID" sz="1100" dirty="0"/>
              <a:t>3.5.2*	Konsumsi alkohol (liter per kapita) oleh penduduk umur ≥15 tahun dalam satu tahun terakhir.</a:t>
            </a:r>
          </a:p>
          <a:p>
            <a:pPr marL="342900" indent="-342900">
              <a:buFont typeface="+mj-lt"/>
              <a:buAutoNum type="arabicParenR"/>
            </a:pPr>
            <a:r>
              <a:rPr lang="id-ID" sz="1100" dirty="0"/>
              <a:t>3.9.3.(a) Proporsi Kematian Akibat Keracunan.</a:t>
            </a:r>
          </a:p>
          <a:p>
            <a:pPr marL="342900" indent="-342900">
              <a:buFont typeface="+mj-lt"/>
              <a:buAutoNum type="arabicParenR"/>
            </a:pPr>
            <a:endParaRPr lang="id-ID" sz="1100" dirty="0"/>
          </a:p>
          <a:p>
            <a:r>
              <a:rPr lang="id-ID" sz="1100" b="1" dirty="0"/>
              <a:t>Alternatif Skenario Indikator B tanpa data historis </a:t>
            </a:r>
            <a:r>
              <a:rPr lang="id-ID" sz="1100" b="1" dirty="0">
                <a:sym typeface="Wingdings" panose="05000000000000000000" pitchFamily="2" charset="2"/>
              </a:rPr>
              <a:t> DUT</a:t>
            </a:r>
            <a:endParaRPr lang="id-ID" sz="1100" b="1" dirty="0"/>
          </a:p>
          <a:p>
            <a:pPr marL="269875" indent="-269875">
              <a:buFont typeface="+mj-lt"/>
              <a:buAutoNum type="arabicParenR"/>
            </a:pPr>
            <a:r>
              <a:rPr lang="it-IT" sz="1100" dirty="0"/>
              <a:t>3.3.5(b)	Jumlah kabupaten/kota dengan eliminasi filariasis (berhasil lolos dalam survei penilaian transmisi tahap I). </a:t>
            </a:r>
          </a:p>
          <a:p>
            <a:pPr marL="269875" indent="-269875">
              <a:buFont typeface="+mj-lt"/>
              <a:buAutoNum type="arabicParenR"/>
            </a:pPr>
            <a:r>
              <a:rPr lang="it-IT" sz="1100" dirty="0"/>
              <a:t>3.5.1.(e)</a:t>
            </a:r>
            <a:r>
              <a:rPr lang="id-ID" sz="1100" dirty="0"/>
              <a:t> </a:t>
            </a:r>
            <a:r>
              <a:rPr lang="it-IT" sz="1100" dirty="0"/>
              <a:t>Prevalensi penyalahgunaan narkoba. </a:t>
            </a:r>
          </a:p>
          <a:p>
            <a:pPr marL="269875" indent="-269875">
              <a:buFont typeface="+mj-lt"/>
              <a:buAutoNum type="arabicParenR"/>
            </a:pPr>
            <a:r>
              <a:rPr lang="it-IT" sz="1100" dirty="0"/>
              <a:t>3.7.2*	Angka kelahiran pada perempuan umur 15-19 tahun (Age Specific Fertility Rate/ASFR).</a:t>
            </a:r>
            <a:endParaRPr lang="id-ID" sz="1100" dirty="0"/>
          </a:p>
          <a:p>
            <a:endParaRPr lang="id-ID" sz="1100" dirty="0"/>
          </a:p>
          <a:p>
            <a:r>
              <a:rPr lang="id-ID" sz="1100" b="1" dirty="0"/>
              <a:t>Alternatif Skenario Indikator B dengan data historis </a:t>
            </a:r>
            <a:r>
              <a:rPr lang="id-ID" sz="1100" b="1" dirty="0">
                <a:sym typeface="Wingdings" panose="05000000000000000000" pitchFamily="2" charset="2"/>
              </a:rPr>
              <a:t> DUT/BAU</a:t>
            </a:r>
            <a:endParaRPr lang="id-ID" sz="1100" b="1" dirty="0"/>
          </a:p>
          <a:p>
            <a:pPr marL="269875" indent="-269875">
              <a:buFont typeface="+mj-lt"/>
              <a:buAutoNum type="arabicParenR"/>
            </a:pPr>
            <a:r>
              <a:rPr lang="id-ID" sz="1100" dirty="0"/>
              <a:t>3.1.2*	Proporsi perempuan pernah kawin umur 15-49 tahun yang proses melahirkan terakhirnya (a) ditolong oleh tenaga kesehatan terlatih; (b) di fasilitas kesehatan.</a:t>
            </a:r>
          </a:p>
          <a:p>
            <a:pPr marL="269875" indent="-269875">
              <a:buFont typeface="+mj-lt"/>
              <a:buAutoNum type="arabicParenR"/>
            </a:pPr>
            <a:r>
              <a:rPr lang="id-ID" sz="1100" dirty="0"/>
              <a:t>3.1.2.(a)	Persentase perempuan pernah kawin umur 15-49 tahun yang proses melahirkan terakhirnya di fasilitas kesehatan.</a:t>
            </a:r>
          </a:p>
          <a:p>
            <a:pPr marL="269875" indent="-269875">
              <a:buFont typeface="+mj-lt"/>
              <a:buAutoNum type="arabicParenR"/>
            </a:pPr>
            <a:r>
              <a:rPr lang="id-ID" sz="1100" dirty="0"/>
              <a:t>3.2.1*	"Angka Kematian Balita (</a:t>
            </a:r>
            <a:r>
              <a:rPr lang="id-ID" sz="1100" dirty="0" err="1"/>
              <a:t>AKBa</a:t>
            </a:r>
            <a:r>
              <a:rPr lang="id-ID" sz="1100" dirty="0"/>
              <a:t>) per 1000 kelahiran hidup."</a:t>
            </a:r>
          </a:p>
          <a:p>
            <a:pPr marL="269875" indent="-269875">
              <a:buFont typeface="+mj-lt"/>
              <a:buAutoNum type="arabicParenR"/>
            </a:pPr>
            <a:r>
              <a:rPr lang="id-ID" sz="1100" dirty="0"/>
              <a:t>3.2.2.(b)	Persentase kabupaten/kota yang mencapai 80% imunisasi dasar lengkap pada bayi.</a:t>
            </a:r>
          </a:p>
          <a:p>
            <a:pPr marL="269875" indent="-269875">
              <a:buFont typeface="+mj-lt"/>
              <a:buAutoNum type="arabicParenR"/>
            </a:pPr>
            <a:r>
              <a:rPr lang="id-ID" sz="1100" dirty="0"/>
              <a:t>3.3.2.(a)	</a:t>
            </a:r>
            <a:r>
              <a:rPr lang="id-ID" sz="1100" dirty="0" err="1"/>
              <a:t>Insidens</a:t>
            </a:r>
            <a:r>
              <a:rPr lang="id-ID" sz="1100" dirty="0"/>
              <a:t> Tuberkulosis (ITB) per 100.000 penduduk. </a:t>
            </a:r>
          </a:p>
          <a:p>
            <a:pPr marL="269875" indent="-269875">
              <a:buFont typeface="+mj-lt"/>
              <a:buAutoNum type="arabicParenR"/>
            </a:pPr>
            <a:r>
              <a:rPr lang="id-ID" sz="1100" dirty="0"/>
              <a:t>3.3.3.(a)	Jumlah kabupaten/kota yang mencapai eliminasi malaria.</a:t>
            </a:r>
          </a:p>
          <a:p>
            <a:pPr marL="269875" indent="-269875">
              <a:buFont typeface="+mj-lt"/>
              <a:buAutoNum type="arabicParenR"/>
            </a:pPr>
            <a:r>
              <a:rPr lang="id-ID" sz="1100" dirty="0"/>
              <a:t>3.4.1.(b)	Prevalensi tekanan darah tinggi.</a:t>
            </a:r>
          </a:p>
          <a:p>
            <a:pPr marL="269875" indent="-269875">
              <a:buFont typeface="+mj-lt"/>
              <a:buAutoNum type="arabicParenR"/>
            </a:pPr>
            <a:r>
              <a:rPr lang="id-ID" sz="1100" dirty="0"/>
              <a:t>3.4.1.(c)	Prevalensi obesitas pada penduduk umur ≥18 tahun.</a:t>
            </a:r>
          </a:p>
          <a:p>
            <a:pPr marL="269875" indent="-269875">
              <a:buFont typeface="+mj-lt"/>
              <a:buAutoNum type="arabicParenR"/>
            </a:pPr>
            <a:r>
              <a:rPr lang="id-ID" sz="1100" dirty="0"/>
              <a:t>3.4.2.(a)	Jumlah kabupaten/kota yang memiliki puskesmas yang menyelenggarakan upaya kesehatan jiwa. </a:t>
            </a:r>
          </a:p>
          <a:p>
            <a:pPr marL="269875" indent="-269875">
              <a:buFont typeface="+mj-lt"/>
              <a:buAutoNum type="arabicParenR"/>
            </a:pPr>
            <a:r>
              <a:rPr lang="id-ID" sz="1100" dirty="0"/>
              <a:t>3.7.2*	Angka kelahiran pada perempuan umur 15-19 tahun (Age </a:t>
            </a:r>
            <a:r>
              <a:rPr lang="id-ID" sz="1100" dirty="0" err="1"/>
              <a:t>Specific</a:t>
            </a:r>
            <a:r>
              <a:rPr lang="id-ID" sz="1100" dirty="0"/>
              <a:t> </a:t>
            </a:r>
            <a:r>
              <a:rPr lang="id-ID" sz="1100" dirty="0" err="1"/>
              <a:t>Fertility</a:t>
            </a:r>
            <a:r>
              <a:rPr lang="id-ID" sz="1100" dirty="0"/>
              <a:t> Rate/ASFR).</a:t>
            </a:r>
          </a:p>
          <a:p>
            <a:pPr marL="269875" indent="-269875">
              <a:buFont typeface="+mj-lt"/>
              <a:buAutoNum type="arabicParenR"/>
            </a:pPr>
            <a:r>
              <a:rPr lang="id-ID" sz="1100" dirty="0"/>
              <a:t>3.8.2.(a)	Cakupan Jaminan Kesehatan Nasional (JKN).</a:t>
            </a:r>
          </a:p>
          <a:p>
            <a:pPr marL="269875" indent="-269875">
              <a:buFont typeface="+mj-lt"/>
              <a:buAutoNum type="arabicParenR"/>
            </a:pPr>
            <a:r>
              <a:rPr lang="id-ID" sz="1100" dirty="0"/>
              <a:t>3.a.1*	Persentase merokok pada penduduk umur ≥15 tahun.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xmlns="" val="5014635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F1ACD04-9C93-15C8-643B-8FE6CB0D96AB}"/>
              </a:ext>
            </a:extLst>
          </p:cNvPr>
          <p:cNvSpPr txBox="1"/>
          <p:nvPr/>
        </p:nvSpPr>
        <p:spPr>
          <a:xfrm>
            <a:off x="6191886" y="175139"/>
            <a:ext cx="5787031" cy="163121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sz="1600" b="1" dirty="0"/>
              <a:t>Rumusan Strategi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600" dirty="0"/>
              <a:t>Penurunan kemiskinan </a:t>
            </a:r>
            <a:r>
              <a:rPr lang="id-ID" sz="1600" dirty="0" err="1"/>
              <a:t>disemua</a:t>
            </a:r>
            <a:r>
              <a:rPr lang="id-ID" sz="1600" dirty="0"/>
              <a:t> dimensi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600" dirty="0"/>
              <a:t>Peningkatan akses layanan sosial, pendidikan, kesehatan, ketenagakerjaan, air bersih dan sanitasi layak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600" dirty="0"/>
              <a:t>Peningkatan akses terhadap sumberdaya ekonomi dan pelayanan dasar terhadap masyarakat miskin dan rentan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106E72B-2D03-0787-320D-E020297613A5}"/>
              </a:ext>
            </a:extLst>
          </p:cNvPr>
          <p:cNvSpPr txBox="1"/>
          <p:nvPr/>
        </p:nvSpPr>
        <p:spPr>
          <a:xfrm>
            <a:off x="6191886" y="1876308"/>
            <a:ext cx="5812974" cy="52384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sz="1400" b="1" dirty="0"/>
              <a:t>Rumusan Arahan Kebijakan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/>
              <a:t>Melaksanakan kampanye penyuluhan tentang manfaat dan mekanisme SJSN Bidang Kesehatan.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/>
              <a:t>Meningkatkan aksesibilitas dan keberlanjutan Program SJSN Kesehatan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/>
              <a:t>Pengembangan infrastruktur air minum untuk memastikan kapasitas prasarana air baku yang memadai untuk melayani rumah tangga, perkotaan, dan industri.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/>
              <a:t>Peningkatan akses air minum layak dan sanitasi untuk penduduk berpendapatan terbawah.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/>
              <a:t>Program perumahan yang terjangkau dan berkualitas untuk memastikan akses hunian layak bagi 40% penduduk berpendapatan terbawah.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/>
              <a:t>Kemitraan dengan sektor swasta dan LSM untuk memfasilitasi akses perumahan.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/>
              <a:t>Peningkatan Angka Partisipasi Kasar SMA/SMK/MA/Sederajat dengan memperbaiki kualitas dan akses pendidikan.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/>
              <a:t>Sosialisasi dan upaya untuk meningkatkan kepemilikan </a:t>
            </a:r>
            <a:r>
              <a:rPr lang="id-ID" sz="1400" dirty="0" err="1"/>
              <a:t>akte</a:t>
            </a:r>
            <a:r>
              <a:rPr lang="id-ID" sz="1400" dirty="0"/>
              <a:t> lahir pada penduduk berpendapatan terbawah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/>
              <a:t>Implementasi strategi mitigasi bencana yang terfokus pada daerah dengan IRB tinggi.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/>
              <a:t>Pengembangan sistem pemantauan dan peringatan dini bencana untuk meningkatkan kesiapsiagaan masyarakat.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/>
              <a:t>Pembuatan dokumen terkait kebencanaan, KRB, RPB </a:t>
            </a:r>
            <a:r>
              <a:rPr lang="id-ID" sz="1400" dirty="0" err="1"/>
              <a:t>dll</a:t>
            </a:r>
            <a:endParaRPr lang="id-ID" sz="14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34851DA-3A7C-A54B-8D69-0D1CAC2896BF}"/>
              </a:ext>
            </a:extLst>
          </p:cNvPr>
          <p:cNvGrpSpPr/>
          <p:nvPr/>
        </p:nvGrpSpPr>
        <p:grpSpPr>
          <a:xfrm>
            <a:off x="213083" y="149599"/>
            <a:ext cx="5787032" cy="1080001"/>
            <a:chOff x="20872" y="1132547"/>
            <a:chExt cx="5787032" cy="1080001"/>
          </a:xfrm>
        </p:grpSpPr>
        <p:grpSp>
          <p:nvGrpSpPr>
            <p:cNvPr id="3" name="Group 11">
              <a:extLst>
                <a:ext uri="{FF2B5EF4-FFF2-40B4-BE49-F238E27FC236}">
                  <a16:creationId xmlns:a16="http://schemas.microsoft.com/office/drawing/2014/main" xmlns="" id="{950D3EBA-864F-EC05-2CE6-65AE269954AF}"/>
                </a:ext>
              </a:extLst>
            </p:cNvPr>
            <p:cNvGrpSpPr/>
            <p:nvPr/>
          </p:nvGrpSpPr>
          <p:grpSpPr>
            <a:xfrm>
              <a:off x="20872" y="1132547"/>
              <a:ext cx="5787032" cy="663111"/>
              <a:chOff x="-11976630" y="2760930"/>
              <a:chExt cx="8680548" cy="994667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83716B36-10F4-3511-CB9F-50C78D2AC2D0}"/>
                  </a:ext>
                </a:extLst>
              </p:cNvPr>
              <p:cNvSpPr txBox="1"/>
              <p:nvPr/>
            </p:nvSpPr>
            <p:spPr>
              <a:xfrm>
                <a:off x="-11976630" y="2760930"/>
                <a:ext cx="634740" cy="553998"/>
              </a:xfrm>
              <a:prstGeom prst="rect">
                <a:avLst/>
              </a:prstGeom>
              <a:solidFill>
                <a:srgbClr val="EB1C2E"/>
              </a:solidFill>
              <a:ln w="3175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id-ID" dirty="0">
                    <a:solidFill>
                      <a:schemeClr val="bg1"/>
                    </a:solidFill>
                  </a:rPr>
                  <a:t>5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BAFB2913-D05B-099D-1921-CFB96BBF40CD}"/>
                  </a:ext>
                </a:extLst>
              </p:cNvPr>
              <p:cNvSpPr txBox="1"/>
              <p:nvPr/>
            </p:nvSpPr>
            <p:spPr>
              <a:xfrm>
                <a:off x="-9567561" y="2786100"/>
                <a:ext cx="6271479" cy="969497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v-SE" dirty="0"/>
                  <a:t>Belum optimalnya layanan dasar untuk masyarakat miskin</a:t>
                </a:r>
                <a:endParaRPr lang="id-ID" dirty="0"/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6FF54E31-6BB9-12CB-1FBA-4975BA1F4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95475" y="1132548"/>
              <a:ext cx="1080000" cy="108000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54135AD-BF0A-15FE-6F77-E15351AFE07A}"/>
              </a:ext>
            </a:extLst>
          </p:cNvPr>
          <p:cNvSpPr txBox="1"/>
          <p:nvPr/>
        </p:nvSpPr>
        <p:spPr>
          <a:xfrm>
            <a:off x="213083" y="1076090"/>
            <a:ext cx="5787032" cy="602616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sz="1200" b="1" dirty="0"/>
              <a:t>Alternatif Skenario Indikator C </a:t>
            </a:r>
            <a:r>
              <a:rPr lang="id-ID" sz="1200" b="1" dirty="0">
                <a:sym typeface="Wingdings" panose="05000000000000000000" pitchFamily="2" charset="2"/>
              </a:rPr>
              <a:t> DUT</a:t>
            </a:r>
            <a:endParaRPr lang="id-ID" sz="1200" b="1" dirty="0"/>
          </a:p>
          <a:p>
            <a:pPr marL="269875" indent="-269875">
              <a:buFont typeface="+mj-lt"/>
              <a:buAutoNum type="arabicParenR"/>
            </a:pPr>
            <a:r>
              <a:rPr lang="id-ID" sz="1200" dirty="0"/>
              <a:t>1.3.1.(c) Persentase penyandang disabilitas yang miskin dan rentan yang terpenuhi hak dasarnya dan </a:t>
            </a:r>
            <a:r>
              <a:rPr lang="id-ID" sz="1200" dirty="0" err="1"/>
              <a:t>inklusivitas</a:t>
            </a:r>
            <a:r>
              <a:rPr lang="id-ID" sz="1200" dirty="0"/>
              <a:t>.</a:t>
            </a:r>
          </a:p>
          <a:p>
            <a:pPr marL="269875" indent="-269875">
              <a:buFont typeface="+mj-lt"/>
              <a:buAutoNum type="arabicParenR"/>
            </a:pPr>
            <a:r>
              <a:rPr lang="id-ID" sz="1200" dirty="0"/>
              <a:t>1.4.1.(f)	Persentase rumah tangga kumuh perkotaan.</a:t>
            </a:r>
          </a:p>
          <a:p>
            <a:pPr marL="269875" indent="-269875">
              <a:buFont typeface="+mj-lt"/>
              <a:buAutoNum type="arabicParenR"/>
            </a:pPr>
            <a:r>
              <a:rPr lang="id-ID" sz="1200" dirty="0"/>
              <a:t>1.5.1*	Jumlah korban meninggal, hilang, dan terkena dampak bencana per 100.000 orang.</a:t>
            </a:r>
          </a:p>
          <a:p>
            <a:pPr marL="269875" indent="-269875">
              <a:buFont typeface="+mj-lt"/>
              <a:buAutoNum type="arabicParenR"/>
            </a:pPr>
            <a:r>
              <a:rPr lang="id-ID" sz="1200" dirty="0"/>
              <a:t>1.5.1.(e) Indeks risiko bencana pada pusat-pusat pertumbuhan yang berisiko tinggi.</a:t>
            </a:r>
          </a:p>
          <a:p>
            <a:pPr marL="269875" indent="-269875">
              <a:buFont typeface="+mj-lt"/>
              <a:buAutoNum type="arabicParenR"/>
            </a:pPr>
            <a:r>
              <a:rPr lang="id-ID" sz="1200" dirty="0"/>
              <a:t>1.5.3*	Dokumen strategi pengurangan risiko bencana (PRB) tingkat nasional dan daerah.</a:t>
            </a:r>
          </a:p>
          <a:p>
            <a:pPr marL="269875" indent="-269875">
              <a:buFont typeface="+mj-lt"/>
              <a:buAutoNum type="arabicParenR"/>
            </a:pPr>
            <a:r>
              <a:rPr lang="id-ID" sz="1200" dirty="0"/>
              <a:t>1.a.1*	Proporsi sumber daya yang dialokasikan oleh pemerintah secara langsung untuk program pemberantasan kemiskinan.</a:t>
            </a:r>
          </a:p>
          <a:p>
            <a:pPr marL="269875" indent="-269875">
              <a:buFont typeface="+mj-lt"/>
              <a:buAutoNum type="arabicParenR"/>
            </a:pPr>
            <a:r>
              <a:rPr lang="id-ID" sz="1200" dirty="0"/>
              <a:t>1.a.2*	Pengeluaran untuk layanan pokok (pendidikan, kesehatan, dan perlindungan sosial) sebagai persentase dari total belanja pemerintah.</a:t>
            </a:r>
          </a:p>
          <a:p>
            <a:endParaRPr lang="id-ID" sz="1200" dirty="0"/>
          </a:p>
          <a:p>
            <a:r>
              <a:rPr lang="id-ID" sz="1200" b="1" dirty="0"/>
              <a:t>Alternatif Skenario Indikator B tanpa data historis </a:t>
            </a:r>
            <a:r>
              <a:rPr lang="id-ID" sz="1200" b="1" dirty="0">
                <a:sym typeface="Wingdings" panose="05000000000000000000" pitchFamily="2" charset="2"/>
              </a:rPr>
              <a:t> DUT</a:t>
            </a:r>
            <a:endParaRPr lang="id-ID" sz="1200" b="1" dirty="0"/>
          </a:p>
          <a:p>
            <a:pPr marL="269875" indent="-269875">
              <a:buFont typeface="+mj-lt"/>
              <a:buAutoNum type="arabicParenR"/>
            </a:pPr>
            <a:r>
              <a:rPr lang="it-IT" sz="1200" dirty="0"/>
              <a:t>1.4.1.(i)	Angka Partisipasi Murni (APM) SMA/MA/ sederajat.</a:t>
            </a:r>
          </a:p>
          <a:p>
            <a:pPr marL="269875" indent="-269875">
              <a:buFont typeface="+mj-lt"/>
              <a:buAutoNum type="arabicParenR"/>
            </a:pPr>
            <a:r>
              <a:rPr lang="it-IT" sz="1200" dirty="0"/>
              <a:t>1.5.1.(a)	Jumlah lokasi penguatan pengurangan risiko bencana daerah.</a:t>
            </a:r>
            <a:endParaRPr lang="id-ID" sz="1200" dirty="0"/>
          </a:p>
          <a:p>
            <a:pPr marL="269875" indent="-269875">
              <a:buFont typeface="+mj-lt"/>
              <a:buAutoNum type="arabicParenR"/>
            </a:pPr>
            <a:endParaRPr lang="id-ID" sz="1200" dirty="0"/>
          </a:p>
          <a:p>
            <a:r>
              <a:rPr lang="id-ID" sz="1200" b="1" dirty="0"/>
              <a:t>Alternatif Skenario Indikator B dengan data historis </a:t>
            </a:r>
            <a:r>
              <a:rPr lang="id-ID" sz="1200" b="1" dirty="0">
                <a:sym typeface="Wingdings" panose="05000000000000000000" pitchFamily="2" charset="2"/>
              </a:rPr>
              <a:t> DUT/BAU</a:t>
            </a:r>
            <a:endParaRPr lang="id-ID" sz="1200" b="1" dirty="0"/>
          </a:p>
          <a:p>
            <a:pPr marL="269875" indent="-269875">
              <a:buFont typeface="+mj-lt"/>
              <a:buAutoNum type="arabicParenR"/>
            </a:pPr>
            <a:r>
              <a:rPr lang="it-IT" sz="1200" dirty="0"/>
              <a:t>1.3.1.(a)	Proporsi peserta jaminan kesehatan melalui SJSN Bidang Kesehatan.</a:t>
            </a:r>
          </a:p>
          <a:p>
            <a:pPr marL="269875" indent="-269875">
              <a:buFont typeface="+mj-lt"/>
              <a:buAutoNum type="arabicParenR"/>
            </a:pPr>
            <a:r>
              <a:rPr lang="it-IT" sz="1200" dirty="0"/>
              <a:t>1.3.1.(b)	Proporsi peserta Program Jaminan Sosial Bidang Ketenagakerjaan.</a:t>
            </a:r>
          </a:p>
          <a:p>
            <a:pPr marL="269875" indent="-269875">
              <a:buFont typeface="+mj-lt"/>
              <a:buAutoNum type="arabicParenR"/>
            </a:pPr>
            <a:r>
              <a:rPr lang="it-IT" sz="1200" dirty="0"/>
              <a:t>1.4.1.(b)	Persentase anak umur 12-23 bulan yang menerima imunisasi dasar lengkap.</a:t>
            </a:r>
          </a:p>
          <a:p>
            <a:pPr marL="269875" indent="-269875">
              <a:buFont typeface="+mj-lt"/>
              <a:buAutoNum type="arabicParenR"/>
            </a:pPr>
            <a:r>
              <a:rPr lang="it-IT" sz="1200" dirty="0"/>
              <a:t>1.4.1.(c)	Prevalensi penggunaan metode kontrasepsi (CPR) semua cara pada Pasangan Usia Subur (PUS) usia 15-49 tahun yang berstatus kawin.</a:t>
            </a:r>
          </a:p>
          <a:p>
            <a:pPr marL="269875" indent="-269875">
              <a:buFont typeface="+mj-lt"/>
              <a:buAutoNum type="arabicParenR"/>
            </a:pPr>
            <a:r>
              <a:rPr lang="it-IT" sz="1200" dirty="0"/>
              <a:t>1.4.1.(d)	Persentase rumah tangga yang memiliki akses terhadap layanan sumber air minum layak dan berkelanjutan.</a:t>
            </a:r>
          </a:p>
          <a:p>
            <a:pPr marL="269875" indent="-269875">
              <a:buFont typeface="+mj-lt"/>
              <a:buAutoNum type="arabicParenR"/>
            </a:pPr>
            <a:r>
              <a:rPr lang="it-IT" sz="1200" dirty="0"/>
              <a:t>1.4.1.(e)	Persentase rumah tangga yang memiliki akses terhadap layanan sanitasi layak dan berkelanjutan.</a:t>
            </a:r>
          </a:p>
          <a:p>
            <a:pPr marL="269875" indent="-269875">
              <a:buFont typeface="+mj-lt"/>
              <a:buAutoNum type="arabicParenR"/>
            </a:pPr>
            <a:r>
              <a:rPr lang="it-IT" sz="1200" dirty="0"/>
              <a:t>1.5.1.(c)	Pendampingan psikososial korban bencana sosial.</a:t>
            </a:r>
          </a:p>
          <a:p>
            <a:pPr marL="269875" indent="-269875">
              <a:buFont typeface="+mj-lt"/>
              <a:buAutoNum type="arabicParenR"/>
            </a:pPr>
            <a:r>
              <a:rPr lang="it-IT" sz="1200" dirty="0"/>
              <a:t>1.5.2.(a)	Jumlah kerugian ekonomi langsung akibat bencana.</a:t>
            </a:r>
          </a:p>
        </p:txBody>
      </p:sp>
    </p:spTree>
    <p:extLst>
      <p:ext uri="{BB962C8B-B14F-4D97-AF65-F5344CB8AC3E}">
        <p14:creationId xmlns:p14="http://schemas.microsoft.com/office/powerpoint/2010/main" xmlns="" val="41046416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54135AD-BF0A-15FE-6F77-E15351AFE07A}"/>
              </a:ext>
            </a:extLst>
          </p:cNvPr>
          <p:cNvSpPr txBox="1"/>
          <p:nvPr/>
        </p:nvSpPr>
        <p:spPr>
          <a:xfrm>
            <a:off x="213083" y="1402699"/>
            <a:ext cx="5787032" cy="206210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sz="1600" b="1" dirty="0"/>
              <a:t>Alternatif Skenario Indikator B tanpa data historis </a:t>
            </a:r>
            <a:r>
              <a:rPr lang="id-ID" sz="1600" b="1" dirty="0">
                <a:sym typeface="Wingdings" panose="05000000000000000000" pitchFamily="2" charset="2"/>
              </a:rPr>
              <a:t> DUT</a:t>
            </a:r>
            <a:endParaRPr lang="id-ID" sz="1600" b="1" dirty="0"/>
          </a:p>
          <a:p>
            <a:pPr marL="269875" indent="-269875">
              <a:buFont typeface="+mj-lt"/>
              <a:buAutoNum type="arabicParenR"/>
            </a:pPr>
            <a:r>
              <a:rPr lang="id-ID" sz="1600" dirty="0"/>
              <a:t>14.6.1.(a) Persentase kepatuhan pelaku usaha.</a:t>
            </a:r>
          </a:p>
          <a:p>
            <a:pPr marL="269875" indent="-269875">
              <a:buFont typeface="+mj-lt"/>
              <a:buAutoNum type="arabicParenR"/>
            </a:pPr>
            <a:r>
              <a:rPr lang="id-ID" sz="1600" dirty="0"/>
              <a:t>14.b.1*	Ketersediaan kerangka hukum/ regulasi/ kebijakan/ kelembagaan yang mengakui dan melindungi hak akses untuk perikanan skala kecil.</a:t>
            </a:r>
          </a:p>
          <a:p>
            <a:pPr marL="269875" indent="-269875">
              <a:buFont typeface="+mj-lt"/>
              <a:buAutoNum type="arabicParenR"/>
            </a:pPr>
            <a:r>
              <a:rPr lang="id-ID" sz="1600" dirty="0"/>
              <a:t>14.b.1.(a) Jumlah provinsi dengan peningkatan akses pendanaan usaha nelayan.</a:t>
            </a:r>
          </a:p>
          <a:p>
            <a:pPr marL="269875" indent="-269875">
              <a:buFont typeface="+mj-lt"/>
              <a:buAutoNum type="arabicParenR"/>
            </a:pPr>
            <a:r>
              <a:rPr lang="id-ID" sz="1600" dirty="0"/>
              <a:t>14.b.1.(b) Jumlah nelayan yang terlindungi.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F1ACD04-9C93-15C8-643B-8FE6CB0D96AB}"/>
              </a:ext>
            </a:extLst>
          </p:cNvPr>
          <p:cNvSpPr txBox="1"/>
          <p:nvPr/>
        </p:nvSpPr>
        <p:spPr>
          <a:xfrm>
            <a:off x="6191886" y="175139"/>
            <a:ext cx="5787031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b="1" dirty="0"/>
              <a:t>Rumusan Strategi</a:t>
            </a:r>
          </a:p>
          <a:p>
            <a:r>
              <a:rPr lang="id-ID" dirty="0" err="1"/>
              <a:t>Mengkonservasi</a:t>
            </a:r>
            <a:r>
              <a:rPr lang="id-ID" dirty="0"/>
              <a:t> dan memanfaatkan secara berkelanjutan sumber daya laut, samudra dan maritim untuk pembangunan berkelanjutan.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106E72B-2D03-0787-320D-E020297613A5}"/>
              </a:ext>
            </a:extLst>
          </p:cNvPr>
          <p:cNvSpPr txBox="1"/>
          <p:nvPr/>
        </p:nvSpPr>
        <p:spPr>
          <a:xfrm>
            <a:off x="6191886" y="1644053"/>
            <a:ext cx="5812974" cy="48013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b="1" dirty="0"/>
              <a:t>Rumusan Arahan Kebijakan</a:t>
            </a:r>
          </a:p>
          <a:p>
            <a:pPr marL="342900" indent="-342900">
              <a:buFont typeface="+mj-lt"/>
              <a:buAutoNum type="arabicPeriod"/>
            </a:pPr>
            <a:r>
              <a:rPr lang="id-ID" dirty="0"/>
              <a:t>M</a:t>
            </a:r>
            <a:r>
              <a:rPr lang="sv-SE" dirty="0"/>
              <a:t>eningkatkan pertumbuhan ekonomi dalam sektor kelautan dan perikanan</a:t>
            </a:r>
            <a:endParaRPr lang="id-ID" dirty="0"/>
          </a:p>
          <a:p>
            <a:pPr marL="342900" indent="-342900">
              <a:buFont typeface="+mj-lt"/>
              <a:buAutoNum type="arabicPeriod"/>
            </a:pPr>
            <a:r>
              <a:rPr lang="id-ID" dirty="0"/>
              <a:t>M</a:t>
            </a:r>
            <a:r>
              <a:rPr lang="sv-SE" dirty="0"/>
              <a:t>emastikan keberlanjutan sumber daya kelautan dan perikanan, meningkatkan kapasitas dan kompetensi sumber daya manusia di </a:t>
            </a:r>
            <a:r>
              <a:rPr lang="id-ID" dirty="0"/>
              <a:t>bidang</a:t>
            </a:r>
            <a:r>
              <a:rPr lang="sv-SE" dirty="0"/>
              <a:t> kelautan dan perikanan</a:t>
            </a:r>
            <a:endParaRPr lang="id-ID" dirty="0"/>
          </a:p>
          <a:p>
            <a:pPr marL="342900" indent="-342900">
              <a:buFont typeface="+mj-lt"/>
              <a:buAutoNum type="arabicPeriod"/>
            </a:pPr>
            <a:r>
              <a:rPr lang="id-ID" dirty="0"/>
              <a:t>M</a:t>
            </a:r>
            <a:r>
              <a:rPr lang="sv-SE" dirty="0"/>
              <a:t>enerapkan tata kelola yang bertanggung jawab terhadap sumber daya kelautan dan perikanan</a:t>
            </a:r>
            <a:endParaRPr lang="id-ID" dirty="0"/>
          </a:p>
          <a:p>
            <a:pPr marL="342900" indent="-342900">
              <a:buFont typeface="+mj-lt"/>
              <a:buAutoNum type="arabicPeriod"/>
            </a:pPr>
            <a:r>
              <a:rPr lang="id-ID" dirty="0"/>
              <a:t>M</a:t>
            </a:r>
            <a:r>
              <a:rPr lang="sv-SE" dirty="0"/>
              <a:t>endorong industrialisasi yang berdaya saing dalam sektor kelautan dan perikanan</a:t>
            </a:r>
            <a:endParaRPr lang="id-ID" dirty="0"/>
          </a:p>
          <a:p>
            <a:pPr marL="342900" indent="-342900">
              <a:buFont typeface="+mj-lt"/>
              <a:buAutoNum type="arabicPeriod"/>
            </a:pPr>
            <a:r>
              <a:rPr lang="id-ID" dirty="0"/>
              <a:t>M</a:t>
            </a:r>
            <a:r>
              <a:rPr lang="sv-SE" dirty="0"/>
              <a:t>elaksanakan pengawasan yang bersifat integratif terhadap sumber daya kelautan dan perikanan</a:t>
            </a:r>
            <a:endParaRPr lang="id-ID" dirty="0"/>
          </a:p>
          <a:p>
            <a:pPr marL="342900" indent="-342900">
              <a:buFont typeface="+mj-lt"/>
              <a:buAutoNum type="arabicPeriod"/>
            </a:pPr>
            <a:r>
              <a:rPr lang="id-ID" dirty="0"/>
              <a:t>Melaksanakan pengurangan </a:t>
            </a:r>
            <a:r>
              <a:rPr lang="nn-NO" dirty="0"/>
              <a:t>tingkat kebocoran sampah ke laut</a:t>
            </a:r>
            <a:endParaRPr lang="id-ID" dirty="0"/>
          </a:p>
          <a:p>
            <a:pPr marL="342900" indent="-342900">
              <a:buFont typeface="+mj-lt"/>
              <a:buAutoNum type="arabicPeriod"/>
            </a:pPr>
            <a:r>
              <a:rPr lang="id-ID" dirty="0"/>
              <a:t>Mengendalikan pencemaran dan kerusakan pesisir dan laut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AF1A04A-235E-C970-2D1F-BA00E9C21EE6}"/>
              </a:ext>
            </a:extLst>
          </p:cNvPr>
          <p:cNvGrpSpPr/>
          <p:nvPr/>
        </p:nvGrpSpPr>
        <p:grpSpPr>
          <a:xfrm>
            <a:off x="213083" y="163877"/>
            <a:ext cx="5787032" cy="1080002"/>
            <a:chOff x="6391861" y="2157493"/>
            <a:chExt cx="5787032" cy="1080002"/>
          </a:xfrm>
        </p:grpSpPr>
        <p:grpSp>
          <p:nvGrpSpPr>
            <p:cNvPr id="3" name="Group 11">
              <a:extLst>
                <a:ext uri="{FF2B5EF4-FFF2-40B4-BE49-F238E27FC236}">
                  <a16:creationId xmlns:a16="http://schemas.microsoft.com/office/drawing/2014/main" xmlns="" id="{5D64263C-89B8-71AF-E974-8BFC8DD8CAB8}"/>
                </a:ext>
              </a:extLst>
            </p:cNvPr>
            <p:cNvGrpSpPr/>
            <p:nvPr/>
          </p:nvGrpSpPr>
          <p:grpSpPr>
            <a:xfrm>
              <a:off x="6391861" y="2157493"/>
              <a:ext cx="5787032" cy="707886"/>
              <a:chOff x="-1050731" y="1566576"/>
              <a:chExt cx="8680547" cy="1061831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98A36C9F-BFC1-7E73-F9F2-A03AC125FDC3}"/>
                  </a:ext>
                </a:extLst>
              </p:cNvPr>
              <p:cNvSpPr txBox="1"/>
              <p:nvPr/>
            </p:nvSpPr>
            <p:spPr>
              <a:xfrm>
                <a:off x="-1050731" y="1566576"/>
                <a:ext cx="634740" cy="553998"/>
              </a:xfrm>
              <a:prstGeom prst="rect">
                <a:avLst/>
              </a:prstGeom>
              <a:solidFill>
                <a:srgbClr val="037DBC"/>
              </a:solidFill>
              <a:ln w="3175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id-ID" dirty="0">
                    <a:solidFill>
                      <a:schemeClr val="bg1"/>
                    </a:solidFill>
                  </a:rPr>
                  <a:t>6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F085541C-D8D8-5FE3-8871-5C86F0AE36FE}"/>
                  </a:ext>
                </a:extLst>
              </p:cNvPr>
              <p:cNvSpPr txBox="1"/>
              <p:nvPr/>
            </p:nvSpPr>
            <p:spPr>
              <a:xfrm>
                <a:off x="1281173" y="1566576"/>
                <a:ext cx="6348643" cy="1061831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d-ID" sz="2000" dirty="0"/>
                  <a:t>Belum optimalnya pengelolaan sumber daya perairan</a:t>
                </a:r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7A995BF3-52DF-26A6-AF3D-6247273C8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848565" y="2157495"/>
              <a:ext cx="1080000" cy="10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813383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4">
            <a:extLst>
              <a:ext uri="{FF2B5EF4-FFF2-40B4-BE49-F238E27FC236}">
                <a16:creationId xmlns:a16="http://schemas.microsoft.com/office/drawing/2014/main" xmlns="" id="{A7788909-3516-4FB2-3D0E-D06948EFFAE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94" r="5794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xmlns="" id="{6986DF46-8300-D594-51C4-E8EC037B102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39" r="5839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E40F631D-4F6B-3FEF-F880-5C0B2F8E2F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3949" y="262312"/>
            <a:ext cx="3609120" cy="40102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id-ID" dirty="0"/>
              <a:t>Batas Admin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="" id="{A0DB03ED-D16B-34D2-AB8F-2C40E1CE2B1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30670" y="262388"/>
            <a:ext cx="3506218" cy="44326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id-ID" dirty="0"/>
              <a:t>Batas Ekologis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xmlns="" id="{9113BC92-4CAC-F300-BC55-F571FFE2490D}"/>
              </a:ext>
            </a:extLst>
          </p:cNvPr>
          <p:cNvSpPr txBox="1">
            <a:spLocks/>
          </p:cNvSpPr>
          <p:nvPr/>
        </p:nvSpPr>
        <p:spPr>
          <a:xfrm>
            <a:off x="188893" y="4003460"/>
            <a:ext cx="3103211" cy="2749734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id-ID" sz="1600" dirty="0"/>
              <a:t>Batas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id-ID" sz="1400" dirty="0"/>
              <a:t>Utara : </a:t>
            </a:r>
            <a:r>
              <a:rPr lang="id-ID" sz="1400" dirty="0" err="1"/>
              <a:t>Sarawak</a:t>
            </a:r>
            <a:r>
              <a:rPr lang="id-ID" sz="1400" dirty="0"/>
              <a:t> (Malaysia) 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id-ID" sz="1400" dirty="0"/>
              <a:t>Timur : Kaltim dan Kalteng 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id-ID" sz="1400" dirty="0"/>
              <a:t>Selatan : Laut Jawa dan Kalimantan Tengah 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id-ID" sz="1400" dirty="0"/>
              <a:t>Barat : Laut Natuna dan Selat Karimata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id-ID" sz="1600" dirty="0"/>
              <a:t>Luas: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id-ID" sz="1400" dirty="0"/>
              <a:t>Luas daratan = 14.703.748 Ha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id-ID" sz="1400" dirty="0"/>
              <a:t>Luas perairan = 3.312.827 </a:t>
            </a:r>
            <a:r>
              <a:rPr lang="id-ID" sz="1400" dirty="0">
                <a:solidFill>
                  <a:schemeClr val="bg1"/>
                </a:solidFill>
              </a:rPr>
              <a:t>Ha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AE49B87-E0DF-D595-EB74-D020B6410D6B}"/>
              </a:ext>
            </a:extLst>
          </p:cNvPr>
          <p:cNvSpPr txBox="1"/>
          <p:nvPr/>
        </p:nvSpPr>
        <p:spPr>
          <a:xfrm>
            <a:off x="8400619" y="909691"/>
            <a:ext cx="3327919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id-ID" sz="1100" dirty="0"/>
              <a:t> Keputusan Menteri Lingkungan Hidup dan Kehutanan Nomor SK 1272 Tahun /2021 tentang Penetapan Karakteristik Bentang Alam dan Karakteristik Vegetasi Alami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7F16F2EE-C221-DF45-9524-71C5B1C999A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042527" y="1851504"/>
          <a:ext cx="3933591" cy="4241292"/>
        </p:xfrm>
        <a:graphic>
          <a:graphicData uri="http://schemas.openxmlformats.org/drawingml/2006/table">
            <a:tbl>
              <a:tblPr firstRow="1" firstCol="1" bandRow="1">
                <a:tableStyleId>{793D81CF-94F2-401A-BA57-92F5A7B2D0C5}</a:tableStyleId>
              </a:tblPr>
              <a:tblGrid>
                <a:gridCol w="1121875">
                  <a:extLst>
                    <a:ext uri="{9D8B030D-6E8A-4147-A177-3AD203B41FA5}">
                      <a16:colId xmlns:a16="http://schemas.microsoft.com/office/drawing/2014/main" xmlns="" val="1574381272"/>
                    </a:ext>
                  </a:extLst>
                </a:gridCol>
                <a:gridCol w="1566135">
                  <a:extLst>
                    <a:ext uri="{9D8B030D-6E8A-4147-A177-3AD203B41FA5}">
                      <a16:colId xmlns:a16="http://schemas.microsoft.com/office/drawing/2014/main" xmlns="" val="2463192444"/>
                    </a:ext>
                  </a:extLst>
                </a:gridCol>
                <a:gridCol w="1245581">
                  <a:extLst>
                    <a:ext uri="{9D8B030D-6E8A-4147-A177-3AD203B41FA5}">
                      <a16:colId xmlns:a16="http://schemas.microsoft.com/office/drawing/2014/main" xmlns="" val="2168949044"/>
                    </a:ext>
                  </a:extLst>
                </a:gridCol>
              </a:tblGrid>
              <a:tr h="1442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100" dirty="0"/>
                        <a:t>Provinsi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100" dirty="0"/>
                        <a:t>Kabupaten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100"/>
                        <a:t>Luas (Ha)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148338519"/>
                  </a:ext>
                </a:extLst>
              </a:tr>
              <a:tr h="144272">
                <a:tc rowSpan="14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100" dirty="0">
                          <a:solidFill>
                            <a:schemeClr val="tx1"/>
                          </a:solidFill>
                        </a:rPr>
                        <a:t>Prov. Kalbar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100"/>
                        <a:t>Kab. Bengkayang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100"/>
                        <a:t>548.861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931328286"/>
                  </a:ext>
                </a:extLst>
              </a:tr>
              <a:tr h="144272"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100"/>
                        <a:t>Kab. Kapuas Hulu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100"/>
                        <a:t>3.131.825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556775891"/>
                  </a:ext>
                </a:extLst>
              </a:tr>
              <a:tr h="144272"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100"/>
                        <a:t>Kab. Kayong Utara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100"/>
                        <a:t>411.012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770935039"/>
                  </a:ext>
                </a:extLst>
              </a:tr>
              <a:tr h="144272"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100"/>
                        <a:t>Kab. Ketapang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100"/>
                        <a:t>3.001.868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65600631"/>
                  </a:ext>
                </a:extLst>
              </a:tr>
              <a:tr h="144272"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100"/>
                        <a:t>Kota Pontianak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100"/>
                        <a:t>11.821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314687094"/>
                  </a:ext>
                </a:extLst>
              </a:tr>
              <a:tr h="144272"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100"/>
                        <a:t>Kota Singkawang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100"/>
                        <a:t>55.019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706491916"/>
                  </a:ext>
                </a:extLst>
              </a:tr>
              <a:tr h="144272"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100"/>
                        <a:t>Kab. Kubu Raya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100"/>
                        <a:t>854.929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648581918"/>
                  </a:ext>
                </a:extLst>
              </a:tr>
              <a:tr h="144272"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100"/>
                        <a:t>Kab. Landak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100"/>
                        <a:t>843.071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672866166"/>
                  </a:ext>
                </a:extLst>
              </a:tr>
              <a:tr h="144272"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100"/>
                        <a:t>Kab. Melawi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100"/>
                        <a:t>1.012.251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78417166"/>
                  </a:ext>
                </a:extLst>
              </a:tr>
              <a:tr h="144272"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100"/>
                        <a:t>Kab. Mempawah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100"/>
                        <a:t>193.587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234310741"/>
                  </a:ext>
                </a:extLst>
              </a:tr>
              <a:tr h="144272"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100"/>
                        <a:t>Kab. Sambas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100"/>
                        <a:t>593.799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71550439"/>
                  </a:ext>
                </a:extLst>
              </a:tr>
              <a:tr h="144272"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100"/>
                        <a:t>Kab. Sanggau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100"/>
                        <a:t>1.245.222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294544265"/>
                  </a:ext>
                </a:extLst>
              </a:tr>
              <a:tr h="144272"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100"/>
                        <a:t>Kab. Sekadau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100"/>
                        <a:t>603.711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830387932"/>
                  </a:ext>
                </a:extLst>
              </a:tr>
              <a:tr h="144272"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100"/>
                        <a:t>Kab. Sintang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100"/>
                        <a:t>2.196.773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857912469"/>
                  </a:ext>
                </a:extLst>
              </a:tr>
              <a:tr h="144272">
                <a:tc rowSpan="4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100"/>
                        <a:t>Prov. Kalteng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100"/>
                        <a:t>Kab. Lamandau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100"/>
                        <a:t>763.807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207246603"/>
                  </a:ext>
                </a:extLst>
              </a:tr>
              <a:tr h="144272"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100"/>
                        <a:t>Kab. Sukamara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100"/>
                        <a:t>288.344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510374513"/>
                  </a:ext>
                </a:extLst>
              </a:tr>
              <a:tr h="144272"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100"/>
                        <a:t>Kotawaringin Barat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100"/>
                        <a:t>482.617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474287016"/>
                  </a:ext>
                </a:extLst>
              </a:tr>
              <a:tr h="144272"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100"/>
                        <a:t>Kab. Seruyan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100"/>
                        <a:t>47.902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297955801"/>
                  </a:ext>
                </a:extLst>
              </a:tr>
              <a:tr h="144272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100"/>
                        <a:t>Jumlah Luas Daratan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100"/>
                        <a:t>16.286.419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42813335"/>
                  </a:ext>
                </a:extLst>
              </a:tr>
              <a:tr h="144272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100"/>
                        <a:t>Luas Laut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100"/>
                        <a:t>3.312.827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902256443"/>
                  </a:ext>
                </a:extLst>
              </a:tr>
              <a:tr h="144272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100"/>
                        <a:t>Total Luas Batas Fungsional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100" dirty="0"/>
                        <a:t>19.599.246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90026643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B898861F-728F-B610-73E8-920366A4A17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143875" y="1750513"/>
          <a:ext cx="3600001" cy="3364992"/>
        </p:xfrm>
        <a:graphic>
          <a:graphicData uri="http://schemas.openxmlformats.org/drawingml/2006/table">
            <a:tbl>
              <a:tblPr firstRow="1" firstCol="1" bandRow="1">
                <a:tableStyleId>{793D81CF-94F2-401A-BA57-92F5A7B2D0C5}</a:tableStyleId>
              </a:tblPr>
              <a:tblGrid>
                <a:gridCol w="376560">
                  <a:extLst>
                    <a:ext uri="{9D8B030D-6E8A-4147-A177-3AD203B41FA5}">
                      <a16:colId xmlns:a16="http://schemas.microsoft.com/office/drawing/2014/main" xmlns="" val="4179878279"/>
                    </a:ext>
                  </a:extLst>
                </a:gridCol>
                <a:gridCol w="1316694">
                  <a:extLst>
                    <a:ext uri="{9D8B030D-6E8A-4147-A177-3AD203B41FA5}">
                      <a16:colId xmlns:a16="http://schemas.microsoft.com/office/drawing/2014/main" xmlns="" val="3213519476"/>
                    </a:ext>
                  </a:extLst>
                </a:gridCol>
                <a:gridCol w="1025466">
                  <a:extLst>
                    <a:ext uri="{9D8B030D-6E8A-4147-A177-3AD203B41FA5}">
                      <a16:colId xmlns:a16="http://schemas.microsoft.com/office/drawing/2014/main" xmlns="" val="1424561233"/>
                    </a:ext>
                  </a:extLst>
                </a:gridCol>
                <a:gridCol w="881281">
                  <a:extLst>
                    <a:ext uri="{9D8B030D-6E8A-4147-A177-3AD203B41FA5}">
                      <a16:colId xmlns:a16="http://schemas.microsoft.com/office/drawing/2014/main" xmlns="" val="2644173046"/>
                    </a:ext>
                  </a:extLst>
                </a:gridCol>
              </a:tblGrid>
              <a:tr h="1295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200" dirty="0"/>
                        <a:t>No.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200"/>
                        <a:t>Kabupaten/Kota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200" dirty="0"/>
                        <a:t>Luas (Ha)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200"/>
                        <a:t>Persentase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93915330"/>
                  </a:ext>
                </a:extLst>
              </a:tr>
              <a:tr h="1295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200"/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200"/>
                        <a:t>Bengkayang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200"/>
                        <a:t>548.861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200"/>
                        <a:t>3,73%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840567300"/>
                  </a:ext>
                </a:extLst>
              </a:tr>
              <a:tr h="1295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200"/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200"/>
                        <a:t>Kapuas Hulu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200"/>
                        <a:t>3.131.825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200"/>
                        <a:t>21,30%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32831674"/>
                  </a:ext>
                </a:extLst>
              </a:tr>
              <a:tr h="1295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200"/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200"/>
                        <a:t>Kayong Utara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200"/>
                        <a:t>411.012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200"/>
                        <a:t>2,80%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29104140"/>
                  </a:ext>
                </a:extLst>
              </a:tr>
              <a:tr h="1295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200"/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200" dirty="0"/>
                        <a:t>Ketapang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200"/>
                        <a:t>3.001.868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200"/>
                        <a:t>20,42%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664654257"/>
                  </a:ext>
                </a:extLst>
              </a:tr>
              <a:tr h="1295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200"/>
                        <a:t>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200"/>
                        <a:t>Kubu Raya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200"/>
                        <a:t>854.929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200"/>
                        <a:t>5,81%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019965657"/>
                  </a:ext>
                </a:extLst>
              </a:tr>
              <a:tr h="1295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200"/>
                        <a:t>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200"/>
                        <a:t>Landak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200"/>
                        <a:t>843.071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200"/>
                        <a:t>5,73%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925595220"/>
                  </a:ext>
                </a:extLst>
              </a:tr>
              <a:tr h="1295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200"/>
                        <a:t>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200"/>
                        <a:t>Melawi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200"/>
                        <a:t>1.012.251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200"/>
                        <a:t>6,88%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89421713"/>
                  </a:ext>
                </a:extLst>
              </a:tr>
              <a:tr h="1295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200"/>
                        <a:t>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200"/>
                        <a:t>Mempawah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200"/>
                        <a:t>193.587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200"/>
                        <a:t>1,32%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177296224"/>
                  </a:ext>
                </a:extLst>
              </a:tr>
              <a:tr h="1295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200"/>
                        <a:t>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200"/>
                        <a:t>Sambas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200"/>
                        <a:t>593.799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200"/>
                        <a:t>4,04%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877181726"/>
                  </a:ext>
                </a:extLst>
              </a:tr>
              <a:tr h="1295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200"/>
                        <a:t>10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200"/>
                        <a:t>Sanggau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200"/>
                        <a:t>1.245.222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200"/>
                        <a:t>8,47%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48846502"/>
                  </a:ext>
                </a:extLst>
              </a:tr>
              <a:tr h="1295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200"/>
                        <a:t>11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200"/>
                        <a:t>Sekadau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200"/>
                        <a:t>603.711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200"/>
                        <a:t>4,11%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294563810"/>
                  </a:ext>
                </a:extLst>
              </a:tr>
              <a:tr h="1295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200"/>
                        <a:t>12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200"/>
                        <a:t>Sintang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200"/>
                        <a:t>2.196.773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200"/>
                        <a:t>14,94%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433773347"/>
                  </a:ext>
                </a:extLst>
              </a:tr>
              <a:tr h="1295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200"/>
                        <a:t>13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200"/>
                        <a:t>Kota Pontianak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200"/>
                        <a:t>11.821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200"/>
                        <a:t>0,08%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431132772"/>
                  </a:ext>
                </a:extLst>
              </a:tr>
              <a:tr h="1295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200"/>
                        <a:t>14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200"/>
                        <a:t>Kota Singkawang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200"/>
                        <a:t>55.019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200"/>
                        <a:t>0,37%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16869981"/>
                  </a:ext>
                </a:extLst>
              </a:tr>
              <a:tr h="12954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200"/>
                        <a:t>Total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200"/>
                        <a:t>14.703.748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id-ID" sz="1200" dirty="0"/>
                        <a:t>100,00%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8625030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5149030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35D4889-CF3D-C4F0-2EA3-3BFF661136AD}"/>
              </a:ext>
            </a:extLst>
          </p:cNvPr>
          <p:cNvSpPr txBox="1"/>
          <p:nvPr/>
        </p:nvSpPr>
        <p:spPr>
          <a:xfrm>
            <a:off x="213083" y="1166647"/>
            <a:ext cx="5787033" cy="144937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sz="1600" b="1" dirty="0"/>
              <a:t>Kondisi Umum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id-ID" sz="1600" dirty="0"/>
              <a:t>Skor PPH (Pola Pangan Harapan) tahun 2022: 82,50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id-ID" sz="1600" dirty="0"/>
              <a:t>JE Penyedia Pangan 9,38% buruk, 44,89% baik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id-ID" sz="1600" dirty="0"/>
              <a:t>JE Penyedia Serat 1,93% buruk, 85,07% baik</a:t>
            </a:r>
          </a:p>
          <a:p>
            <a:pPr marL="342900" lvl="0" indent="-342900" algn="just">
              <a:lnSpc>
                <a:spcPct val="115000"/>
              </a:lnSpc>
              <a:spcAft>
                <a:spcPts val="400"/>
              </a:spcAft>
              <a:buFont typeface="Symbol" panose="05050102010706020507" pitchFamily="18" charset="2"/>
              <a:buChar char=""/>
            </a:pPr>
            <a:r>
              <a:rPr lang="id-ID" sz="1600" dirty="0"/>
              <a:t>JE Penyedia Sumber Daya Genetik 8,68% buruk, 69,17% baik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54135AD-BF0A-15FE-6F77-E15351AFE07A}"/>
              </a:ext>
            </a:extLst>
          </p:cNvPr>
          <p:cNvSpPr txBox="1"/>
          <p:nvPr/>
        </p:nvSpPr>
        <p:spPr>
          <a:xfrm>
            <a:off x="213082" y="2691754"/>
            <a:ext cx="5787032" cy="403187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sz="1600" b="1" dirty="0"/>
              <a:t>Alternatif Skenario Indikator C </a:t>
            </a:r>
            <a:r>
              <a:rPr lang="id-ID" sz="1600" b="1" dirty="0">
                <a:sym typeface="Wingdings" panose="05000000000000000000" pitchFamily="2" charset="2"/>
              </a:rPr>
              <a:t> DUT</a:t>
            </a:r>
            <a:endParaRPr lang="id-ID" sz="1600" b="1" dirty="0"/>
          </a:p>
          <a:p>
            <a:pPr marL="269875" indent="-269875">
              <a:buFont typeface="+mj-lt"/>
              <a:buAutoNum type="arabicParenR"/>
            </a:pPr>
            <a:r>
              <a:rPr lang="id-ID" sz="1600" dirty="0">
                <a:solidFill>
                  <a:schemeClr val="tx1"/>
                </a:solidFill>
              </a:rPr>
              <a:t>2.2.1.(a) Prevalensi </a:t>
            </a:r>
            <a:r>
              <a:rPr lang="id-ID" sz="1600" dirty="0" err="1">
                <a:solidFill>
                  <a:schemeClr val="tx1"/>
                </a:solidFill>
              </a:rPr>
              <a:t>stunting</a:t>
            </a:r>
            <a:r>
              <a:rPr lang="id-ID" sz="1600" dirty="0">
                <a:solidFill>
                  <a:schemeClr val="tx1"/>
                </a:solidFill>
              </a:rPr>
              <a:t> (</a:t>
            </a:r>
            <a:r>
              <a:rPr lang="id-ID" sz="1600" dirty="0"/>
              <a:t>pendek</a:t>
            </a:r>
            <a:r>
              <a:rPr lang="id-ID" sz="1600" dirty="0">
                <a:solidFill>
                  <a:schemeClr val="tx1"/>
                </a:solidFill>
              </a:rPr>
              <a:t> dan sangat pendek) pada anak di bawah dua tahun/</a:t>
            </a:r>
            <a:r>
              <a:rPr lang="id-ID" sz="1600" dirty="0" err="1">
                <a:solidFill>
                  <a:schemeClr val="tx1"/>
                </a:solidFill>
              </a:rPr>
              <a:t>baduta</a:t>
            </a:r>
            <a:r>
              <a:rPr lang="id-ID" sz="1600" dirty="0">
                <a:solidFill>
                  <a:schemeClr val="tx1"/>
                </a:solidFill>
              </a:rPr>
              <a:t>.</a:t>
            </a:r>
          </a:p>
          <a:p>
            <a:endParaRPr lang="id-ID" sz="1600" dirty="0"/>
          </a:p>
          <a:p>
            <a:r>
              <a:rPr lang="id-ID" sz="1600" b="1" dirty="0"/>
              <a:t>Alternatif Skenario Indikator B tanpa data historis </a:t>
            </a:r>
            <a:r>
              <a:rPr lang="id-ID" sz="1600" b="1" dirty="0">
                <a:sym typeface="Wingdings" panose="05000000000000000000" pitchFamily="2" charset="2"/>
              </a:rPr>
              <a:t> DUT</a:t>
            </a:r>
            <a:endParaRPr lang="id-ID" sz="1600" b="1" dirty="0"/>
          </a:p>
          <a:p>
            <a:pPr marL="269875" indent="-269875">
              <a:buFont typeface="+mj-lt"/>
              <a:buAutoNum type="arabicParenR"/>
            </a:pPr>
            <a:r>
              <a:rPr lang="id-ID" sz="1600" dirty="0"/>
              <a:t>2.2.2.(a) Prevalensi anemia pada ibu hamil.</a:t>
            </a:r>
          </a:p>
          <a:p>
            <a:pPr marL="269875" indent="-269875">
              <a:buFont typeface="+mj-lt"/>
              <a:buAutoNum type="arabicParenR"/>
            </a:pPr>
            <a:endParaRPr lang="id-ID" sz="1600" dirty="0"/>
          </a:p>
          <a:p>
            <a:r>
              <a:rPr lang="id-ID" sz="1600" b="1" dirty="0"/>
              <a:t>Alternatif Skenario Indikator B dengan data historis </a:t>
            </a:r>
            <a:r>
              <a:rPr lang="id-ID" sz="1600" b="1" dirty="0">
                <a:sym typeface="Wingdings" panose="05000000000000000000" pitchFamily="2" charset="2"/>
              </a:rPr>
              <a:t> DUT/BAU</a:t>
            </a:r>
          </a:p>
          <a:p>
            <a:pPr marL="342900" indent="-342900">
              <a:buFont typeface="+mj-lt"/>
              <a:buAutoNum type="arabicParenR"/>
            </a:pPr>
            <a:r>
              <a:rPr lang="id-ID" sz="1600" dirty="0"/>
              <a:t>2.1.1*	Prevalensi </a:t>
            </a:r>
            <a:r>
              <a:rPr lang="id-ID" sz="1600" dirty="0" err="1"/>
              <a:t>Ketidakcukupan</a:t>
            </a:r>
            <a:r>
              <a:rPr lang="id-ID" sz="1600" dirty="0"/>
              <a:t> Konsumsi Pangan (</a:t>
            </a:r>
            <a:r>
              <a:rPr lang="id-ID" sz="1600" dirty="0" err="1"/>
              <a:t>Prevalence</a:t>
            </a:r>
            <a:r>
              <a:rPr lang="id-ID" sz="1600" dirty="0"/>
              <a:t> </a:t>
            </a:r>
            <a:r>
              <a:rPr lang="id-ID" sz="1600" dirty="0" err="1"/>
              <a:t>of</a:t>
            </a:r>
            <a:r>
              <a:rPr lang="id-ID" sz="1600" dirty="0"/>
              <a:t> </a:t>
            </a:r>
            <a:r>
              <a:rPr lang="id-ID" sz="1600" dirty="0" err="1"/>
              <a:t>Undernourishment</a:t>
            </a:r>
            <a:r>
              <a:rPr lang="id-ID" sz="1600" dirty="0"/>
              <a:t>).</a:t>
            </a:r>
          </a:p>
          <a:p>
            <a:pPr marL="342900" indent="-342900">
              <a:buFont typeface="+mj-lt"/>
              <a:buAutoNum type="arabicParenR"/>
            </a:pPr>
            <a:r>
              <a:rPr lang="id-ID" sz="1600" dirty="0"/>
              <a:t>2.1.2.(a) Proporsi penduduk dengan asupan kalori minimum di bawah 1400 </a:t>
            </a:r>
            <a:r>
              <a:rPr lang="id-ID" sz="1600" dirty="0" err="1"/>
              <a:t>kkal</a:t>
            </a:r>
            <a:r>
              <a:rPr lang="id-ID" sz="1600" dirty="0"/>
              <a:t>/kapita/hari.</a:t>
            </a:r>
          </a:p>
          <a:p>
            <a:pPr marL="342900" indent="-342900">
              <a:buFont typeface="+mj-lt"/>
              <a:buAutoNum type="arabicParenR"/>
            </a:pPr>
            <a:r>
              <a:rPr lang="id-ID" sz="1600" dirty="0"/>
              <a:t>2.2.2.(c) Kualitas konsumsi pangan yang diindikasikan oleh skor Pola Pangan Harapan (PPH) mencapai; dan tingkat konsumsi ikan.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F1ACD04-9C93-15C8-643B-8FE6CB0D96AB}"/>
              </a:ext>
            </a:extLst>
          </p:cNvPr>
          <p:cNvSpPr txBox="1"/>
          <p:nvPr/>
        </p:nvSpPr>
        <p:spPr>
          <a:xfrm>
            <a:off x="6191886" y="175139"/>
            <a:ext cx="5787031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b="1" dirty="0"/>
              <a:t>Rumusan Strategi</a:t>
            </a:r>
          </a:p>
          <a:p>
            <a:r>
              <a:rPr lang="id-ID" dirty="0"/>
              <a:t>Peningkatan pemenuhan pangan, gizi, dan kesehatan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106E72B-2D03-0787-320D-E020297613A5}"/>
              </a:ext>
            </a:extLst>
          </p:cNvPr>
          <p:cNvSpPr txBox="1"/>
          <p:nvPr/>
        </p:nvSpPr>
        <p:spPr>
          <a:xfrm>
            <a:off x="6191886" y="1336515"/>
            <a:ext cx="5812974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b="1" dirty="0"/>
              <a:t>Rumusan Arahan Kebijakan</a:t>
            </a:r>
          </a:p>
          <a:p>
            <a:pPr marL="342900" indent="-342900">
              <a:buFont typeface="+mj-lt"/>
              <a:buAutoNum type="arabicPeriod"/>
            </a:pPr>
            <a:r>
              <a:rPr lang="id-ID" dirty="0"/>
              <a:t>Peningkatan produksi pangan yang berkelanjutan</a:t>
            </a:r>
          </a:p>
          <a:p>
            <a:pPr marL="342900" indent="-342900">
              <a:buFont typeface="+mj-lt"/>
              <a:buAutoNum type="arabicPeriod"/>
            </a:pPr>
            <a:r>
              <a:rPr lang="id-ID" dirty="0"/>
              <a:t>Peningkatan layanan kesehatan dan gizi bagi balita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5D74D50-E25D-17D7-681D-B6058C5D543A}"/>
              </a:ext>
            </a:extLst>
          </p:cNvPr>
          <p:cNvGrpSpPr/>
          <p:nvPr/>
        </p:nvGrpSpPr>
        <p:grpSpPr>
          <a:xfrm>
            <a:off x="213083" y="163879"/>
            <a:ext cx="5787031" cy="1080000"/>
            <a:chOff x="6391861" y="3506801"/>
            <a:chExt cx="5787031" cy="1080000"/>
          </a:xfrm>
        </p:grpSpPr>
        <p:grpSp>
          <p:nvGrpSpPr>
            <p:cNvPr id="3" name="Group 11">
              <a:extLst>
                <a:ext uri="{FF2B5EF4-FFF2-40B4-BE49-F238E27FC236}">
                  <a16:creationId xmlns:a16="http://schemas.microsoft.com/office/drawing/2014/main" xmlns="" id="{2967F9CE-41D7-22AB-E2CE-E132693A876D}"/>
                </a:ext>
              </a:extLst>
            </p:cNvPr>
            <p:cNvGrpSpPr/>
            <p:nvPr/>
          </p:nvGrpSpPr>
          <p:grpSpPr>
            <a:xfrm>
              <a:off x="6391861" y="3508080"/>
              <a:ext cx="5787031" cy="707886"/>
              <a:chOff x="1462311" y="2249340"/>
              <a:chExt cx="8680545" cy="1061831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A9FDDBDA-4B7E-1A26-6213-42E18D94C627}"/>
                  </a:ext>
                </a:extLst>
              </p:cNvPr>
              <p:cNvSpPr txBox="1"/>
              <p:nvPr/>
            </p:nvSpPr>
            <p:spPr>
              <a:xfrm>
                <a:off x="1462311" y="2249340"/>
                <a:ext cx="634740" cy="553998"/>
              </a:xfrm>
              <a:prstGeom prst="rect">
                <a:avLst/>
              </a:prstGeom>
              <a:solidFill>
                <a:srgbClr val="D3A02A"/>
              </a:solidFill>
              <a:ln w="3175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id-ID" dirty="0">
                    <a:solidFill>
                      <a:schemeClr val="bg1"/>
                    </a:solidFill>
                  </a:rPr>
                  <a:t>7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93F7A8E1-6B18-04CC-1812-1140C0E67E6D}"/>
                  </a:ext>
                </a:extLst>
              </p:cNvPr>
              <p:cNvSpPr txBox="1"/>
              <p:nvPr/>
            </p:nvSpPr>
            <p:spPr>
              <a:xfrm>
                <a:off x="3837317" y="2249340"/>
                <a:ext cx="6305539" cy="1061831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d-ID" sz="2000" dirty="0"/>
                  <a:t>Belum optimalnya pemenuhan gizi dan pangan</a:t>
                </a:r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E08DD112-E28F-CA58-87F9-E98489FAB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842495" y="3506801"/>
              <a:ext cx="1080000" cy="10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42774987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54135AD-BF0A-15FE-6F77-E15351AFE07A}"/>
              </a:ext>
            </a:extLst>
          </p:cNvPr>
          <p:cNvSpPr txBox="1"/>
          <p:nvPr/>
        </p:nvSpPr>
        <p:spPr>
          <a:xfrm>
            <a:off x="213083" y="1336515"/>
            <a:ext cx="5787032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sz="1600" b="1" dirty="0"/>
              <a:t>Alternatif Skenario Indikator B dengan data historis </a:t>
            </a:r>
            <a:r>
              <a:rPr lang="id-ID" sz="1600" b="1" dirty="0">
                <a:sym typeface="Wingdings" panose="05000000000000000000" pitchFamily="2" charset="2"/>
              </a:rPr>
              <a:t> DUT/BAU</a:t>
            </a:r>
            <a:endParaRPr lang="id-ID" sz="1600" b="1" dirty="0"/>
          </a:p>
          <a:p>
            <a:pPr marL="269875" indent="-269875">
              <a:buFont typeface="+mj-lt"/>
              <a:buAutoNum type="arabicParenR"/>
            </a:pPr>
            <a:r>
              <a:rPr lang="id-ID" sz="1600" dirty="0"/>
              <a:t>15.1.1.(a) Proporsi tutupan hutan terhadap luas lahan keseluruhan.</a:t>
            </a:r>
          </a:p>
          <a:p>
            <a:pPr marL="269875" indent="-269875">
              <a:buFont typeface="+mj-lt"/>
              <a:buAutoNum type="arabicParenR"/>
            </a:pPr>
            <a:r>
              <a:rPr lang="id-ID" sz="1600" dirty="0"/>
              <a:t>15.2.1.(d) Jumlah Kesatuan Pengelolaan Hutan.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F1ACD04-9C93-15C8-643B-8FE6CB0D96AB}"/>
              </a:ext>
            </a:extLst>
          </p:cNvPr>
          <p:cNvSpPr txBox="1"/>
          <p:nvPr/>
        </p:nvSpPr>
        <p:spPr>
          <a:xfrm>
            <a:off x="6191886" y="175139"/>
            <a:ext cx="5787031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b="1" dirty="0"/>
              <a:t>Rumusan Strategi</a:t>
            </a:r>
          </a:p>
          <a:p>
            <a:r>
              <a:rPr lang="id-ID" dirty="0"/>
              <a:t>Peningkatan perlindungan lahan dan hutan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106E72B-2D03-0787-320D-E020297613A5}"/>
              </a:ext>
            </a:extLst>
          </p:cNvPr>
          <p:cNvSpPr txBox="1"/>
          <p:nvPr/>
        </p:nvSpPr>
        <p:spPr>
          <a:xfrm>
            <a:off x="6191886" y="1336515"/>
            <a:ext cx="5812974" cy="237118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b="1" dirty="0"/>
              <a:t>Rumusan Arahan Kebijakan</a:t>
            </a:r>
          </a:p>
          <a:p>
            <a:pPr marL="342900" indent="-342900">
              <a:buFont typeface="+mj-lt"/>
              <a:buAutoNum type="arabicPeriod"/>
            </a:pPr>
            <a:r>
              <a:rPr lang="id-ID" dirty="0"/>
              <a:t>Mengendalikan pencemaran dan kerusakan lahan gambut</a:t>
            </a:r>
          </a:p>
          <a:p>
            <a:pPr marL="342900" indent="-342900">
              <a:buFont typeface="+mj-lt"/>
              <a:buAutoNum type="arabicPeriod"/>
            </a:pPr>
            <a:r>
              <a:rPr lang="id-ID" dirty="0"/>
              <a:t>Fasilitasi dan koordinasi pemulihan Kawasan Hidrologi Gambut (KHG) yang terdegradasi</a:t>
            </a:r>
          </a:p>
          <a:p>
            <a:pPr marL="342900" indent="-342900">
              <a:buFont typeface="+mj-lt"/>
              <a:buAutoNum type="arabicPeriod"/>
            </a:pPr>
            <a:r>
              <a:rPr lang="id-ID" dirty="0"/>
              <a:t>Pemulihan kerusakan lahan akses terbuka, seperti lahan  terlantar/lahan berkas tambang rakyat dan lahan terkontaminasi limbah B3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72E6733-F016-69D2-5C83-C2EDE233770A}"/>
              </a:ext>
            </a:extLst>
          </p:cNvPr>
          <p:cNvGrpSpPr/>
          <p:nvPr/>
        </p:nvGrpSpPr>
        <p:grpSpPr>
          <a:xfrm>
            <a:off x="213083" y="163877"/>
            <a:ext cx="5787032" cy="1080001"/>
            <a:chOff x="6407506" y="4941164"/>
            <a:chExt cx="5787032" cy="1080001"/>
          </a:xfrm>
        </p:grpSpPr>
        <p:grpSp>
          <p:nvGrpSpPr>
            <p:cNvPr id="3" name="Group 11">
              <a:extLst>
                <a:ext uri="{FF2B5EF4-FFF2-40B4-BE49-F238E27FC236}">
                  <a16:creationId xmlns:a16="http://schemas.microsoft.com/office/drawing/2014/main" xmlns="" id="{2277AFED-BDC5-FDF7-212E-E21742718B47}"/>
                </a:ext>
              </a:extLst>
            </p:cNvPr>
            <p:cNvGrpSpPr/>
            <p:nvPr/>
          </p:nvGrpSpPr>
          <p:grpSpPr>
            <a:xfrm>
              <a:off x="6407506" y="4941164"/>
              <a:ext cx="5787032" cy="646331"/>
              <a:chOff x="579008" y="3859621"/>
              <a:chExt cx="8680548" cy="969497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1BDC2607-5290-BF4E-25CD-B7BBB6D2A50F}"/>
                  </a:ext>
                </a:extLst>
              </p:cNvPr>
              <p:cNvSpPr txBox="1"/>
              <p:nvPr/>
            </p:nvSpPr>
            <p:spPr>
              <a:xfrm>
                <a:off x="579008" y="3859621"/>
                <a:ext cx="634740" cy="553998"/>
              </a:xfrm>
              <a:prstGeom prst="rect">
                <a:avLst/>
              </a:prstGeom>
              <a:solidFill>
                <a:srgbClr val="3DB049"/>
              </a:solidFill>
              <a:ln w="3175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id-ID" dirty="0">
                    <a:solidFill>
                      <a:schemeClr val="bg1"/>
                    </a:solidFill>
                  </a:rPr>
                  <a:t>8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6A63ED16-3F8D-7601-03BA-686B73FD1694}"/>
                  </a:ext>
                </a:extLst>
              </p:cNvPr>
              <p:cNvSpPr txBox="1"/>
              <p:nvPr/>
            </p:nvSpPr>
            <p:spPr>
              <a:xfrm>
                <a:off x="2964611" y="3859621"/>
                <a:ext cx="6294945" cy="969497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d-ID" sz="1800" dirty="0"/>
                  <a:t>Belum optimalnya peningkatan proporsi hutan dan kualitas lahan</a:t>
                </a:r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77179D39-CE0E-BB9D-9091-0D33CA0A9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865533" y="4941165"/>
              <a:ext cx="1080000" cy="10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7272483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2483" y="2545508"/>
            <a:ext cx="11609076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54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KLHS RPJMD Kalbar Tahun 2025 - 2029</a:t>
            </a:r>
            <a:endParaRPr lang="en-US" sz="54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AC6203-81FC-898E-EB8C-320786182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dirty="0"/>
              <a:t>Isu PB </a:t>
            </a:r>
            <a:r>
              <a:rPr lang="id-ID" dirty="0" smtClean="0"/>
              <a:t>Strategis RPJMD tahun 2025 - 2029</a:t>
            </a:r>
            <a:endParaRPr lang="id-ID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62F0315-FD38-5784-7950-2CB06642D0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d-ID" dirty="0"/>
              <a:t>Sintesis Isu Strategis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7BE5E45B-E9D6-4E20-9E45-BC2602E33A4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342900" lvl="0" indent="-342900" algn="l">
              <a:lnSpc>
                <a:spcPct val="115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id-ID" sz="2800" b="1" kern="0" dirty="0">
                <a:effectLst/>
                <a:highlight>
                  <a:srgbClr val="00FF00"/>
                </a:highlight>
              </a:rPr>
              <a:t>Kehilangan Keanekaragaman Hayati dan Pengelolaan Sumber Daya Alam</a:t>
            </a:r>
            <a:endParaRPr lang="id-ID" sz="2800" b="1" kern="100" dirty="0">
              <a:effectLst/>
            </a:endParaRPr>
          </a:p>
          <a:p>
            <a:pPr marL="342900" lvl="0" indent="-342900" algn="l">
              <a:lnSpc>
                <a:spcPct val="115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id-ID" sz="2800" b="1" kern="0" dirty="0">
                <a:effectLst/>
                <a:highlight>
                  <a:srgbClr val="FFFF00"/>
                </a:highlight>
              </a:rPr>
              <a:t>Krisis Lingkungan dan Kebencanaan Alam</a:t>
            </a:r>
            <a:endParaRPr lang="id-ID" sz="2800" b="1" kern="100" dirty="0">
              <a:effectLst/>
            </a:endParaRPr>
          </a:p>
          <a:p>
            <a:pPr marL="342900" lvl="0" indent="-342900">
              <a:lnSpc>
                <a:spcPct val="115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id-ID" b="1" kern="0" dirty="0">
                <a:highlight>
                  <a:srgbClr val="00FFFF"/>
                </a:highlight>
              </a:rPr>
              <a:t>Semakin besarnya Kesenjangan </a:t>
            </a:r>
            <a:r>
              <a:rPr lang="id-ID" b="1" kern="0" dirty="0" smtClean="0">
                <a:highlight>
                  <a:srgbClr val="00FFFF"/>
                </a:highlight>
              </a:rPr>
              <a:t>Sosial</a:t>
            </a:r>
            <a:endParaRPr lang="en-US" b="1" kern="0" dirty="0" smtClean="0">
              <a:highlight>
                <a:srgbClr val="00FFFF"/>
              </a:highlight>
            </a:endParaRPr>
          </a:p>
          <a:p>
            <a:pPr marL="342900" lvl="0" indent="-342900">
              <a:lnSpc>
                <a:spcPct val="115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id-ID" b="1" kern="0" dirty="0" smtClean="0">
                <a:highlight>
                  <a:srgbClr val="00FFFF"/>
                </a:highlight>
              </a:rPr>
              <a:t> </a:t>
            </a:r>
            <a:r>
              <a:rPr lang="fi-FI" b="1" kern="0" dirty="0">
                <a:highlight>
                  <a:srgbClr val="00FFFF"/>
                </a:highlight>
              </a:rPr>
              <a:t>Efisiensi dan efektifitas Tata Kelola </a:t>
            </a:r>
            <a:endParaRPr lang="id-ID" sz="2800" b="1" kern="100" dirty="0">
              <a:effectLst/>
              <a:latin typeface="Noto Sans" panose="020B05020405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177ED1E5-8535-4F16-99E7-5FA6288E46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d-ID" dirty="0"/>
              <a:t>TPB yang Perlu Intervensi untuk 5 tahun mendatang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xmlns="" id="{4378DA1A-F9D8-45FA-0F0D-7487926B5737}"/>
              </a:ext>
            </a:extLst>
          </p:cNvPr>
          <p:cNvGraphicFramePr>
            <a:graphicFrameLocks noGrp="1"/>
          </p:cNvGraphicFramePr>
          <p:nvPr>
            <p:ph sz="quarter" idx="4"/>
          </p:nvPr>
        </p:nvGraphicFramePr>
        <p:xfrm>
          <a:off x="6192838" y="2174875"/>
          <a:ext cx="5389562" cy="3951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416989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2E76631B-0DE2-CA86-C083-54366E98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14074"/>
            <a:ext cx="2204581" cy="3662726"/>
          </a:xfrm>
        </p:spPr>
        <p:txBody>
          <a:bodyPr>
            <a:normAutofit/>
          </a:bodyPr>
          <a:lstStyle/>
          <a:p>
            <a:r>
              <a:rPr lang="id-ID" sz="2800" dirty="0"/>
              <a:t>Keterkaitan Isu Strategis dengan TPB yang Perlu Segera Intervensi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44207" t="34747" r="20867" b="15690"/>
          <a:stretch/>
        </p:blipFill>
        <p:spPr>
          <a:xfrm>
            <a:off x="2225963" y="0"/>
            <a:ext cx="8442037" cy="673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86019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3CCA1F1-A8AA-79BE-9F84-60690507D085}"/>
              </a:ext>
            </a:extLst>
          </p:cNvPr>
          <p:cNvGrpSpPr/>
          <p:nvPr/>
        </p:nvGrpSpPr>
        <p:grpSpPr>
          <a:xfrm>
            <a:off x="89277" y="151480"/>
            <a:ext cx="1373643" cy="900000"/>
            <a:chOff x="314483" y="1855679"/>
            <a:chExt cx="1279146" cy="90000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08F35D01-661D-25E2-A951-51A1ACB946D4}"/>
                </a:ext>
              </a:extLst>
            </p:cNvPr>
            <p:cNvSpPr txBox="1"/>
            <p:nvPr/>
          </p:nvSpPr>
          <p:spPr>
            <a:xfrm>
              <a:off x="314483" y="1855680"/>
              <a:ext cx="423160" cy="369332"/>
            </a:xfrm>
            <a:prstGeom prst="rect">
              <a:avLst/>
            </a:prstGeom>
            <a:solidFill>
              <a:srgbClr val="FA9D26"/>
            </a:solidFill>
            <a:ln w="317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id-ID" dirty="0">
                  <a:solidFill>
                    <a:schemeClr val="bg1"/>
                  </a:solidFill>
                </a:rPr>
                <a:t>1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FDAF0997-889A-947F-C950-4E7FDE087D70}"/>
                </a:ext>
              </a:extLst>
            </p:cNvPr>
            <p:cNvPicPr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55543" y="1855679"/>
              <a:ext cx="838086" cy="90000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7E2CD6F-682B-020A-8C8F-822219AD3051}"/>
              </a:ext>
            </a:extLst>
          </p:cNvPr>
          <p:cNvSpPr txBox="1"/>
          <p:nvPr/>
        </p:nvSpPr>
        <p:spPr>
          <a:xfrm>
            <a:off x="105474" y="1120743"/>
            <a:ext cx="6281991" cy="1169551"/>
          </a:xfrm>
          <a:prstGeom prst="rect">
            <a:avLst/>
          </a:prstGeom>
          <a:solidFill>
            <a:srgbClr val="FDD9A9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sz="1400" b="1" dirty="0"/>
              <a:t>Rumusan Strategi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FFFF00"/>
                </a:highlight>
              </a:rPr>
              <a:t>Peningkatan kualitas lingkungan perkotaan 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00FFFF"/>
                </a:highlight>
              </a:rPr>
              <a:t>Peningkatan jumlah kota yang berkelanjutan 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C0C0C0"/>
                </a:highlight>
              </a:rPr>
              <a:t>Peningkatan pengelolaan dan penanganan </a:t>
            </a:r>
            <a:r>
              <a:rPr lang="id-ID" sz="1400" dirty="0" err="1">
                <a:highlight>
                  <a:srgbClr val="C0C0C0"/>
                </a:highlight>
              </a:rPr>
              <a:t>resiko</a:t>
            </a:r>
            <a:r>
              <a:rPr lang="id-ID" sz="1400" dirty="0">
                <a:highlight>
                  <a:srgbClr val="C0C0C0"/>
                </a:highlight>
              </a:rPr>
              <a:t> bencana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/>
              <a:t>Peningkatan sistem satu data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533D0B4-CE2A-CF82-F3D9-5F4D056A960A}"/>
              </a:ext>
            </a:extLst>
          </p:cNvPr>
          <p:cNvSpPr txBox="1"/>
          <p:nvPr/>
        </p:nvSpPr>
        <p:spPr>
          <a:xfrm>
            <a:off x="6544709" y="151480"/>
            <a:ext cx="5541819" cy="5909310"/>
          </a:xfrm>
          <a:prstGeom prst="rect">
            <a:avLst/>
          </a:prstGeom>
          <a:solidFill>
            <a:srgbClr val="FDD9A9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sz="1400" b="1" dirty="0"/>
              <a:t>Rumusan Arahan Kebijakan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FFFF00"/>
                </a:highlight>
              </a:rPr>
              <a:t>Memberikan fokus pada perbaikan infrastruktur dasar, termasuk akses air bersih, sanitasi, dan pengelolaan limbah, serta peningkatan ketersediaan ruang terbuka publik.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FFFF00"/>
                </a:highlight>
              </a:rPr>
              <a:t>Mengembangkan sistem transportasi umum yang efisien dan terintegrasi di perkotaan.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FFFF00"/>
                </a:highlight>
              </a:rPr>
              <a:t>Mengembangkan sistem pengelolaan sampah yang efisien dan berkelanjutan.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FFFF00"/>
                </a:highlight>
              </a:rPr>
              <a:t>Mempromosikan perilaku masyarakat yang ramah lingkungan, termasuk pengurangan, daur ulang, dan pengelolaan sampah yang lebih baik.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00FFFF"/>
                </a:highlight>
              </a:rPr>
              <a:t>Mengimplementasi program revitalisasi permukiman di 20 Kota Sedang dan 10 Kota Baru untuk memastikan pemenuhan standar pelayanan yang aman, nyaman, dan layak huni.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00FFFF"/>
                </a:highlight>
              </a:rPr>
              <a:t>Membentuk Forum Dialog Perencanaan dan Pembangunan Kota Berkelanjutan sebagai wadah kolaborasi antara pemerintah, swasta, masyarakat, dan organisasi profesi.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C0C0C0"/>
                </a:highlight>
              </a:rPr>
              <a:t>Melaksanakan program pelatihan dan edukasi untuk meningkatkan pemahaman masyarakat tentang perubahan iklim dan bencana.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C0C0C0"/>
                </a:highlight>
              </a:rPr>
              <a:t>Menguatkan lembaga-lembaga lokal dalam perencanaan respons dan pemulihan pasca-bencana.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C0C0C0"/>
                </a:highlight>
              </a:rPr>
              <a:t>Mengimplementasikan strategi mitigasi bencana yang terfokus pada daerah dengan IRB tinggi.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C0C0C0"/>
                </a:highlight>
              </a:rPr>
              <a:t>Mengembangkan sistem pemantauan dan peringatan dini bencana untuk meningkatkan kesiapsiagaan masyarakat.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/>
              <a:t>Mengintegrasikan pangkalan data (</a:t>
            </a:r>
            <a:r>
              <a:rPr lang="id-ID" sz="1400" dirty="0" err="1"/>
              <a:t>database</a:t>
            </a:r>
            <a:r>
              <a:rPr lang="id-ID" sz="1400" dirty="0"/>
              <a:t>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301A0D1-E684-4B2B-5AAB-29198C0EFD48}"/>
              </a:ext>
            </a:extLst>
          </p:cNvPr>
          <p:cNvSpPr txBox="1"/>
          <p:nvPr/>
        </p:nvSpPr>
        <p:spPr>
          <a:xfrm>
            <a:off x="6544709" y="6140762"/>
            <a:ext cx="5541819" cy="523220"/>
          </a:xfrm>
          <a:prstGeom prst="rect">
            <a:avLst/>
          </a:prstGeom>
          <a:solidFill>
            <a:srgbClr val="FDD9A9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sz="1400" b="1" dirty="0"/>
              <a:t>Perangkat Daerah</a:t>
            </a:r>
          </a:p>
          <a:p>
            <a:r>
              <a:rPr lang="id-ID" sz="1400" dirty="0"/>
              <a:t>PUPR, DISHUB, DLHK, BPBD, BAPPEDA; Seluruh OPD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600EFD3-AFC1-9D0A-56CC-676FEE203844}"/>
              </a:ext>
            </a:extLst>
          </p:cNvPr>
          <p:cNvSpPr txBox="1"/>
          <p:nvPr/>
        </p:nvSpPr>
        <p:spPr>
          <a:xfrm>
            <a:off x="105473" y="2441457"/>
            <a:ext cx="6311952" cy="4401205"/>
          </a:xfrm>
          <a:prstGeom prst="rect">
            <a:avLst/>
          </a:prstGeom>
          <a:solidFill>
            <a:srgbClr val="FDD9A9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sz="1400" b="1" dirty="0"/>
              <a:t>Rumusan Program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FFFF00"/>
                </a:highlight>
              </a:rPr>
              <a:t>Program Pengelolaan dan Pengembangan Sistem Penyediaan Air Minum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FFFF00"/>
                </a:highlight>
              </a:rPr>
              <a:t>Program Pengelolaan dan Pengembangan Sistem Air Limbah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FFFF00"/>
                </a:highlight>
              </a:rPr>
              <a:t>Program Pengelolaan Keanekaragaman Hayati (KEHATI)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FFFF00"/>
                </a:highlight>
              </a:rPr>
              <a:t>Program Penyelenggaraan Lalu Lintas Dan Angkutan Jalan (LLAJ)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FFFF00"/>
                </a:highlight>
              </a:rPr>
              <a:t>Program Pengembangan Sistem dan Pengelolaan Persampahan Regional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FFFF00"/>
                </a:highlight>
              </a:rPr>
              <a:t>Program Pengelolaan Persampahan 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FFFF00"/>
                </a:highlight>
              </a:rPr>
              <a:t>Program Pengendalian Bahan Berbahaya Dan Beracun (B3) dan Limbah Bahan Berbahaya dan Beracun (Limbah B3)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00FFFF"/>
                </a:highlight>
              </a:rPr>
              <a:t>Program Pengembangan Permukiman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00FFFF"/>
                </a:highlight>
              </a:rPr>
              <a:t>Program Penataan Bangunan dan Lingkungannya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00FFFF"/>
                </a:highlight>
              </a:rPr>
              <a:t>Program Penataan Bangunan Gedung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00FFFF"/>
                </a:highlight>
              </a:rPr>
              <a:t>Program Pelestarian dan Pengelolaan Cagar Budaya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00FFFF"/>
                </a:highlight>
              </a:rPr>
              <a:t>Program Penyelenggaraan Penataan Ruang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C0C0C0"/>
                </a:highlight>
              </a:rPr>
              <a:t>Program Pengendalian Pencemaran dan/atau Kerusakan Lingkungan Hidup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C0C0C0"/>
                </a:highlight>
              </a:rPr>
              <a:t>Program Penanggulangan Bencana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C0C0C0"/>
                </a:highlight>
              </a:rPr>
              <a:t>Program Penanganan Bencana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/>
              <a:t>Program Koordinasi dan Sinkronisasi Perencanaan Pembangunan Daerah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FCCE664-8FB6-8E3B-FD97-806FF082A25A}"/>
              </a:ext>
            </a:extLst>
          </p:cNvPr>
          <p:cNvSpPr txBox="1"/>
          <p:nvPr/>
        </p:nvSpPr>
        <p:spPr>
          <a:xfrm>
            <a:off x="1541476" y="165440"/>
            <a:ext cx="4875949" cy="738664"/>
          </a:xfrm>
          <a:prstGeom prst="rect">
            <a:avLst/>
          </a:prstGeom>
          <a:solidFill>
            <a:srgbClr val="FDD9A9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sz="1400" b="1" dirty="0"/>
              <a:t>Terkait dengan Isu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/>
              <a:t>Kesenjangan sosial dan tata kelola</a:t>
            </a:r>
            <a:endParaRPr lang="id-ID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/>
              <a:t>Krisis lingkungan dan kebencanaan alam</a:t>
            </a:r>
            <a:endParaRPr lang="id-ID" sz="1400" dirty="0"/>
          </a:p>
        </p:txBody>
      </p:sp>
    </p:spTree>
    <p:extLst>
      <p:ext uri="{BB962C8B-B14F-4D97-AF65-F5344CB8AC3E}">
        <p14:creationId xmlns:p14="http://schemas.microsoft.com/office/powerpoint/2010/main" xmlns="" val="28321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8DC23C3-E01F-ECD1-E54C-50C72416B0B7}"/>
              </a:ext>
            </a:extLst>
          </p:cNvPr>
          <p:cNvGrpSpPr/>
          <p:nvPr/>
        </p:nvGrpSpPr>
        <p:grpSpPr>
          <a:xfrm>
            <a:off x="140497" y="135289"/>
            <a:ext cx="1369857" cy="900001"/>
            <a:chOff x="1897162" y="336311"/>
            <a:chExt cx="1279323" cy="90000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874D7BCA-904D-858F-DFEC-B3E218EF5AE5}"/>
                </a:ext>
              </a:extLst>
            </p:cNvPr>
            <p:cNvSpPr txBox="1"/>
            <p:nvPr/>
          </p:nvSpPr>
          <p:spPr>
            <a:xfrm>
              <a:off x="1897162" y="336311"/>
              <a:ext cx="423160" cy="307777"/>
            </a:xfrm>
            <a:prstGeom prst="rect">
              <a:avLst/>
            </a:prstGeom>
            <a:solidFill>
              <a:srgbClr val="04AED9"/>
            </a:solidFill>
            <a:ln w="317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id-ID" sz="1400" dirty="0">
                  <a:solidFill>
                    <a:schemeClr val="bg1"/>
                  </a:solidFill>
                </a:rPr>
                <a:t>2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EB9A22B1-C3B6-8B25-4B41-B580C29CD699}"/>
                </a:ext>
              </a:extLst>
            </p:cNvPr>
            <p:cNvPicPr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335966" y="336312"/>
              <a:ext cx="840519" cy="900000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422DFE4-760B-C87F-6C5D-F2C94783ECFA}"/>
              </a:ext>
            </a:extLst>
          </p:cNvPr>
          <p:cNvSpPr txBox="1"/>
          <p:nvPr/>
        </p:nvSpPr>
        <p:spPr>
          <a:xfrm>
            <a:off x="140495" y="1247686"/>
            <a:ext cx="5229527" cy="1384995"/>
          </a:xfrm>
          <a:prstGeom prst="rect">
            <a:avLst/>
          </a:prstGeom>
          <a:solidFill>
            <a:srgbClr val="6CDDFC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sz="1400" b="1" dirty="0"/>
              <a:t>Rumusan Strategi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FFFF00"/>
                </a:highlight>
              </a:rPr>
              <a:t>Meningkatkan ketersediaan air bersih melalui pemerataan SPAM.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00FFFF"/>
                </a:highlight>
              </a:rPr>
              <a:t>Meningkatkan kapasitas dan layanan SPALDT\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C0C0C0"/>
                </a:highlight>
              </a:rPr>
              <a:t>Meningkatkan kualitas lingkungan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/>
              <a:t>Peningkatan sistem satu data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F35530E-4E82-A896-60CA-04598C570D7E}"/>
              </a:ext>
            </a:extLst>
          </p:cNvPr>
          <p:cNvSpPr txBox="1"/>
          <p:nvPr/>
        </p:nvSpPr>
        <p:spPr>
          <a:xfrm>
            <a:off x="5542365" y="205039"/>
            <a:ext cx="6509140" cy="5693866"/>
          </a:xfrm>
          <a:prstGeom prst="rect">
            <a:avLst/>
          </a:prstGeom>
          <a:solidFill>
            <a:srgbClr val="6CDDFC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sz="1400" b="1" dirty="0"/>
              <a:t>Rumusan Arahan Kebijakan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FFFF00"/>
                </a:highlight>
              </a:rPr>
              <a:t>Mengembangkan infrastruktur air minum untuk memastikan kapasitas prasarana air baku yang memadai untuk melayani rumah tangga, perkotaan, dan industri.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FFFF00"/>
                </a:highlight>
              </a:rPr>
              <a:t>Mengimplementasikan program untuk mencapai 100% akses terhadap layanan air minum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FFFF00"/>
                </a:highlight>
              </a:rPr>
              <a:t>Meningkatkan sistem </a:t>
            </a:r>
            <a:r>
              <a:rPr lang="id-ID" sz="1400" dirty="0" err="1">
                <a:highlight>
                  <a:srgbClr val="FFFF00"/>
                </a:highlight>
              </a:rPr>
              <a:t>monitoring</a:t>
            </a:r>
            <a:r>
              <a:rPr lang="id-ID" sz="1400" dirty="0">
                <a:highlight>
                  <a:srgbClr val="FFFF00"/>
                </a:highlight>
              </a:rPr>
              <a:t> hidrologis dan kualitas air di sungai, waduk, danau, situ, muara sungai, serta pantai.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FFFF00"/>
                </a:highlight>
              </a:rPr>
              <a:t>Mengoptimalkan program rehabilitasi dan perlindungan ekosistem air untuk membaiknya kualitas air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00FFFF"/>
                </a:highlight>
              </a:rPr>
              <a:t>Mengembangkan infrastruktur sanitasi yang efisien dan ramah lingkungan.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00FFFF"/>
                </a:highlight>
              </a:rPr>
              <a:t>Mengembangkan infrastruktur air limbah dengan sistem terpusat skala kota, kawasan, dan komunal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00FFFF"/>
                </a:highlight>
              </a:rPr>
              <a:t>Merancang dan membangun Instalasi Pengolahan Lumpur Tinja (IPLT)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00FFFF"/>
                </a:highlight>
              </a:rPr>
              <a:t>Melibatkan masyarakat (</a:t>
            </a:r>
            <a:r>
              <a:rPr lang="id-ID" sz="1400" dirty="0" err="1">
                <a:highlight>
                  <a:srgbClr val="00FFFF"/>
                </a:highlight>
              </a:rPr>
              <a:t>civic</a:t>
            </a:r>
            <a:r>
              <a:rPr lang="id-ID" sz="1400" dirty="0">
                <a:highlight>
                  <a:srgbClr val="00FFFF"/>
                </a:highlight>
              </a:rPr>
              <a:t> </a:t>
            </a:r>
            <a:r>
              <a:rPr lang="id-ID" sz="1400" dirty="0" err="1">
                <a:highlight>
                  <a:srgbClr val="00FFFF"/>
                </a:highlight>
              </a:rPr>
              <a:t>engagement</a:t>
            </a:r>
            <a:r>
              <a:rPr lang="id-ID" sz="1400" dirty="0">
                <a:highlight>
                  <a:srgbClr val="00FFFF"/>
                </a:highlight>
              </a:rPr>
              <a:t>) dalam konservasi air dan perilaku bersih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C0C0C0"/>
                </a:highlight>
              </a:rPr>
              <a:t>Perbaikan kondisi lingkungan hidup yaitu kawasan hulu daerah tangkapan hujan direhabilitasi dan direstorasi sebagai ekosistem hutan. 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C0C0C0"/>
                </a:highlight>
              </a:rPr>
              <a:t>Perbaikan pada gambut yang rusak dengan konsep </a:t>
            </a:r>
            <a:r>
              <a:rPr lang="id-ID" sz="1400" dirty="0" err="1">
                <a:highlight>
                  <a:srgbClr val="C0C0C0"/>
                </a:highlight>
              </a:rPr>
              <a:t>rewetting</a:t>
            </a:r>
            <a:r>
              <a:rPr lang="id-ID" sz="1400" dirty="0">
                <a:highlight>
                  <a:srgbClr val="C0C0C0"/>
                </a:highlight>
              </a:rPr>
              <a:t> dan </a:t>
            </a:r>
            <a:r>
              <a:rPr lang="id-ID" sz="1400" dirty="0" err="1">
                <a:highlight>
                  <a:srgbClr val="C0C0C0"/>
                </a:highlight>
              </a:rPr>
              <a:t>revegetasi</a:t>
            </a:r>
            <a:r>
              <a:rPr lang="id-ID" sz="1400" dirty="0">
                <a:highlight>
                  <a:srgbClr val="C0C0C0"/>
                </a:highlight>
              </a:rPr>
              <a:t>, serta pada kawasan gambut yang memiliki fungsi ekologi maka perlu pencegahan pengeksploitasinya dalam pengelolaan budidaya dan alih fungsi lahan.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C0C0C0"/>
                </a:highlight>
              </a:rPr>
              <a:t>Restorasi tutupan lahan khususnya pada kawasan hutan berfungsi lindung, ekosistem gambut, ekosistem mangrove, dan kawasan tangkapan air (</a:t>
            </a:r>
            <a:r>
              <a:rPr lang="id-ID" sz="1400" dirty="0" err="1">
                <a:highlight>
                  <a:srgbClr val="C0C0C0"/>
                </a:highlight>
              </a:rPr>
              <a:t>catchment</a:t>
            </a:r>
            <a:r>
              <a:rPr lang="id-ID" sz="1400" dirty="0">
                <a:highlight>
                  <a:srgbClr val="C0C0C0"/>
                </a:highlight>
              </a:rPr>
              <a:t> area).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/>
              <a:t>Mengintegrasikan pangkalan data (</a:t>
            </a:r>
            <a:r>
              <a:rPr lang="id-ID" sz="1400" dirty="0" err="1"/>
              <a:t>database</a:t>
            </a:r>
            <a:r>
              <a:rPr lang="id-ID" sz="1400" dirty="0"/>
              <a:t>)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36F3E80-BA99-D2AB-89E3-2ECC8889A192}"/>
              </a:ext>
            </a:extLst>
          </p:cNvPr>
          <p:cNvSpPr txBox="1"/>
          <p:nvPr/>
        </p:nvSpPr>
        <p:spPr>
          <a:xfrm>
            <a:off x="140495" y="6182712"/>
            <a:ext cx="5229525" cy="523220"/>
          </a:xfrm>
          <a:prstGeom prst="rect">
            <a:avLst/>
          </a:prstGeom>
          <a:solidFill>
            <a:srgbClr val="6CDDFC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sz="1400" b="1" dirty="0"/>
              <a:t>Perangkat Daerah</a:t>
            </a:r>
          </a:p>
          <a:p>
            <a:r>
              <a:rPr lang="id-ID" sz="1400" dirty="0"/>
              <a:t>PUPR, DLHK, BAPPEDA; Seluruh OPD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457EB01-F460-05DA-B925-4E6DC3F16D0B}"/>
              </a:ext>
            </a:extLst>
          </p:cNvPr>
          <p:cNvSpPr txBox="1"/>
          <p:nvPr/>
        </p:nvSpPr>
        <p:spPr>
          <a:xfrm>
            <a:off x="140495" y="2764076"/>
            <a:ext cx="5229525" cy="3323987"/>
          </a:xfrm>
          <a:prstGeom prst="rect">
            <a:avLst/>
          </a:prstGeom>
          <a:solidFill>
            <a:srgbClr val="6CDDFC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sz="1400" b="1" dirty="0"/>
              <a:t>Rumusan Program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FFFF00"/>
                </a:highlight>
              </a:rPr>
              <a:t>Program Pengelolaan Sumber Daya Air (SDA)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FFFF00"/>
                </a:highlight>
              </a:rPr>
              <a:t>Program Pengelolaan dan Pengembangan Sistem Penyediaan Air Minum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FFFF00"/>
                </a:highlight>
              </a:rPr>
              <a:t>Program Peningkatan Pendidikan, Pelatihan dan Penyuluhan Lingkungan Hidup Untuk Masyarakat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FFFF00"/>
                </a:highlight>
              </a:rPr>
              <a:t>Program Penelitian dan Pengembangan Daerah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00FFFF"/>
                </a:highlight>
              </a:rPr>
              <a:t>Program Pengelolaan dan Pengembangan Sistem Air Limbah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00FFFF"/>
                </a:highlight>
              </a:rPr>
              <a:t>Program Pemberdayaan Masyarakat Bidang Kesehatan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00FFFF"/>
                </a:highlight>
              </a:rPr>
              <a:t>Program Penelitian dan Pengembangan Daerah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C0C0C0"/>
                </a:highlight>
              </a:rPr>
              <a:t>Program Pengendalian Pencemaran dan/atau Kerusakan Lingkungan Hidup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/>
              <a:t>Program Koordinasi dan Sinkronisasi Perencanaan Pembangunan Daerah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B884714-207F-3F3D-CEE1-5E1BF9A2988C}"/>
              </a:ext>
            </a:extLst>
          </p:cNvPr>
          <p:cNvSpPr txBox="1"/>
          <p:nvPr/>
        </p:nvSpPr>
        <p:spPr>
          <a:xfrm>
            <a:off x="1682697" y="152068"/>
            <a:ext cx="3687327" cy="1169551"/>
          </a:xfrm>
          <a:prstGeom prst="rect">
            <a:avLst/>
          </a:prstGeom>
          <a:solidFill>
            <a:srgbClr val="6CDDFC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sz="1400" b="1" dirty="0"/>
              <a:t>Terkait dengan Isu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1400" dirty="0"/>
              <a:t>Kehilangan keanekaragaman hayati dan pengelolaan sumber daya alam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/>
              <a:t>Krisis lingkungan dan kebencanaan alam</a:t>
            </a:r>
            <a:endParaRPr lang="id-ID" sz="1400" dirty="0"/>
          </a:p>
        </p:txBody>
      </p:sp>
    </p:spTree>
    <p:extLst>
      <p:ext uri="{BB962C8B-B14F-4D97-AF65-F5344CB8AC3E}">
        <p14:creationId xmlns:p14="http://schemas.microsoft.com/office/powerpoint/2010/main" xmlns="" val="423341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F1A14FC-A783-6DCD-1A46-C4C8A01BF8F6}"/>
              </a:ext>
            </a:extLst>
          </p:cNvPr>
          <p:cNvGrpSpPr/>
          <p:nvPr/>
        </p:nvGrpSpPr>
        <p:grpSpPr>
          <a:xfrm>
            <a:off x="86649" y="108463"/>
            <a:ext cx="1358027" cy="900001"/>
            <a:chOff x="6407506" y="4941164"/>
            <a:chExt cx="1358027" cy="90000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8050553A-8128-5519-EA41-31D1255E99E4}"/>
                </a:ext>
              </a:extLst>
            </p:cNvPr>
            <p:cNvSpPr txBox="1"/>
            <p:nvPr/>
          </p:nvSpPr>
          <p:spPr>
            <a:xfrm>
              <a:off x="6407506" y="4941164"/>
              <a:ext cx="423160" cy="338554"/>
            </a:xfrm>
            <a:prstGeom prst="rect">
              <a:avLst/>
            </a:prstGeom>
            <a:solidFill>
              <a:srgbClr val="3DB049"/>
            </a:solidFill>
            <a:ln w="317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id-ID" sz="1600" dirty="0">
                  <a:solidFill>
                    <a:schemeClr val="bg1"/>
                  </a:solidFill>
                </a:rPr>
                <a:t>3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D41B8DEC-9692-5651-6863-6857DDF1E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865533" y="4941165"/>
              <a:ext cx="900000" cy="9000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DB4DAC9-1228-6742-0731-A51A38ADE39F}"/>
              </a:ext>
            </a:extLst>
          </p:cNvPr>
          <p:cNvSpPr txBox="1"/>
          <p:nvPr/>
        </p:nvSpPr>
        <p:spPr>
          <a:xfrm>
            <a:off x="228591" y="1290380"/>
            <a:ext cx="4208559" cy="1107996"/>
          </a:xfrm>
          <a:prstGeom prst="rect">
            <a:avLst/>
          </a:prstGeom>
          <a:solidFill>
            <a:srgbClr val="82D48A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sz="1600" b="1" dirty="0"/>
              <a:t>Rumusan Strategi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600" dirty="0"/>
              <a:t>Peningkatan perlindungan lahan dan hutan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600" dirty="0"/>
              <a:t>Peningkatan sistem satu data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6A83BC9-91E3-786C-F806-A554F2BDE54B}"/>
              </a:ext>
            </a:extLst>
          </p:cNvPr>
          <p:cNvSpPr txBox="1"/>
          <p:nvPr/>
        </p:nvSpPr>
        <p:spPr>
          <a:xfrm>
            <a:off x="4564054" y="1321157"/>
            <a:ext cx="7399356" cy="5262979"/>
          </a:xfrm>
          <a:prstGeom prst="rect">
            <a:avLst/>
          </a:prstGeom>
          <a:solidFill>
            <a:srgbClr val="82D48A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sz="1600" b="1" dirty="0"/>
              <a:t>Rumusan Arahan Kebijakan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600" dirty="0"/>
              <a:t>Mengendalikan pencemaran dan kerusakan lahan gambut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600" dirty="0"/>
              <a:t>Fasilitasi dan koordinasi pemulihan Kawasan Hidrologi Gambut (KHG) yang terdegradasi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600" dirty="0"/>
              <a:t>Pemulihan kerusakan lahan akses terbuka, seperti lahan  terlantar/lahan berkas tambang rakyat dan lahan terkontaminasi limbah B3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600" dirty="0"/>
              <a:t>Melakukan rencana operasional FOLU </a:t>
            </a:r>
            <a:r>
              <a:rPr lang="id-ID" sz="1600" dirty="0" err="1"/>
              <a:t>Netsink</a:t>
            </a:r>
            <a:r>
              <a:rPr lang="id-ID" sz="1600" dirty="0"/>
              <a:t> 2030 beserta dokumen lain yang terkait mitigasi dan adaptasi perubahan iklim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600" dirty="0"/>
              <a:t>Membatasi emisi gas rumah kaca yang dihasilkan berbagai sektor 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600" dirty="0"/>
              <a:t>Meningkatkan laju sekuestrasi 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600" dirty="0"/>
              <a:t>Meningkatkan tutupan vegetasi baik dalam bentuk hutan maupun ruang terbuka hijau di perkotaan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600" dirty="0"/>
              <a:t>Restorasi ekosistem lahan basah di Kalimantan Barat, yaitu ekosistem gambut dan ekosistem mangrove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600" dirty="0"/>
              <a:t>Rehabilitasi dan restorasi lahan kawasan hutan beserta kawasan areal penggunaan lain.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600" dirty="0"/>
              <a:t>Pengendalian pemanfaatan ruang yang telah ditetapkan di dalam RTRW dan RDTR yang telah </a:t>
            </a:r>
            <a:r>
              <a:rPr lang="id-ID" sz="1600" dirty="0" err="1"/>
              <a:t>diperundangkan</a:t>
            </a:r>
            <a:r>
              <a:rPr lang="id-ID" sz="1600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600" dirty="0"/>
              <a:t>Restorasi tutupan lahan khususnya pada kawasan hutan berfungsi lindung, ekosistem gambut, ekosistem mangrove, dan kawasan tangkapan air (</a:t>
            </a:r>
            <a:r>
              <a:rPr lang="id-ID" sz="1600" dirty="0" err="1"/>
              <a:t>catchment</a:t>
            </a:r>
            <a:r>
              <a:rPr lang="id-ID" sz="1600" dirty="0"/>
              <a:t> area).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281BA51-0DA0-2492-C59C-2D3FAED3DCEB}"/>
              </a:ext>
            </a:extLst>
          </p:cNvPr>
          <p:cNvSpPr txBox="1"/>
          <p:nvPr/>
        </p:nvSpPr>
        <p:spPr>
          <a:xfrm>
            <a:off x="228591" y="5506918"/>
            <a:ext cx="4208559" cy="584775"/>
          </a:xfrm>
          <a:prstGeom prst="rect">
            <a:avLst/>
          </a:prstGeom>
          <a:solidFill>
            <a:srgbClr val="82D48A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sz="1600" b="1" dirty="0"/>
              <a:t>Perangkat Daerah</a:t>
            </a:r>
          </a:p>
          <a:p>
            <a:r>
              <a:rPr lang="id-ID" sz="1600" dirty="0"/>
              <a:t>DLHK, PUPR, BAPPEDA; Seluruh OPD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D4735C3-CB49-2293-E005-3A5DD2C67DE5}"/>
              </a:ext>
            </a:extLst>
          </p:cNvPr>
          <p:cNvSpPr txBox="1"/>
          <p:nvPr/>
        </p:nvSpPr>
        <p:spPr>
          <a:xfrm>
            <a:off x="228591" y="2521485"/>
            <a:ext cx="4208559" cy="2800767"/>
          </a:xfrm>
          <a:prstGeom prst="rect">
            <a:avLst/>
          </a:prstGeom>
          <a:solidFill>
            <a:srgbClr val="82D48A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sz="1600" b="1" dirty="0"/>
              <a:t>Rumusan Program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600" dirty="0"/>
              <a:t>Program Penyelenggaraan Penataan Ruang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600" dirty="0"/>
              <a:t>Program Pengendalian Pencemaran dan/atau Kerusakan Lingkungan Hidup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600" dirty="0"/>
              <a:t>Program Pengelolaan Keanekaragaman Hayati (KEHATI)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600" dirty="0"/>
              <a:t>Program Penelitian dan Pengembangan Daerah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600" dirty="0"/>
              <a:t>Program Koordinasi dan Sinkronisasi Perencanaan Pembangunan Daerah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0E0A492-A556-01A6-5D35-C97B0AC3386B}"/>
              </a:ext>
            </a:extLst>
          </p:cNvPr>
          <p:cNvSpPr txBox="1"/>
          <p:nvPr/>
        </p:nvSpPr>
        <p:spPr>
          <a:xfrm>
            <a:off x="1629296" y="108066"/>
            <a:ext cx="10334115" cy="830997"/>
          </a:xfrm>
          <a:prstGeom prst="rect">
            <a:avLst/>
          </a:prstGeom>
          <a:solidFill>
            <a:srgbClr val="82D48A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sz="1600" b="1" dirty="0"/>
              <a:t>Terkait dengan Isu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1600" dirty="0"/>
              <a:t>Kehilangan keanekaragaman hayati dan pengelolaan sumber daya alam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Krisis lingkungan dan kebencanaan alam</a:t>
            </a:r>
            <a:endParaRPr lang="id-ID" sz="1600" dirty="0"/>
          </a:p>
        </p:txBody>
      </p:sp>
    </p:spTree>
    <p:extLst>
      <p:ext uri="{BB962C8B-B14F-4D97-AF65-F5344CB8AC3E}">
        <p14:creationId xmlns:p14="http://schemas.microsoft.com/office/powerpoint/2010/main" xmlns="" val="426518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B5E1675-3D7B-36FE-9DAC-B69911AEB03D}"/>
              </a:ext>
            </a:extLst>
          </p:cNvPr>
          <p:cNvSpPr txBox="1"/>
          <p:nvPr/>
        </p:nvSpPr>
        <p:spPr>
          <a:xfrm>
            <a:off x="166577" y="1098117"/>
            <a:ext cx="6608291" cy="1384995"/>
          </a:xfrm>
          <a:prstGeom prst="rect">
            <a:avLst/>
          </a:prstGeom>
          <a:solidFill>
            <a:srgbClr val="F8AAB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sz="1400" b="1" dirty="0"/>
              <a:t>Rumusan Strategi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00FF00"/>
                </a:highlight>
              </a:rPr>
              <a:t>Penurunan kemiskinan </a:t>
            </a:r>
            <a:r>
              <a:rPr lang="id-ID" sz="1400" dirty="0" err="1">
                <a:highlight>
                  <a:srgbClr val="00FF00"/>
                </a:highlight>
              </a:rPr>
              <a:t>disemua</a:t>
            </a:r>
            <a:r>
              <a:rPr lang="id-ID" sz="1400" dirty="0">
                <a:highlight>
                  <a:srgbClr val="00FF00"/>
                </a:highlight>
              </a:rPr>
              <a:t> dimensi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00FFFF"/>
                </a:highlight>
              </a:rPr>
              <a:t>Peningkatan akses layanan kesehatan, air bersih dan sanitasi layak, hunian, pendidikan, dan sosial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FFFF00"/>
                </a:highlight>
              </a:rPr>
              <a:t>Peningkatan akses masyarakat miskin dan rentan terhadap mitigasi bencana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/>
              <a:t>Peningkatan sistem satu data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B01C36F-A61A-DE1E-C2E6-306EEEC7CF6F}"/>
              </a:ext>
            </a:extLst>
          </p:cNvPr>
          <p:cNvSpPr txBox="1"/>
          <p:nvPr/>
        </p:nvSpPr>
        <p:spPr>
          <a:xfrm>
            <a:off x="6966107" y="104502"/>
            <a:ext cx="5105820" cy="6555641"/>
          </a:xfrm>
          <a:prstGeom prst="rect">
            <a:avLst/>
          </a:prstGeom>
          <a:solidFill>
            <a:srgbClr val="F8AAB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sz="1400" b="1" dirty="0"/>
              <a:t>Rumusan Arahan Kebijakan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00FF00"/>
                </a:highlight>
              </a:rPr>
              <a:t>Meningkatkan akses pendidikan, keuangan, dan ketenagakerjaan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00FFFF"/>
                </a:highlight>
              </a:rPr>
              <a:t>Melaksanakan kampanye penyuluhan tentang manfaat dan mekanisme SJSN Bidang Kesehatan.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00FFFF"/>
                </a:highlight>
              </a:rPr>
              <a:t>Meningkatkan aksesibilitas dan keberlanjutan Program SJSN Kesehatan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00FFFF"/>
                </a:highlight>
              </a:rPr>
              <a:t>Pengembangan infrastruktur air minum untuk memastikan kapasitas prasarana air baku yang memadai untuk melayani rumah tangga, perkotaan, dan industri.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00FFFF"/>
                </a:highlight>
              </a:rPr>
              <a:t>Peningkatan akses air minum layak dan sanitasi untuk penduduk berpendapatan terbawah.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00FFFF"/>
                </a:highlight>
              </a:rPr>
              <a:t>Program perumahan yang terjangkau dan berkualitas untuk memastikan akses hunian layak bagi 40% penduduk berpendapatan terbawah.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00FFFF"/>
                </a:highlight>
              </a:rPr>
              <a:t>Kemitraan dengan sektor swasta dan LSM untuk memfasilitasi akses perumahan.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00FFFF"/>
                </a:highlight>
              </a:rPr>
              <a:t>Peningkatan Angka Partisipasi Kasar SMA/SMK/MA/Sederajat dengan memperbaiki kualitas dan akses pendidikan.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00FFFF"/>
                </a:highlight>
              </a:rPr>
              <a:t>Sosialisasi dan upaya untuk meningkatkan kepemilikan </a:t>
            </a:r>
            <a:r>
              <a:rPr lang="id-ID" sz="1400" dirty="0" err="1">
                <a:highlight>
                  <a:srgbClr val="00FFFF"/>
                </a:highlight>
              </a:rPr>
              <a:t>akte</a:t>
            </a:r>
            <a:r>
              <a:rPr lang="id-ID" sz="1400" dirty="0">
                <a:highlight>
                  <a:srgbClr val="00FFFF"/>
                </a:highlight>
              </a:rPr>
              <a:t> lahir pada penduduk berpendapatan terbawah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FFFF00"/>
                </a:highlight>
              </a:rPr>
              <a:t>Implementasi strategi mitigasi bencana yang terfokus pada daerah dengan IRB tinggi.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FFFF00"/>
                </a:highlight>
              </a:rPr>
              <a:t>Pengembangan sistem pemantauan dan peringatan dini bencana untuk meningkatkan kesiapsiagaan masyarakat.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FFFF00"/>
                </a:highlight>
              </a:rPr>
              <a:t>Pembuatan dokumen terkait kebencanaan, KRB, RPB </a:t>
            </a:r>
            <a:r>
              <a:rPr lang="id-ID" sz="1400" dirty="0" err="1">
                <a:highlight>
                  <a:srgbClr val="FFFF00"/>
                </a:highlight>
              </a:rPr>
              <a:t>dll</a:t>
            </a:r>
            <a:endParaRPr lang="id-ID" sz="1400" dirty="0">
              <a:highlight>
                <a:srgbClr val="FFFF00"/>
              </a:highlight>
            </a:endParaRP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FFFF00"/>
                </a:highlight>
              </a:rPr>
              <a:t>Membuat kelembagaan yang bersifat adaptif dan </a:t>
            </a:r>
            <a:r>
              <a:rPr lang="id-ID" sz="1400" dirty="0" err="1">
                <a:highlight>
                  <a:srgbClr val="FFFF00"/>
                </a:highlight>
              </a:rPr>
              <a:t>mitigatif</a:t>
            </a:r>
            <a:r>
              <a:rPr lang="id-ID" sz="1400" dirty="0">
                <a:highlight>
                  <a:srgbClr val="FFFF00"/>
                </a:highlight>
              </a:rPr>
              <a:t> dalam menghadapi kemungkinan bencana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/>
              <a:t>Mengintegrasikan pangkalan data (</a:t>
            </a:r>
            <a:r>
              <a:rPr lang="id-ID" sz="1400" dirty="0" err="1"/>
              <a:t>database</a:t>
            </a:r>
            <a:r>
              <a:rPr lang="id-ID" sz="1400" dirty="0"/>
              <a:t>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15D9109-DAC3-7CA4-BBC2-2BAF23CA1214}"/>
              </a:ext>
            </a:extLst>
          </p:cNvPr>
          <p:cNvGrpSpPr/>
          <p:nvPr/>
        </p:nvGrpSpPr>
        <p:grpSpPr>
          <a:xfrm>
            <a:off x="213084" y="104504"/>
            <a:ext cx="1374603" cy="900001"/>
            <a:chOff x="20872" y="1132547"/>
            <a:chExt cx="1374603" cy="900001"/>
          </a:xfrm>
          <a:solidFill>
            <a:srgbClr val="EB1C2E"/>
          </a:solidFill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C2526EA4-41BA-2AF0-EC3C-ABE133E30E33}"/>
                </a:ext>
              </a:extLst>
            </p:cNvPr>
            <p:cNvSpPr txBox="1"/>
            <p:nvPr/>
          </p:nvSpPr>
          <p:spPr>
            <a:xfrm>
              <a:off x="20872" y="1132547"/>
              <a:ext cx="423160" cy="307777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id-ID" sz="1400" dirty="0">
                  <a:solidFill>
                    <a:schemeClr val="bg1"/>
                  </a:solidFill>
                </a:rPr>
                <a:t>4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E460CF2B-4DAD-3B5F-5C9F-248EDF717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95475" y="1132548"/>
              <a:ext cx="900000" cy="900000"/>
            </a:xfrm>
            <a:prstGeom prst="rect">
              <a:avLst/>
            </a:prstGeom>
            <a:grpFill/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E688F4F-F13C-5323-0EF7-FBE2F4C7DE3D}"/>
              </a:ext>
            </a:extLst>
          </p:cNvPr>
          <p:cNvSpPr txBox="1"/>
          <p:nvPr/>
        </p:nvSpPr>
        <p:spPr>
          <a:xfrm>
            <a:off x="166576" y="2532774"/>
            <a:ext cx="6608291" cy="4185761"/>
          </a:xfrm>
          <a:prstGeom prst="rect">
            <a:avLst/>
          </a:prstGeom>
          <a:solidFill>
            <a:srgbClr val="F8AAB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sz="1400" b="1" dirty="0"/>
              <a:t>Rumusan Program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00FF00"/>
                </a:highlight>
              </a:rPr>
              <a:t>Program Pengelolaan Pendidikan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00FF00"/>
                </a:highlight>
              </a:rPr>
              <a:t>Program Pengelolaan Keuangan Daerah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00FF00"/>
                </a:highlight>
              </a:rPr>
              <a:t>Program Perencanaan Tenaga Kerja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00FF00"/>
                </a:highlight>
              </a:rPr>
              <a:t>Program Pelatihan Kerja Dan Produktivitas Tenaga Kerja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00FF00"/>
                </a:highlight>
              </a:rPr>
              <a:t>Program Penempatan Tenaga Kerja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00FF00"/>
                </a:highlight>
              </a:rPr>
              <a:t>Program Hubungan Industrial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00FFFF"/>
                </a:highlight>
              </a:rPr>
              <a:t>Program Perlindungan dan Jaminan Sosial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00FFFF"/>
                </a:highlight>
              </a:rPr>
              <a:t>Program Pengelolaan Sumber Daya Air (SDA)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00FFFF"/>
                </a:highlight>
              </a:rPr>
              <a:t>Program Pengelolaan dan Pengembangan Sistem Penyediaan Air Minum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00FFFF"/>
                </a:highlight>
              </a:rPr>
              <a:t>Program Pengelolaan dan Pengembangan Sistem Air Limbah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00FFFF"/>
                </a:highlight>
              </a:rPr>
              <a:t>Program Kawasan Permukiman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00FFFF"/>
                </a:highlight>
              </a:rPr>
              <a:t>Program Perumahan dan Kawasan Permukiman Kumuh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00FFFF"/>
                </a:highlight>
              </a:rPr>
              <a:t>Program Pengelolaan Pendidikan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00FFFF"/>
                </a:highlight>
              </a:rPr>
              <a:t>Program Rehabilitasi Sosial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00FFFF"/>
                </a:highlight>
              </a:rPr>
              <a:t>Program Pendaftaran Penduduk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1400" dirty="0">
                <a:highlight>
                  <a:srgbClr val="FFFF00"/>
                </a:highlight>
              </a:rPr>
              <a:t>Program Penanggulangan Bencana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1400" dirty="0">
                <a:highlight>
                  <a:srgbClr val="FFFF00"/>
                </a:highlight>
              </a:rPr>
              <a:t>Program Penanganan Bencana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/>
              <a:t>Program Koordinasi dan Sinkronisasi Perencanaan Pembangunan Daerah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F35BA95-BF6B-6792-2C83-62771D8FC658}"/>
              </a:ext>
            </a:extLst>
          </p:cNvPr>
          <p:cNvSpPr txBox="1"/>
          <p:nvPr/>
        </p:nvSpPr>
        <p:spPr>
          <a:xfrm>
            <a:off x="1778924" y="95509"/>
            <a:ext cx="4995941" cy="738664"/>
          </a:xfrm>
          <a:prstGeom prst="rect">
            <a:avLst/>
          </a:prstGeom>
          <a:solidFill>
            <a:srgbClr val="F8AAB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sz="1400" b="1" dirty="0"/>
              <a:t>Terkait dengan Isu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400" dirty="0"/>
              <a:t>Krisis lingkungan dan kebencanaan alam</a:t>
            </a:r>
            <a:endParaRPr lang="id-ID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400" dirty="0"/>
              <a:t>Kesenjangan sosial dan tata kelola</a:t>
            </a:r>
            <a:endParaRPr lang="id-ID" sz="1400" dirty="0"/>
          </a:p>
        </p:txBody>
      </p:sp>
    </p:spTree>
    <p:extLst>
      <p:ext uri="{BB962C8B-B14F-4D97-AF65-F5344CB8AC3E}">
        <p14:creationId xmlns:p14="http://schemas.microsoft.com/office/powerpoint/2010/main" xmlns="" val="95051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8BF9DF8-DD68-AE5A-9709-5E4598448D40}"/>
              </a:ext>
            </a:extLst>
          </p:cNvPr>
          <p:cNvGrpSpPr/>
          <p:nvPr/>
        </p:nvGrpSpPr>
        <p:grpSpPr>
          <a:xfrm>
            <a:off x="215958" y="122636"/>
            <a:ext cx="1338043" cy="900000"/>
            <a:chOff x="274758" y="806905"/>
            <a:chExt cx="1338043" cy="900000"/>
          </a:xfrm>
          <a:solidFill>
            <a:srgbClr val="279B48"/>
          </a:solidFill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E6BED34D-1596-5B03-196B-BF98A4FC7E9E}"/>
                </a:ext>
              </a:extLst>
            </p:cNvPr>
            <p:cNvSpPr txBox="1"/>
            <p:nvPr/>
          </p:nvSpPr>
          <p:spPr>
            <a:xfrm>
              <a:off x="274758" y="806906"/>
              <a:ext cx="423160" cy="33855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id-ID" sz="1600" dirty="0">
                  <a:solidFill>
                    <a:schemeClr val="bg1"/>
                  </a:solidFill>
                </a:rPr>
                <a:t>5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A63443B4-5A8E-BF4C-1618-7682630CB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12801" y="806905"/>
              <a:ext cx="900000" cy="900000"/>
            </a:xfrm>
            <a:prstGeom prst="rect">
              <a:avLst/>
            </a:prstGeom>
            <a:grpFill/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CF33778-2A68-1EB8-5B27-49EEE2FA1B27}"/>
              </a:ext>
            </a:extLst>
          </p:cNvPr>
          <p:cNvSpPr txBox="1"/>
          <p:nvPr/>
        </p:nvSpPr>
        <p:spPr>
          <a:xfrm>
            <a:off x="215957" y="1090225"/>
            <a:ext cx="5880043" cy="1815882"/>
          </a:xfrm>
          <a:prstGeom prst="rect">
            <a:avLst/>
          </a:prstGeom>
          <a:solidFill>
            <a:srgbClr val="91E3A8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sz="1600" b="1" dirty="0"/>
              <a:t>Rumusan Strategi</a:t>
            </a:r>
          </a:p>
          <a:p>
            <a:pPr marL="342900" indent="-342900">
              <a:buFont typeface="+mj-lt"/>
              <a:buAutoNum type="arabicPeriod"/>
            </a:pPr>
            <a:r>
              <a:rPr lang="sv-SE" sz="1600" dirty="0">
                <a:highlight>
                  <a:srgbClr val="00FF00"/>
                </a:highlight>
              </a:rPr>
              <a:t>Pemenuhan kebutuhan dasar kesehatan bagi masyarakat</a:t>
            </a:r>
            <a:endParaRPr lang="id-ID" sz="1600" dirty="0">
              <a:highlight>
                <a:srgbClr val="00FF00"/>
              </a:highlight>
            </a:endParaRPr>
          </a:p>
          <a:p>
            <a:pPr marL="342900" indent="-342900">
              <a:buFont typeface="+mj-lt"/>
              <a:buAutoNum type="arabicPeriod"/>
            </a:pPr>
            <a:r>
              <a:rPr lang="id-ID" sz="1600" dirty="0">
                <a:highlight>
                  <a:srgbClr val="FFFF00"/>
                </a:highlight>
              </a:rPr>
              <a:t>Penyuluhan dan sosialisasi permasalahan kesehatan jiwa dan raga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600" dirty="0">
                <a:highlight>
                  <a:srgbClr val="00FFFF"/>
                </a:highlight>
              </a:rPr>
              <a:t>Pencegahan dan pengobatan penyalahgunaan zat termasuk obat terlarang dan alkohol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600" dirty="0"/>
              <a:t>Peningkatan sistem satu data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730782C-5FE8-9EFD-B169-FD5AD876B904}"/>
              </a:ext>
            </a:extLst>
          </p:cNvPr>
          <p:cNvSpPr txBox="1"/>
          <p:nvPr/>
        </p:nvSpPr>
        <p:spPr>
          <a:xfrm>
            <a:off x="215957" y="2982564"/>
            <a:ext cx="5880043" cy="3668757"/>
          </a:xfrm>
          <a:prstGeom prst="rect">
            <a:avLst/>
          </a:prstGeom>
          <a:solidFill>
            <a:srgbClr val="91E3A8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sz="1600" b="1" dirty="0"/>
              <a:t>Rumusan Arahan Kebijakan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600" dirty="0">
                <a:highlight>
                  <a:srgbClr val="00FF00"/>
                </a:highlight>
              </a:rPr>
              <a:t>Mengoptimalkan program pemenuhan kesehatan beserta standarisasi pelayanannya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600" dirty="0">
                <a:highlight>
                  <a:srgbClr val="00FF00"/>
                </a:highlight>
              </a:rPr>
              <a:t>Meningkatkan upaya pencegahan, deteksi, dan pengobatan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600" dirty="0">
                <a:highlight>
                  <a:srgbClr val="00FF00"/>
                </a:highlight>
              </a:rPr>
              <a:t>Mengevaluasi dan perbaikan kebijakan untuk meningkatkan kualitas layanan JKN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600" dirty="0">
                <a:highlight>
                  <a:srgbClr val="FFFF00"/>
                </a:highlight>
              </a:rPr>
              <a:t>Membina dan sosialisasi kepada masyarakat mengenai kesehatan mental, edukasi seksual yang bertanggung jawab dan tanpa paksaan, serta persalinan remaja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600" dirty="0">
                <a:highlight>
                  <a:srgbClr val="00FFFF"/>
                </a:highlight>
              </a:rPr>
              <a:t>Sosialisasi gerakan hidup sehat untuk menghindari penyalahgunaan NAPZA</a:t>
            </a:r>
          </a:p>
          <a:p>
            <a:pPr marL="342900" indent="-342900">
              <a:buFont typeface="+mj-lt"/>
              <a:buAutoNum type="arabicPeriod"/>
            </a:pPr>
            <a:r>
              <a:rPr lang="fi-FI" sz="1600" dirty="0">
                <a:highlight>
                  <a:srgbClr val="00FFFF"/>
                </a:highlight>
              </a:rPr>
              <a:t>Melakukan pelayanan dan rehabilitasi</a:t>
            </a:r>
            <a:endParaRPr lang="id-ID" sz="1600" dirty="0">
              <a:highlight>
                <a:srgbClr val="00FFFF"/>
              </a:highlight>
            </a:endParaRPr>
          </a:p>
          <a:p>
            <a:pPr marL="342900" indent="-342900">
              <a:buFont typeface="+mj-lt"/>
              <a:buAutoNum type="arabicPeriod"/>
            </a:pPr>
            <a:r>
              <a:rPr lang="id-ID" sz="1600" dirty="0">
                <a:highlight>
                  <a:srgbClr val="00FFFF"/>
                </a:highlight>
              </a:rPr>
              <a:t>Penegakan hukum bagi pengedar narkoba dan peredaran miras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600" dirty="0"/>
              <a:t>Mengintegrasikan pangkalan data (</a:t>
            </a:r>
            <a:r>
              <a:rPr lang="id-ID" sz="1600" dirty="0" err="1"/>
              <a:t>database</a:t>
            </a:r>
            <a:r>
              <a:rPr lang="id-ID" sz="1600" dirty="0"/>
              <a:t>)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498892D-D915-6273-F83C-47DE0B6AFE88}"/>
              </a:ext>
            </a:extLst>
          </p:cNvPr>
          <p:cNvSpPr txBox="1"/>
          <p:nvPr/>
        </p:nvSpPr>
        <p:spPr>
          <a:xfrm>
            <a:off x="6256715" y="121578"/>
            <a:ext cx="5815215" cy="830997"/>
          </a:xfrm>
          <a:prstGeom prst="rect">
            <a:avLst/>
          </a:prstGeom>
          <a:solidFill>
            <a:srgbClr val="91E3A8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sz="1600" b="1" dirty="0"/>
              <a:t>Perangkat Daerah</a:t>
            </a:r>
          </a:p>
          <a:p>
            <a:r>
              <a:rPr lang="id-ID" sz="1600" dirty="0"/>
              <a:t>DISDIK, BAPENDA, DISNAKER, DINSOS, PUPR, PERKIM, DISDUKCAPIL, BPBD,  BAPPEDA; Seluruh OPD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43E7CE7-27BB-FB1E-9E97-E8858CB1C2C9}"/>
              </a:ext>
            </a:extLst>
          </p:cNvPr>
          <p:cNvSpPr txBox="1"/>
          <p:nvPr/>
        </p:nvSpPr>
        <p:spPr>
          <a:xfrm>
            <a:off x="6191885" y="1180010"/>
            <a:ext cx="5880043" cy="4616648"/>
          </a:xfrm>
          <a:prstGeom prst="rect">
            <a:avLst/>
          </a:prstGeom>
          <a:solidFill>
            <a:srgbClr val="91E3A8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sz="1400" b="1" dirty="0"/>
              <a:t>Rumusan Program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00FF00"/>
                </a:highlight>
              </a:rPr>
              <a:t>Program Pemenuhan Upaya Kesehatan Perorangan Dan Upaya Kesehatan Masyarakat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00FF00"/>
                </a:highlight>
              </a:rPr>
              <a:t>Program Peningkatan Kapasitas Sumber Daya Manusia Kesehatan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00FF00"/>
                </a:highlight>
              </a:rPr>
              <a:t>Program Sediaan Farmasi, Alat Kesehatan Dan Makanan Minuman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00FF00"/>
                </a:highlight>
              </a:rPr>
              <a:t>Program Pemberdayaan Masyarakat Bidang Kesehatan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FFFF00"/>
                </a:highlight>
              </a:rPr>
              <a:t>Program Pemenuhan Upaya Kesehatan Perorangan Dan Upaya Kesehatan Masyarakat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FFFF00"/>
                </a:highlight>
              </a:rPr>
              <a:t>Program Peningkatan Kapasitas Sumber Daya Manusia Kesehatan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FFFF00"/>
                </a:highlight>
              </a:rPr>
              <a:t>Program Sediaan Farmasi, Alat Kesehatan Dan Makanan Minuman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FFFF00"/>
                </a:highlight>
              </a:rPr>
              <a:t>Program Pemberdayaan Masyarakat Bidang Kesehatan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FFFF00"/>
                </a:highlight>
              </a:rPr>
              <a:t>Program Pengendalian Penduduk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FFFF00"/>
                </a:highlight>
              </a:rPr>
              <a:t>Program Pembinaan Keluarga Berencana (KB)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highlight>
                  <a:srgbClr val="FFFF00"/>
                </a:highlight>
              </a:rPr>
              <a:t>Program Pemberdayaan Dan Peningkatan Keluarga Sejahtera (KS)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1400" dirty="0">
                <a:highlight>
                  <a:srgbClr val="00FFFF"/>
                </a:highlight>
              </a:rPr>
              <a:t>Program Pemenuhan Upaya Kesehatan Perorangan Dan Upaya Kesehatan Masyarakat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1400" dirty="0">
                <a:highlight>
                  <a:srgbClr val="00FFFF"/>
                </a:highlight>
              </a:rPr>
              <a:t>Program Pembinaan Dan Pengembangan Ketahanan Ekonomi, Sosial, Dan Budaya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/>
              <a:t>Program Koordinasi dan Sinkronisasi Perencanaan Pembangunan Daerah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/>
              <a:t>Penyelenggaraan Sistem Informasi Kesehatan Secara Terintegrasi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4B9B875-0BD5-5B43-3FD9-9AEC0B318E37}"/>
              </a:ext>
            </a:extLst>
          </p:cNvPr>
          <p:cNvSpPr txBox="1"/>
          <p:nvPr/>
        </p:nvSpPr>
        <p:spPr>
          <a:xfrm>
            <a:off x="1683868" y="121578"/>
            <a:ext cx="4251419" cy="584775"/>
          </a:xfrm>
          <a:prstGeom prst="rect">
            <a:avLst/>
          </a:prstGeom>
          <a:solidFill>
            <a:srgbClr val="91E3A8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sz="1600" b="1" dirty="0"/>
              <a:t>Terkait dengan Isu</a:t>
            </a:r>
          </a:p>
          <a:p>
            <a:r>
              <a:rPr lang="fi-FI" sz="1600" dirty="0"/>
              <a:t>Kesenjangan sosial dan tata kelola</a:t>
            </a:r>
            <a:endParaRPr lang="id-ID" sz="1600" dirty="0"/>
          </a:p>
        </p:txBody>
      </p:sp>
    </p:spTree>
    <p:extLst>
      <p:ext uri="{BB962C8B-B14F-4D97-AF65-F5344CB8AC3E}">
        <p14:creationId xmlns:p14="http://schemas.microsoft.com/office/powerpoint/2010/main" xmlns="" val="235763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633777-E6F5-935E-2C3E-32040C1DB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27236"/>
          </a:xfrm>
        </p:spPr>
        <p:txBody>
          <a:bodyPr>
            <a:normAutofit fontScale="90000"/>
          </a:bodyPr>
          <a:lstStyle/>
          <a:p>
            <a:r>
              <a:rPr lang="id-ID" dirty="0"/>
              <a:t>Karakteristik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xmlns="" id="{A7E0C782-2F14-D689-EC2C-9A886BF04E4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94" r="5794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  <p:pic>
        <p:nvPicPr>
          <p:cNvPr id="13" name="Picture Placeholder 5">
            <a:extLst>
              <a:ext uri="{FF2B5EF4-FFF2-40B4-BE49-F238E27FC236}">
                <a16:creationId xmlns:a16="http://schemas.microsoft.com/office/drawing/2014/main" xmlns="" id="{B80A5252-718E-2A74-B737-F024F48446B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94" r="5794"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B20A139-3783-4AD8-A08D-78F712DA80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d-ID" sz="2400" dirty="0"/>
              <a:t>KBA dominan adalah </a:t>
            </a:r>
            <a:r>
              <a:rPr lang="id-ID" sz="2400" b="1" dirty="0"/>
              <a:t>Dataran fluvial bermaterial aluvium </a:t>
            </a:r>
            <a:r>
              <a:rPr lang="id-ID" sz="2400" dirty="0"/>
              <a:t>(2.091.146 Ha atau 14,22%)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9E12FD42-9020-830F-E2CF-7343A1FBE46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d-ID" sz="2400" dirty="0"/>
              <a:t>Terdapat 3 DAS: Kapuas, Pawan, dan Jelai</a:t>
            </a: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xmlns="" id="{77268257-CA96-CA2C-71B4-D0AAB0139C5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63" r="5863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xmlns="" id="{777C51DA-51E6-B4BC-E222-C50EFCF2D543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63" r="5863"/>
          <a:stretch>
            <a:fillRect/>
          </a:stretch>
        </p:blipFill>
        <p:spPr/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DF13D0F-7545-E7A9-4F23-5B0E1A66DBF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d-ID" sz="2400" dirty="0"/>
              <a:t>KVA dominan adalah </a:t>
            </a:r>
            <a:r>
              <a:rPr lang="id-ID" sz="2400" b="1" dirty="0"/>
              <a:t>Vegetasi hutan batuan </a:t>
            </a:r>
            <a:r>
              <a:rPr lang="id-ID" sz="2400" b="1" dirty="0" err="1"/>
              <a:t>ultrabasa</a:t>
            </a:r>
            <a:r>
              <a:rPr lang="id-ID" sz="2400" b="1" dirty="0"/>
              <a:t> pamah</a:t>
            </a:r>
            <a:r>
              <a:rPr lang="id-ID" sz="2400" dirty="0"/>
              <a:t> (3.268.722 Ha atau 22%)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D3472F4F-ED11-C891-A45E-4A14416E388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d-ID" sz="2000" dirty="0"/>
              <a:t>Terdapat 7 CAT: Ketapang-Kalteng, Paloh, Pontianak (terluas:  2.340.624 Ha), </a:t>
            </a:r>
            <a:r>
              <a:rPr lang="id-ID" sz="2000" dirty="0" err="1"/>
              <a:t>Putusibau</a:t>
            </a:r>
            <a:r>
              <a:rPr lang="id-ID" sz="2000" dirty="0"/>
              <a:t>, Sambas, Singkawang, dan Sintang </a:t>
            </a:r>
          </a:p>
          <a:p>
            <a:pPr marL="0" indent="0">
              <a:buNone/>
            </a:pPr>
            <a:endParaRPr lang="id-ID" sz="2000" dirty="0"/>
          </a:p>
        </p:txBody>
      </p:sp>
    </p:spTree>
    <p:extLst>
      <p:ext uri="{BB962C8B-B14F-4D97-AF65-F5344CB8AC3E}">
        <p14:creationId xmlns:p14="http://schemas.microsoft.com/office/powerpoint/2010/main" xmlns="" val="4748600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0766AFB-354C-C2F2-65D3-DC2FE1B0B925}"/>
              </a:ext>
            </a:extLst>
          </p:cNvPr>
          <p:cNvSpPr txBox="1"/>
          <p:nvPr/>
        </p:nvSpPr>
        <p:spPr>
          <a:xfrm>
            <a:off x="186403" y="1220923"/>
            <a:ext cx="6406516" cy="1600438"/>
          </a:xfrm>
          <a:prstGeom prst="rect">
            <a:avLst/>
          </a:prstGeom>
          <a:solidFill>
            <a:srgbClr val="96D3FC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sz="1400" b="1" dirty="0">
                <a:solidFill>
                  <a:schemeClr val="tx1"/>
                </a:solidFill>
              </a:rPr>
              <a:t>Rumusan Strategi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solidFill>
                  <a:schemeClr val="tx1"/>
                </a:solidFill>
              </a:rPr>
              <a:t>Pengurangan segala bentuk kekerasan, baik secara mental maupun fisik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solidFill>
                  <a:schemeClr val="tx1"/>
                </a:solidFill>
              </a:rPr>
              <a:t>Penjaminan akses informasi bagi publik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solidFill>
                  <a:schemeClr val="tx1"/>
                </a:solidFill>
              </a:rPr>
              <a:t>Penguatan transparansi, reformasi institusi, dan penerapan teknologi informasi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solidFill>
                  <a:schemeClr val="tx1"/>
                </a:solidFill>
              </a:rPr>
              <a:t>Perluasan kesempatan terhadap perempuan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solidFill>
                  <a:schemeClr val="tx1"/>
                </a:solidFill>
              </a:rPr>
              <a:t>Penguatan hukum yang tidak diskriminatif untuk pembangunan berkelanjutan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solidFill>
                  <a:schemeClr val="tx1"/>
                </a:solidFill>
              </a:rPr>
              <a:t>Peningkatan sistem satu data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AD25070-4C60-6A92-23DF-DC483B850905}"/>
              </a:ext>
            </a:extLst>
          </p:cNvPr>
          <p:cNvSpPr txBox="1"/>
          <p:nvPr/>
        </p:nvSpPr>
        <p:spPr>
          <a:xfrm>
            <a:off x="162389" y="3441526"/>
            <a:ext cx="6430529" cy="2677656"/>
          </a:xfrm>
          <a:prstGeom prst="rect">
            <a:avLst/>
          </a:prstGeom>
          <a:solidFill>
            <a:srgbClr val="96D3FC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sz="1400" b="1" dirty="0">
                <a:solidFill>
                  <a:schemeClr val="tx1"/>
                </a:solidFill>
              </a:rPr>
              <a:t>Rumusan Arahan Kebijakan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solidFill>
                  <a:schemeClr val="tx1"/>
                </a:solidFill>
              </a:rPr>
              <a:t>Memperkuat pendekatan preventif melalui edukasi, advokasi, dan intervensi yang berfokus pada kesejahteraan mental dan fisik individu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solidFill>
                  <a:schemeClr val="tx1"/>
                </a:solidFill>
              </a:rPr>
              <a:t>Memastikan akses yang mudah dan transparan terhadap informasi bagi masyarakat, memperkuat kebebasan informasi, serta mendorong partisipasi aktif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solidFill>
                  <a:schemeClr val="tx1"/>
                </a:solidFill>
              </a:rPr>
              <a:t>Mengarusutamakan pengembangan lembaga yang efektif, </a:t>
            </a:r>
            <a:r>
              <a:rPr lang="id-ID" sz="1400" dirty="0" err="1">
                <a:solidFill>
                  <a:schemeClr val="tx1"/>
                </a:solidFill>
              </a:rPr>
              <a:t>akuntabel</a:t>
            </a:r>
            <a:r>
              <a:rPr lang="id-ID" sz="1400" dirty="0">
                <a:solidFill>
                  <a:schemeClr val="tx1"/>
                </a:solidFill>
              </a:rPr>
              <a:t>, dan transparan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solidFill>
                  <a:schemeClr val="tx1"/>
                </a:solidFill>
              </a:rPr>
              <a:t>Pemberdayaan ekonomi, pendidikan inklusif, akses yang setara terhadap sumber daya, dan perlindungan terhadap hak-hak perempuan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solidFill>
                  <a:schemeClr val="tx1"/>
                </a:solidFill>
              </a:rPr>
              <a:t>Penguatan sistem hukum yang adil dan tidak diskriminatif dengan menegakkan keadilan, kesetaraan, dan akses yang merata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solidFill>
                  <a:schemeClr val="tx1"/>
                </a:solidFill>
              </a:rPr>
              <a:t>Mengintegrasikan pangkalan data (</a:t>
            </a:r>
            <a:r>
              <a:rPr lang="id-ID" sz="1400" dirty="0" err="1">
                <a:solidFill>
                  <a:schemeClr val="tx1"/>
                </a:solidFill>
              </a:rPr>
              <a:t>database</a:t>
            </a:r>
            <a:r>
              <a:rPr lang="id-ID" sz="1400" dirty="0">
                <a:solidFill>
                  <a:schemeClr val="tx1"/>
                </a:solidFill>
              </a:rPr>
              <a:t>)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0878B56-59EC-39D4-8631-29AE317C1D5D}"/>
              </a:ext>
            </a:extLst>
          </p:cNvPr>
          <p:cNvSpPr txBox="1"/>
          <p:nvPr/>
        </p:nvSpPr>
        <p:spPr>
          <a:xfrm>
            <a:off x="6478969" y="275572"/>
            <a:ext cx="5713031" cy="738664"/>
          </a:xfrm>
          <a:prstGeom prst="rect">
            <a:avLst/>
          </a:prstGeom>
          <a:solidFill>
            <a:srgbClr val="96D3FC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sz="1400" b="1" dirty="0">
                <a:solidFill>
                  <a:schemeClr val="tx1"/>
                </a:solidFill>
              </a:rPr>
              <a:t>Perangkat Daerah</a:t>
            </a:r>
          </a:p>
          <a:p>
            <a:r>
              <a:rPr lang="id-ID" sz="1400" dirty="0" smtClean="0">
                <a:solidFill>
                  <a:schemeClr val="tx1"/>
                </a:solidFill>
              </a:rPr>
              <a:t>PUPR</a:t>
            </a:r>
            <a:r>
              <a:rPr lang="id-ID" sz="1400" dirty="0">
                <a:solidFill>
                  <a:schemeClr val="tx1"/>
                </a:solidFill>
              </a:rPr>
              <a:t>, DP3A, DISKOMINFO, INSPEKTORAT, BAPENDA, BKAD, </a:t>
            </a:r>
            <a:endParaRPr lang="id-ID" sz="1400" dirty="0" smtClean="0">
              <a:solidFill>
                <a:schemeClr val="tx1"/>
              </a:solidFill>
            </a:endParaRPr>
          </a:p>
          <a:p>
            <a:r>
              <a:rPr lang="id-ID" sz="1400" dirty="0" smtClean="0">
                <a:solidFill>
                  <a:schemeClr val="tx1"/>
                </a:solidFill>
              </a:rPr>
              <a:t>BAPPEDA</a:t>
            </a:r>
            <a:r>
              <a:rPr lang="id-ID" sz="1400" dirty="0">
                <a:solidFill>
                  <a:schemeClr val="tx1"/>
                </a:solidFill>
              </a:rPr>
              <a:t>; Seluruh OPD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CD87E1C-6DF0-4CCE-944A-FED605BAE975}"/>
              </a:ext>
            </a:extLst>
          </p:cNvPr>
          <p:cNvSpPr txBox="1"/>
          <p:nvPr/>
        </p:nvSpPr>
        <p:spPr>
          <a:xfrm>
            <a:off x="6727936" y="1220921"/>
            <a:ext cx="5277661" cy="3539430"/>
          </a:xfrm>
          <a:prstGeom prst="rect">
            <a:avLst/>
          </a:prstGeom>
          <a:solidFill>
            <a:srgbClr val="96D3FC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sz="1400" b="1" dirty="0">
                <a:solidFill>
                  <a:schemeClr val="tx1"/>
                </a:solidFill>
              </a:rPr>
              <a:t>Rumusan Program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solidFill>
                  <a:schemeClr val="tx1"/>
                </a:solidFill>
              </a:rPr>
              <a:t>Program Peningkatan </a:t>
            </a:r>
            <a:r>
              <a:rPr lang="id-ID" sz="1400" dirty="0" err="1">
                <a:solidFill>
                  <a:schemeClr val="tx1"/>
                </a:solidFill>
              </a:rPr>
              <a:t>Ketentraman</a:t>
            </a:r>
            <a:r>
              <a:rPr lang="id-ID" sz="1400" dirty="0">
                <a:solidFill>
                  <a:schemeClr val="tx1"/>
                </a:solidFill>
              </a:rPr>
              <a:t> Dan Ketertiban Umum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solidFill>
                  <a:schemeClr val="tx1"/>
                </a:solidFill>
              </a:rPr>
              <a:t>Program Pengembangan Perumahan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solidFill>
                  <a:schemeClr val="tx1"/>
                </a:solidFill>
              </a:rPr>
              <a:t>Program Peningkatan Prasarana, Sarana Dan Utilitas Umum (PSU)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solidFill>
                  <a:schemeClr val="tx1"/>
                </a:solidFill>
              </a:rPr>
              <a:t>Program Pemenuhan Hak Anak (PHA)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solidFill>
                  <a:schemeClr val="tx1"/>
                </a:solidFill>
              </a:rPr>
              <a:t>Program Perlindungan Khusus Anak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solidFill>
                  <a:schemeClr val="tx1"/>
                </a:solidFill>
              </a:rPr>
              <a:t>Program Pengelolaan Informasi Dan Komunikasi Publik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solidFill>
                  <a:schemeClr val="tx1"/>
                </a:solidFill>
              </a:rPr>
              <a:t>Program Perencanaan, Pengendalian, Dan Evaluasi Pembangunan Daerah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solidFill>
                  <a:schemeClr val="tx1"/>
                </a:solidFill>
              </a:rPr>
              <a:t>Program Perekonomian Dan Pembangunan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solidFill>
                  <a:schemeClr val="tx1"/>
                </a:solidFill>
              </a:rPr>
              <a:t>Program </a:t>
            </a:r>
            <a:r>
              <a:rPr lang="id-ID" sz="1400" dirty="0" err="1">
                <a:solidFill>
                  <a:schemeClr val="tx1"/>
                </a:solidFill>
              </a:rPr>
              <a:t>Pengarusutamaan</a:t>
            </a:r>
            <a:r>
              <a:rPr lang="id-ID" sz="1400" dirty="0">
                <a:solidFill>
                  <a:schemeClr val="tx1"/>
                </a:solidFill>
              </a:rPr>
              <a:t> Gender Dan Pemberdayaan Perempuan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solidFill>
                  <a:schemeClr val="tx1"/>
                </a:solidFill>
              </a:rPr>
              <a:t>Program Pemerintahan Dan Kesejahteraan Rakyat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solidFill>
                  <a:schemeClr val="tx1"/>
                </a:solidFill>
              </a:rPr>
              <a:t>Program Koordinasi Dan Sinkronisasi Perencanaan Pembangunan Daerah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1400" dirty="0">
                <a:solidFill>
                  <a:schemeClr val="tx1"/>
                </a:solidFill>
              </a:rPr>
              <a:t>Program Pengelolaan Sistem Data Gender Dan Anak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5501ED0-38BF-C984-0377-1063A99376D8}"/>
              </a:ext>
            </a:extLst>
          </p:cNvPr>
          <p:cNvGrpSpPr/>
          <p:nvPr/>
        </p:nvGrpSpPr>
        <p:grpSpPr>
          <a:xfrm>
            <a:off x="215959" y="121577"/>
            <a:ext cx="1323160" cy="900000"/>
            <a:chOff x="215958" y="121577"/>
            <a:chExt cx="1323160" cy="90000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07FD0C3B-3CEC-E8FE-BE00-4FA7C0349856}"/>
                </a:ext>
              </a:extLst>
            </p:cNvPr>
            <p:cNvSpPr txBox="1"/>
            <p:nvPr/>
          </p:nvSpPr>
          <p:spPr>
            <a:xfrm>
              <a:off x="215958" y="122637"/>
              <a:ext cx="423160" cy="307777"/>
            </a:xfrm>
            <a:prstGeom prst="rect">
              <a:avLst/>
            </a:prstGeom>
            <a:solidFill>
              <a:srgbClr val="04558B"/>
            </a:solidFill>
            <a:ln>
              <a:solidFill>
                <a:srgbClr val="04558B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id-ID" sz="1400" dirty="0">
                  <a:solidFill>
                    <a:schemeClr val="bg1"/>
                  </a:solidFill>
                </a:rPr>
                <a:t>6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785CFF1E-371D-7673-C6BC-96E8B8EC7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39118" y="121577"/>
              <a:ext cx="900000" cy="900000"/>
            </a:xfrm>
            <a:prstGeom prst="rect">
              <a:avLst/>
            </a:prstGeom>
            <a:solidFill>
              <a:srgbClr val="04558B"/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297AEAA-6850-ED99-7FC5-D8A60F5475F6}"/>
              </a:ext>
            </a:extLst>
          </p:cNvPr>
          <p:cNvSpPr txBox="1"/>
          <p:nvPr/>
        </p:nvSpPr>
        <p:spPr>
          <a:xfrm>
            <a:off x="1801353" y="121576"/>
            <a:ext cx="3369163" cy="523220"/>
          </a:xfrm>
          <a:prstGeom prst="rect">
            <a:avLst/>
          </a:prstGeom>
          <a:solidFill>
            <a:srgbClr val="96D3FC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sz="1400" b="1" dirty="0">
                <a:solidFill>
                  <a:schemeClr val="tx1"/>
                </a:solidFill>
              </a:rPr>
              <a:t>Terkait dengan Isu</a:t>
            </a:r>
          </a:p>
          <a:p>
            <a:r>
              <a:rPr lang="fi-FI" sz="1400" dirty="0">
                <a:solidFill>
                  <a:schemeClr val="tx1"/>
                </a:solidFill>
              </a:rPr>
              <a:t>Kesenjangan sosial dan tata kelola</a:t>
            </a:r>
            <a:endParaRPr lang="id-ID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665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96E9ED5-FFF7-4BEE-F142-55EBCF55E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231" y="680755"/>
            <a:ext cx="3455117" cy="48867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FB7313D-50FA-1C26-0AF2-8BF0529DD8A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8659258" y="2959545"/>
            <a:ext cx="2917145" cy="41576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9B796D-A404-CB16-C8FA-A5CFA2245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72800" cy="776614"/>
          </a:xfrm>
        </p:spPr>
        <p:txBody>
          <a:bodyPr>
            <a:normAutofit/>
          </a:bodyPr>
          <a:lstStyle/>
          <a:p>
            <a:pPr algn="l"/>
            <a:r>
              <a:rPr lang="id-ID" sz="3200" dirty="0"/>
              <a:t>Dokumen-dokumen yang tersedia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D819DE15-2EFC-0D7B-01F6-EB834318BB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2787" r="7564" b="66849"/>
          <a:stretch/>
        </p:blipFill>
        <p:spPr>
          <a:xfrm>
            <a:off x="8561054" y="2596315"/>
            <a:ext cx="3455117" cy="98471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D52A768-CBA5-E01A-90D2-D6928B64D7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0321" y="5165862"/>
            <a:ext cx="4218687" cy="15092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EA99245-FF51-E76A-C023-A8485421690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1640"/>
          <a:stretch/>
        </p:blipFill>
        <p:spPr>
          <a:xfrm>
            <a:off x="8561055" y="157560"/>
            <a:ext cx="3455117" cy="10400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6725C02-8C1D-277F-EE79-329620F808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483" y="4839508"/>
            <a:ext cx="3646836" cy="17149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6EDAD72-892A-2229-C301-A202FC9278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80" y="3756664"/>
            <a:ext cx="3840577" cy="9400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DEE53EA-9682-0348-E71E-1EF7549D31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9343" y="868930"/>
            <a:ext cx="3709464" cy="13680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9E88C19-479E-A519-73E2-619D87504F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9343" y="2339463"/>
            <a:ext cx="3455117" cy="13066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A99012CB-E816-6A7A-523E-017575A851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02269" y="3051230"/>
            <a:ext cx="3101609" cy="104403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ED43066-9A5A-D444-D3FD-D485C4AC0DC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22530" y="1294254"/>
            <a:ext cx="3472236" cy="118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18913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d-ID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0548"/>
            <a:ext cx="12191999" cy="6908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59CBA1CA-32D5-CFE4-DE46-3841A736C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4210"/>
            <a:ext cx="3319397" cy="1169551"/>
          </a:xfrm>
        </p:spPr>
        <p:txBody>
          <a:bodyPr>
            <a:normAutofit fontScale="90000"/>
          </a:bodyPr>
          <a:lstStyle/>
          <a:p>
            <a:r>
              <a:rPr lang="id-ID" dirty="0"/>
              <a:t>Penggunaan Lahan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EAE4A8B5-6D65-1AB0-B860-DCF1244886A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69" r="28781"/>
          <a:stretch/>
        </p:blipFill>
        <p:spPr>
          <a:xfrm>
            <a:off x="230087" y="1742252"/>
            <a:ext cx="2835024" cy="3123308"/>
          </a:xfr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xmlns="" id="{DB05B238-F616-6D64-496E-4A114055BD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14" r="28662"/>
          <a:stretch/>
        </p:blipFill>
        <p:spPr>
          <a:xfrm>
            <a:off x="3172062" y="1711177"/>
            <a:ext cx="2893335" cy="3154385"/>
          </a:xfrm>
        </p:spPr>
      </p:pic>
      <p:pic>
        <p:nvPicPr>
          <p:cNvPr id="14" name="Content Placeholder 5">
            <a:extLst>
              <a:ext uri="{FF2B5EF4-FFF2-40B4-BE49-F238E27FC236}">
                <a16:creationId xmlns:a16="http://schemas.microsoft.com/office/drawing/2014/main" xmlns="" id="{0477130B-17AC-595B-7A7B-1C07C176A2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69" r="28456"/>
          <a:stretch/>
        </p:blipFill>
        <p:spPr>
          <a:xfrm>
            <a:off x="6172347" y="1742252"/>
            <a:ext cx="2849381" cy="3123308"/>
          </a:xfrm>
          <a:prstGeom prst="rect">
            <a:avLst/>
          </a:prstGeom>
        </p:spPr>
      </p:pic>
      <p:pic>
        <p:nvPicPr>
          <p:cNvPr id="15" name="Content Placeholder 7">
            <a:extLst>
              <a:ext uri="{FF2B5EF4-FFF2-40B4-BE49-F238E27FC236}">
                <a16:creationId xmlns:a16="http://schemas.microsoft.com/office/drawing/2014/main" xmlns="" id="{3CB1CAB7-5572-73F7-ECAF-465680C18A1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79" r="28682"/>
          <a:stretch/>
        </p:blipFill>
        <p:spPr>
          <a:xfrm>
            <a:off x="9156750" y="1742253"/>
            <a:ext cx="2821309" cy="312330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BD48E53-7416-BDC9-5AAA-71A766B6E89E}"/>
              </a:ext>
            </a:extLst>
          </p:cNvPr>
          <p:cNvSpPr txBox="1"/>
          <p:nvPr/>
        </p:nvSpPr>
        <p:spPr>
          <a:xfrm>
            <a:off x="2180112" y="3766060"/>
            <a:ext cx="808653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id-ID" sz="2000" dirty="0"/>
              <a:t>1996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D8A9603-D301-1CA4-C14F-FCE23B89AAF1}"/>
              </a:ext>
            </a:extLst>
          </p:cNvPr>
          <p:cNvSpPr txBox="1"/>
          <p:nvPr/>
        </p:nvSpPr>
        <p:spPr>
          <a:xfrm>
            <a:off x="5180398" y="3766060"/>
            <a:ext cx="808653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id-ID" sz="2000" dirty="0"/>
              <a:t>2006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74942F7-281C-DB88-EA10-FB83519324AC}"/>
              </a:ext>
            </a:extLst>
          </p:cNvPr>
          <p:cNvSpPr txBox="1"/>
          <p:nvPr/>
        </p:nvSpPr>
        <p:spPr>
          <a:xfrm>
            <a:off x="8136728" y="3766060"/>
            <a:ext cx="808653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id-ID" sz="2000" dirty="0"/>
              <a:t>2016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C3149B2-B6FA-D7DC-E6DF-E4F87F40B6D5}"/>
              </a:ext>
            </a:extLst>
          </p:cNvPr>
          <p:cNvSpPr txBox="1"/>
          <p:nvPr/>
        </p:nvSpPr>
        <p:spPr>
          <a:xfrm>
            <a:off x="11067203" y="3766060"/>
            <a:ext cx="808653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id-ID" sz="2000" dirty="0"/>
              <a:t>2022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41869D7-4689-6F5F-8E09-066013FF27CD}"/>
              </a:ext>
            </a:extLst>
          </p:cNvPr>
          <p:cNvSpPr txBox="1"/>
          <p:nvPr/>
        </p:nvSpPr>
        <p:spPr>
          <a:xfrm>
            <a:off x="3331029" y="102081"/>
            <a:ext cx="8646595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numCol="2">
            <a:spAutoFit/>
          </a:bodyPr>
          <a:lstStyle/>
          <a:p>
            <a:r>
              <a:rPr lang="id-ID" sz="1600" dirty="0"/>
              <a:t>2022: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1600" dirty="0"/>
              <a:t>Pertanian lahan kering campur semak:  4.677.470 Ha (31,81%)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1600" dirty="0"/>
              <a:t>Perkebunan:  2.506.017  Ha (17,04%)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1600" dirty="0"/>
              <a:t>Hutan lahan kering primer:  2.281.296  Ha (15,52%)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1600" dirty="0"/>
              <a:t>Hutan lahan kering sekunder:  2.051.387  Ha (13,95%).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1600" dirty="0"/>
              <a:t>Jenis lainnya memiliki proporsi kurang dari 5%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E46FA99-DDCE-7E50-F8E4-999CC00732A3}"/>
              </a:ext>
            </a:extLst>
          </p:cNvPr>
          <p:cNvSpPr txBox="1"/>
          <p:nvPr/>
        </p:nvSpPr>
        <p:spPr>
          <a:xfrm>
            <a:off x="190977" y="4967149"/>
            <a:ext cx="1174797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dirty="0"/>
              <a:t>Antara tahun 1996 dan 2022, perubahan lahan yang paling signifikan terjadi pada: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dirty="0"/>
              <a:t>Luas perkebunan yang </a:t>
            </a:r>
            <a:r>
              <a:rPr lang="id-ID" b="1" dirty="0"/>
              <a:t>meningkat</a:t>
            </a:r>
            <a:r>
              <a:rPr lang="id-ID" dirty="0"/>
              <a:t> drastis dari 315.079,37 Ha pada tahun 1996 menjadi 2.506.016,74 Ha pada tahun 2022. Artinya, terdapat penambahan luas perkebunan sebesar 2.190.937,36 Ha dalam rentang waktu tersebut.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dirty="0"/>
              <a:t>Terdapat </a:t>
            </a:r>
            <a:r>
              <a:rPr lang="id-ID" b="1" dirty="0"/>
              <a:t>pengurangan</a:t>
            </a:r>
            <a:r>
              <a:rPr lang="id-ID" dirty="0"/>
              <a:t> signifikan pada beberapa jenis tutupan lahan, yaitu Hutan rawa sekunder (-782.919,49 Ha), Pertanian lahan kering campur semak (-595.443,99 Ha), Hutan lahan kering sekunder (-561.179,95 Ha), dan Semak belukar (-173.985,53 Ha). </a:t>
            </a:r>
          </a:p>
        </p:txBody>
      </p:sp>
    </p:spTree>
    <p:extLst>
      <p:ext uri="{BB962C8B-B14F-4D97-AF65-F5344CB8AC3E}">
        <p14:creationId xmlns:p14="http://schemas.microsoft.com/office/powerpoint/2010/main" xmlns="" val="2447074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xmlns="" id="{9205694B-069D-990D-F996-5BEA02CF6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02184"/>
          </a:xfrm>
        </p:spPr>
        <p:txBody>
          <a:bodyPr>
            <a:normAutofit fontScale="90000"/>
          </a:bodyPr>
          <a:lstStyle/>
          <a:p>
            <a:r>
              <a:rPr lang="id-ID" dirty="0"/>
              <a:t>Karakteristik</a:t>
            </a:r>
          </a:p>
        </p:txBody>
      </p:sp>
      <p:pic>
        <p:nvPicPr>
          <p:cNvPr id="13" name="Picture Placeholder 5">
            <a:extLst>
              <a:ext uri="{FF2B5EF4-FFF2-40B4-BE49-F238E27FC236}">
                <a16:creationId xmlns:a16="http://schemas.microsoft.com/office/drawing/2014/main" xmlns="" id="{FC4B89FE-07A3-BE9E-1BD7-99335C9A110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94" r="5794"/>
          <a:stretch/>
        </p:blipFill>
        <p:spPr/>
      </p:pic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xmlns="" id="{CDB7C6FE-EF85-F159-09C7-241C2E8C314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94" r="5794"/>
          <a:stretch/>
        </p:blipFill>
        <p:spPr bwMode="auto"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3A4BEDC4-2549-BD90-E624-6872A877FD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88433" y="832434"/>
            <a:ext cx="2893267" cy="288231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id-ID"/>
              <a:t>Fungsi Kawasan Hutan: </a:t>
            </a:r>
          </a:p>
          <a:p>
            <a:r>
              <a:rPr lang="id-ID"/>
              <a:t>APL 44%</a:t>
            </a:r>
          </a:p>
          <a:p>
            <a:r>
              <a:rPr lang="id-ID">
                <a:highlight>
                  <a:srgbClr val="00FF00"/>
                </a:highlight>
              </a:rPr>
              <a:t>HL 15%</a:t>
            </a:r>
          </a:p>
          <a:p>
            <a:r>
              <a:rPr lang="id-ID">
                <a:highlight>
                  <a:srgbClr val="FFFF00"/>
                </a:highlight>
              </a:rPr>
              <a:t>HP 14%</a:t>
            </a:r>
          </a:p>
          <a:p>
            <a:r>
              <a:rPr lang="id-ID">
                <a:highlight>
                  <a:srgbClr val="FFFF00"/>
                </a:highlight>
              </a:rPr>
              <a:t>HPT 14%</a:t>
            </a:r>
          </a:p>
          <a:p>
            <a:r>
              <a:rPr lang="id-ID">
                <a:highlight>
                  <a:srgbClr val="00FF00"/>
                </a:highlight>
              </a:rPr>
              <a:t>TN 8%</a:t>
            </a:r>
          </a:p>
          <a:p>
            <a:r>
              <a:rPr lang="id-ID">
                <a:highlight>
                  <a:srgbClr val="00FF00"/>
                </a:highlight>
              </a:rPr>
              <a:t>CA 3%</a:t>
            </a:r>
          </a:p>
          <a:p>
            <a:r>
              <a:rPr lang="id-ID">
                <a:highlight>
                  <a:srgbClr val="FFFF00"/>
                </a:highlight>
              </a:rPr>
              <a:t>HPK 1%</a:t>
            </a:r>
          </a:p>
          <a:p>
            <a:r>
              <a:rPr lang="id-ID"/>
              <a:t>lainnya &lt;1%</a:t>
            </a:r>
            <a:endParaRPr lang="id-ID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xmlns="" id="{8CA28614-6DC7-F6C5-48DF-2DEA0A3851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87656" y="3870658"/>
            <a:ext cx="2893267" cy="2848647"/>
          </a:xfrm>
        </p:spPr>
        <p:txBody>
          <a:bodyPr>
            <a:normAutofit fontScale="77500" lnSpcReduction="20000"/>
          </a:bodyPr>
          <a:lstStyle/>
          <a:p>
            <a:r>
              <a:rPr lang="id-ID" dirty="0"/>
              <a:t>Mangrove 63% berada di Kubu Raya</a:t>
            </a:r>
          </a:p>
          <a:p>
            <a:r>
              <a:rPr lang="id-ID" dirty="0"/>
              <a:t>Kerusakan biasanya berupa penebangan massal untuk pembuatan arang</a:t>
            </a:r>
          </a:p>
        </p:txBody>
      </p:sp>
      <p:pic>
        <p:nvPicPr>
          <p:cNvPr id="14" name="Picture Placeholder 5">
            <a:extLst>
              <a:ext uri="{FF2B5EF4-FFF2-40B4-BE49-F238E27FC236}">
                <a16:creationId xmlns:a16="http://schemas.microsoft.com/office/drawing/2014/main" xmlns="" id="{879EB9AB-9AAF-9CBB-A43F-9D44947DC16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63" r="5863"/>
          <a:stretch/>
        </p:blipFill>
        <p:spPr/>
      </p:pic>
      <p:pic>
        <p:nvPicPr>
          <p:cNvPr id="15" name="Picture Placeholder 5">
            <a:extLst>
              <a:ext uri="{FF2B5EF4-FFF2-40B4-BE49-F238E27FC236}">
                <a16:creationId xmlns:a16="http://schemas.microsoft.com/office/drawing/2014/main" xmlns="" id="{66C32FB0-CE1A-5609-7623-A048F4CF6DFE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63" r="5863"/>
          <a:stretch/>
        </p:blipFill>
        <p:spPr/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A5D9F434-8D2E-8EC6-CE44-81B4355CFD2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00157" y="832857"/>
            <a:ext cx="2893267" cy="28797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d-ID" sz="2000" dirty="0"/>
              <a:t>KHG:</a:t>
            </a:r>
          </a:p>
          <a:p>
            <a:r>
              <a:rPr lang="id-ID" sz="2000" dirty="0">
                <a:highlight>
                  <a:srgbClr val="00FF00"/>
                </a:highlight>
              </a:rPr>
              <a:t>Fungsi lindung: 1.118.142,93 Ha (40%)</a:t>
            </a:r>
          </a:p>
          <a:p>
            <a:r>
              <a:rPr lang="id-ID" sz="2000" dirty="0">
                <a:highlight>
                  <a:srgbClr val="FFFF00"/>
                </a:highlight>
              </a:rPr>
              <a:t>Fungsi budidaya: 1.678.183,77 Ha (60%)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xmlns="" id="{B0BB8EE9-D94D-4E5F-3001-D8C5CE6E4D7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000157" y="3837412"/>
            <a:ext cx="2893267" cy="28797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d-ID" sz="2000" dirty="0"/>
              <a:t>Kedalaman Gambut dominan pada100-&lt;200 cm: 498.858,82 Ha (32,23%)</a:t>
            </a:r>
          </a:p>
          <a:p>
            <a:endParaRPr lang="id-ID" sz="2000" dirty="0"/>
          </a:p>
          <a:p>
            <a:endParaRPr lang="id-ID" sz="2000" dirty="0"/>
          </a:p>
        </p:txBody>
      </p:sp>
    </p:spTree>
    <p:extLst>
      <p:ext uri="{BB962C8B-B14F-4D97-AF65-F5344CB8AC3E}">
        <p14:creationId xmlns:p14="http://schemas.microsoft.com/office/powerpoint/2010/main" xmlns="" val="3971577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E07732-73D4-12B9-7580-625B37A41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427" y="87238"/>
            <a:ext cx="9613505" cy="1424322"/>
          </a:xfrm>
        </p:spPr>
        <p:txBody>
          <a:bodyPr anchor="t">
            <a:normAutofit/>
          </a:bodyPr>
          <a:lstStyle/>
          <a:p>
            <a:r>
              <a:rPr lang="id-ID" sz="3600" dirty="0" smtClean="0"/>
              <a:t/>
            </a:r>
            <a:br>
              <a:rPr lang="id-ID" sz="3600" dirty="0" smtClean="0"/>
            </a:br>
            <a:r>
              <a:rPr lang="id-ID" sz="3600" dirty="0" smtClean="0"/>
              <a:t>DDTLH </a:t>
            </a:r>
            <a:r>
              <a:rPr lang="id-ID" sz="3600" dirty="0"/>
              <a:t>Air (SK 146)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xmlns="" id="{BDCEEA91-258C-AA5E-1BAB-6CD9F59CC6A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204" b="10204"/>
          <a:stretch>
            <a:fillRect/>
          </a:stretch>
        </p:blipFill>
        <p:spPr>
          <a:xfrm>
            <a:off x="2389716" y="313150"/>
            <a:ext cx="9621767" cy="6225435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1DB2D19D-8385-35EC-51DE-1D91788108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9427" y="1660851"/>
            <a:ext cx="2113227" cy="2898623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id-ID" sz="2400" dirty="0"/>
              <a:t>Terlampaui:   163.916,09 Ha</a:t>
            </a:r>
          </a:p>
          <a:p>
            <a:endParaRPr lang="id-ID" sz="2400" dirty="0"/>
          </a:p>
          <a:p>
            <a:r>
              <a:rPr lang="id-ID" sz="2400" dirty="0"/>
              <a:t>Belum Terlampaui: 14.540.264,06 Ha </a:t>
            </a:r>
          </a:p>
        </p:txBody>
      </p:sp>
    </p:spTree>
    <p:extLst>
      <p:ext uri="{BB962C8B-B14F-4D97-AF65-F5344CB8AC3E}">
        <p14:creationId xmlns:p14="http://schemas.microsoft.com/office/powerpoint/2010/main" xmlns="" val="21991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07ADD368-3ABC-E274-508F-5CD51D24E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022" y="0"/>
            <a:ext cx="10972800" cy="677340"/>
          </a:xfrm>
        </p:spPr>
        <p:txBody>
          <a:bodyPr>
            <a:normAutofit fontScale="90000"/>
          </a:bodyPr>
          <a:lstStyle/>
          <a:p>
            <a:r>
              <a:rPr lang="id-ID" dirty="0"/>
              <a:t>Jasa Ekosistem (RPPLH Kalbar, 2019)</a:t>
            </a:r>
          </a:p>
        </p:txBody>
      </p:sp>
      <p:pic>
        <p:nvPicPr>
          <p:cNvPr id="15" name="Picture Placeholder 7">
            <a:extLst>
              <a:ext uri="{FF2B5EF4-FFF2-40B4-BE49-F238E27FC236}">
                <a16:creationId xmlns:a16="http://schemas.microsoft.com/office/drawing/2014/main" xmlns="" id="{4F71D077-5A32-BB94-91F5-C5E96476F56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94" r="5794"/>
          <a:stretch/>
        </p:blipFill>
        <p:spPr/>
      </p:pic>
      <p:pic>
        <p:nvPicPr>
          <p:cNvPr id="17" name="Picture Placeholder 6">
            <a:extLst>
              <a:ext uri="{FF2B5EF4-FFF2-40B4-BE49-F238E27FC236}">
                <a16:creationId xmlns:a16="http://schemas.microsoft.com/office/drawing/2014/main" xmlns="" id="{D7E4E38E-004D-FF44-B20C-5484F0D1AFE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94" r="5794"/>
          <a:stretch>
            <a:fillRect/>
          </a:stretch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0722F026-DA85-899F-7FF4-462422244C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60442" y="835027"/>
            <a:ext cx="2920481" cy="287972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id-ID" dirty="0"/>
              <a:t>JE Peny. Pangan</a:t>
            </a:r>
          </a:p>
          <a:p>
            <a:r>
              <a:rPr lang="id-ID" sz="2800" dirty="0">
                <a:highlight>
                  <a:srgbClr val="FF0000"/>
                </a:highlight>
              </a:rPr>
              <a:t>Sangat Rendah</a:t>
            </a:r>
            <a:r>
              <a:rPr lang="id-ID" sz="2800" dirty="0"/>
              <a:t>: 470.795 Ha</a:t>
            </a:r>
          </a:p>
          <a:p>
            <a:r>
              <a:rPr lang="id-ID" sz="2800" dirty="0">
                <a:highlight>
                  <a:srgbClr val="D3A02A"/>
                </a:highlight>
              </a:rPr>
              <a:t>Rendah</a:t>
            </a:r>
            <a:r>
              <a:rPr lang="id-ID" sz="2800" dirty="0"/>
              <a:t>: 908.930 Ha</a:t>
            </a:r>
          </a:p>
          <a:p>
            <a:r>
              <a:rPr lang="id-ID" sz="2800" dirty="0">
                <a:highlight>
                  <a:srgbClr val="FFFF00"/>
                </a:highlight>
              </a:rPr>
              <a:t>Sedang</a:t>
            </a:r>
            <a:r>
              <a:rPr lang="id-ID" sz="2800" dirty="0"/>
              <a:t>: 6.723.859 Ha</a:t>
            </a:r>
          </a:p>
          <a:p>
            <a:r>
              <a:rPr lang="id-ID" sz="2800" dirty="0">
                <a:highlight>
                  <a:srgbClr val="00FF00"/>
                </a:highlight>
              </a:rPr>
              <a:t>Tinggi</a:t>
            </a:r>
            <a:r>
              <a:rPr lang="id-ID" sz="2800" dirty="0"/>
              <a:t>: 5.412.953 Ha</a:t>
            </a:r>
          </a:p>
          <a:p>
            <a:r>
              <a:rPr lang="id-ID" sz="2800" dirty="0">
                <a:highlight>
                  <a:srgbClr val="3DB049"/>
                </a:highlight>
              </a:rPr>
              <a:t>Sangat Tinggi</a:t>
            </a:r>
            <a:r>
              <a:rPr lang="id-ID" sz="2800" dirty="0"/>
              <a:t>: 1.187.211 Ha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BFCFC833-47D9-0528-FA9D-03003E2E1B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60442" y="3839582"/>
            <a:ext cx="2920481" cy="287972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id-ID" dirty="0"/>
              <a:t>JE Peny. Serat</a:t>
            </a:r>
          </a:p>
          <a:p>
            <a:r>
              <a:rPr lang="id-ID" sz="2800" dirty="0">
                <a:highlight>
                  <a:srgbClr val="FF0000"/>
                </a:highlight>
              </a:rPr>
              <a:t>Sangat Rendah</a:t>
            </a:r>
            <a:r>
              <a:rPr lang="id-ID" sz="2800" dirty="0"/>
              <a:t>: 73.912,78 Ha</a:t>
            </a:r>
          </a:p>
          <a:p>
            <a:r>
              <a:rPr lang="id-ID" sz="2800" dirty="0">
                <a:highlight>
                  <a:srgbClr val="D3A02A"/>
                </a:highlight>
              </a:rPr>
              <a:t>Rendah</a:t>
            </a:r>
            <a:r>
              <a:rPr lang="id-ID" sz="2800" dirty="0"/>
              <a:t>: 211.752,36 Ha</a:t>
            </a:r>
          </a:p>
          <a:p>
            <a:r>
              <a:rPr lang="id-ID" sz="2800" dirty="0">
                <a:highlight>
                  <a:srgbClr val="FFFF00"/>
                </a:highlight>
              </a:rPr>
              <a:t>Sedang</a:t>
            </a:r>
            <a:r>
              <a:rPr lang="id-ID" sz="2800" dirty="0"/>
              <a:t>: 1.849.647,56 Ha</a:t>
            </a:r>
          </a:p>
          <a:p>
            <a:r>
              <a:rPr lang="id-ID" sz="2800" dirty="0">
                <a:highlight>
                  <a:srgbClr val="00FF00"/>
                </a:highlight>
              </a:rPr>
              <a:t>Tinggi</a:t>
            </a:r>
            <a:r>
              <a:rPr lang="id-ID" sz="2800" dirty="0"/>
              <a:t>: 4.492.171,02 Ha</a:t>
            </a:r>
          </a:p>
          <a:p>
            <a:r>
              <a:rPr lang="id-ID" sz="2800" dirty="0">
                <a:highlight>
                  <a:srgbClr val="3DB049"/>
                </a:highlight>
              </a:rPr>
              <a:t>Sangat Tinggi</a:t>
            </a:r>
            <a:r>
              <a:rPr lang="id-ID" sz="2800" dirty="0"/>
              <a:t>: 8.358.219,09 Ha</a:t>
            </a:r>
          </a:p>
        </p:txBody>
      </p:sp>
      <p:pic>
        <p:nvPicPr>
          <p:cNvPr id="16" name="Picture Placeholder 7">
            <a:extLst>
              <a:ext uri="{FF2B5EF4-FFF2-40B4-BE49-F238E27FC236}">
                <a16:creationId xmlns:a16="http://schemas.microsoft.com/office/drawing/2014/main" xmlns="" id="{2C35F67C-9608-4652-97B5-719E37E2587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63" r="5863"/>
          <a:stretch>
            <a:fillRect/>
          </a:stretch>
        </p:blipFill>
        <p:spPr/>
      </p:pic>
      <p:pic>
        <p:nvPicPr>
          <p:cNvPr id="18" name="Picture Placeholder 7">
            <a:extLst>
              <a:ext uri="{FF2B5EF4-FFF2-40B4-BE49-F238E27FC236}">
                <a16:creationId xmlns:a16="http://schemas.microsoft.com/office/drawing/2014/main" xmlns="" id="{8E8A163E-83BF-F0BB-FDAB-589A2DDE6B9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63" r="5863"/>
          <a:stretch>
            <a:fillRect/>
          </a:stretch>
        </p:blipFill>
        <p:spPr/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7018D535-00D5-6418-EC53-29479A2A3A0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04042" y="832857"/>
            <a:ext cx="2889383" cy="287972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id-ID" dirty="0"/>
              <a:t>JE Peny. Air</a:t>
            </a:r>
          </a:p>
          <a:p>
            <a:r>
              <a:rPr lang="id-ID" sz="2800" dirty="0">
                <a:highlight>
                  <a:srgbClr val="FF0000"/>
                </a:highlight>
              </a:rPr>
              <a:t>Sangat Rendah</a:t>
            </a:r>
            <a:r>
              <a:rPr lang="id-ID" sz="2800" dirty="0"/>
              <a:t>: 664.416,16 Ha</a:t>
            </a:r>
          </a:p>
          <a:p>
            <a:r>
              <a:rPr lang="id-ID" sz="2800" dirty="0">
                <a:highlight>
                  <a:srgbClr val="D3A02A"/>
                </a:highlight>
              </a:rPr>
              <a:t>Rendah</a:t>
            </a:r>
            <a:r>
              <a:rPr lang="id-ID" sz="2800" dirty="0"/>
              <a:t>: 440.614,51 Ha</a:t>
            </a:r>
          </a:p>
          <a:p>
            <a:r>
              <a:rPr lang="id-ID" sz="2800" dirty="0">
                <a:highlight>
                  <a:srgbClr val="FFFF00"/>
                </a:highlight>
              </a:rPr>
              <a:t>Sedang</a:t>
            </a:r>
            <a:r>
              <a:rPr lang="id-ID" sz="2800" dirty="0"/>
              <a:t>: 4.626.738,62 Ha</a:t>
            </a:r>
          </a:p>
          <a:p>
            <a:r>
              <a:rPr lang="id-ID" sz="2800" dirty="0">
                <a:highlight>
                  <a:srgbClr val="00FF00"/>
                </a:highlight>
              </a:rPr>
              <a:t>Tinggi</a:t>
            </a:r>
            <a:r>
              <a:rPr lang="id-ID" sz="2800" dirty="0"/>
              <a:t>: 5.191.931,64 Ha</a:t>
            </a:r>
          </a:p>
          <a:p>
            <a:r>
              <a:rPr lang="id-ID" sz="2800" dirty="0">
                <a:highlight>
                  <a:srgbClr val="3DB049"/>
                </a:highlight>
              </a:rPr>
              <a:t>Sangat Tinggi</a:t>
            </a:r>
            <a:r>
              <a:rPr lang="id-ID" sz="2800" dirty="0"/>
              <a:t>: 4.062.001,90 Ha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E75E1141-05AF-D837-0E6F-43C8B446D7C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004042" y="3837412"/>
            <a:ext cx="2889383" cy="287972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id-ID" dirty="0"/>
              <a:t>JE Peny. SD Genetik</a:t>
            </a:r>
          </a:p>
          <a:p>
            <a:r>
              <a:rPr lang="id-ID" sz="2800" dirty="0">
                <a:highlight>
                  <a:srgbClr val="FF0000"/>
                </a:highlight>
              </a:rPr>
              <a:t>Sangat Rendah</a:t>
            </a:r>
            <a:r>
              <a:rPr lang="id-ID" sz="2800" dirty="0"/>
              <a:t>: 51.202,52 Ha</a:t>
            </a:r>
          </a:p>
          <a:p>
            <a:r>
              <a:rPr lang="id-ID" sz="2800" dirty="0">
                <a:highlight>
                  <a:srgbClr val="D3A02A"/>
                </a:highlight>
              </a:rPr>
              <a:t>Rendah</a:t>
            </a:r>
            <a:r>
              <a:rPr lang="id-ID" sz="2800" dirty="0"/>
              <a:t>: 1.241.312,97 Ha</a:t>
            </a:r>
          </a:p>
          <a:p>
            <a:r>
              <a:rPr lang="id-ID" sz="2800" dirty="0">
                <a:highlight>
                  <a:srgbClr val="FFFF00"/>
                </a:highlight>
              </a:rPr>
              <a:t>Sedang</a:t>
            </a:r>
            <a:r>
              <a:rPr lang="id-ID" sz="2800" dirty="0"/>
              <a:t>: 3.217.193,73 Ha</a:t>
            </a:r>
          </a:p>
          <a:p>
            <a:r>
              <a:rPr lang="id-ID" sz="2800" dirty="0">
                <a:highlight>
                  <a:srgbClr val="00FF00"/>
                </a:highlight>
              </a:rPr>
              <a:t>Tinggi</a:t>
            </a:r>
            <a:r>
              <a:rPr lang="id-ID" sz="2800" dirty="0"/>
              <a:t>: 8.933.773,68 Ha</a:t>
            </a:r>
          </a:p>
          <a:p>
            <a:r>
              <a:rPr lang="id-ID" sz="2800" dirty="0">
                <a:highlight>
                  <a:srgbClr val="3DB049"/>
                </a:highlight>
              </a:rPr>
              <a:t>Sangat Tinggi</a:t>
            </a:r>
            <a:r>
              <a:rPr lang="id-ID" sz="2800" dirty="0"/>
              <a:t>: 1.542.221,65 Ha</a:t>
            </a:r>
          </a:p>
        </p:txBody>
      </p:sp>
    </p:spTree>
    <p:extLst>
      <p:ext uri="{BB962C8B-B14F-4D97-AF65-F5344CB8AC3E}">
        <p14:creationId xmlns:p14="http://schemas.microsoft.com/office/powerpoint/2010/main" xmlns="" val="132019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3455</TotalTime>
  <Words>5676</Words>
  <Application>Microsoft Office PowerPoint</Application>
  <PresentationFormat>Custom</PresentationFormat>
  <Paragraphs>1071</Paragraphs>
  <Slides>52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Office Theme</vt:lpstr>
      <vt:lpstr>PRESENTASI :  ISU LOKAL PEMBANGUNAN BERKELANJUTAN  Provinsi Kalimantan Barat</vt:lpstr>
      <vt:lpstr>01. Kondisi Umum Kalbar</vt:lpstr>
      <vt:lpstr>I. D3TLH</vt:lpstr>
      <vt:lpstr>Slide 4</vt:lpstr>
      <vt:lpstr>Karakteristik</vt:lpstr>
      <vt:lpstr>Penggunaan Lahan</vt:lpstr>
      <vt:lpstr>Karakteristik</vt:lpstr>
      <vt:lpstr> DDTLH Air (SK 146)</vt:lpstr>
      <vt:lpstr>Jasa Ekosistem (RPPLH Kalbar, 2019)</vt:lpstr>
      <vt:lpstr>Jasa Ekosistem (RPPLH Kalbar, 2019)</vt:lpstr>
      <vt:lpstr>Rangkuman Jasa Ekosistem (RPPLH Kalbar, 2019)</vt:lpstr>
      <vt:lpstr>III. Risiko Dampak</vt:lpstr>
      <vt:lpstr>PETA LOKASI GENANGAN BANJIR PROVINSI KALIMANTAN BARAT  (Sumber : Bappeda, 2021)</vt:lpstr>
      <vt:lpstr>III. Risiko Dampak: Permasalahan Pencemaran Air</vt:lpstr>
      <vt:lpstr>III. Risiko Dampak: IKLH</vt:lpstr>
      <vt:lpstr>III. Risiko Dampak: Tekanan Penduduk</vt:lpstr>
      <vt:lpstr>Timbulan Sampah Tahunan (ton)</vt:lpstr>
      <vt:lpstr>Slide 18</vt:lpstr>
      <vt:lpstr>Slide 19</vt:lpstr>
      <vt:lpstr>IV. Efisiensi Pemanfaatan SDA</vt:lpstr>
      <vt:lpstr>PETA PEMANFAATAN RUANG DI PROVINSI KALBAR</vt:lpstr>
      <vt:lpstr>V. Perubahan Iklim</vt:lpstr>
      <vt:lpstr>VI. Biodiversitas (KEHATI)</vt:lpstr>
      <vt:lpstr>Slide 24</vt:lpstr>
      <vt:lpstr>02. Isu Strategis</vt:lpstr>
      <vt:lpstr>Isu Strategis di Kalbar</vt:lpstr>
      <vt:lpstr>Apa saja isu di Provinsi Kalimantan Barat yang belum ter-cover, terkhusus relevan dengan TPB, untuk 5 tahun mendatang?</vt:lpstr>
      <vt:lpstr>Slide 28</vt:lpstr>
      <vt:lpstr>03.Isu PB Strategis</vt:lpstr>
      <vt:lpstr>Sintesis Isu Strategis</vt:lpstr>
      <vt:lpstr>Slide 31</vt:lpstr>
      <vt:lpstr>TPB Prioritas RPJPD 2025 - 2045</vt:lpstr>
      <vt:lpstr>Rumusan Isu Strategis Berdasarkan TPB Prioritas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Isu PB Strategis RPJMD tahun 2025 - 2029</vt:lpstr>
      <vt:lpstr>Keterkaitan Isu Strategis dengan TPB yang Perlu Segera Intervensi</vt:lpstr>
      <vt:lpstr>Slide 45</vt:lpstr>
      <vt:lpstr>Slide 46</vt:lpstr>
      <vt:lpstr>Slide 47</vt:lpstr>
      <vt:lpstr>Slide 48</vt:lpstr>
      <vt:lpstr>Slide 49</vt:lpstr>
      <vt:lpstr>Slide 50</vt:lpstr>
      <vt:lpstr>Dokumen-dokumen yang tersedia</vt:lpstr>
      <vt:lpstr>Slide 52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Kajian Lingkungan Hidup Strategis (KLHS) Rencana Pembangunan Jangka Menengah Daerah (RPJMD) Provinsi Kalimantan Barat Tahun 2025 – 2029</dc:title>
  <dc:creator>Syarifah Apriyanti Nur Hazizah</dc:creator>
  <cp:lastModifiedBy>ASUS</cp:lastModifiedBy>
  <cp:revision>104</cp:revision>
  <dcterms:created xsi:type="dcterms:W3CDTF">2024-02-28T03:00:28Z</dcterms:created>
  <dcterms:modified xsi:type="dcterms:W3CDTF">2025-09-15T09:29:52Z</dcterms:modified>
</cp:coreProperties>
</file>