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310" r:id="rId4"/>
    <p:sldId id="309" r:id="rId5"/>
    <p:sldId id="296" r:id="rId6"/>
    <p:sldId id="297" r:id="rId7"/>
    <p:sldId id="298" r:id="rId8"/>
    <p:sldId id="299" r:id="rId9"/>
    <p:sldId id="304" r:id="rId10"/>
    <p:sldId id="305" r:id="rId11"/>
    <p:sldId id="306" r:id="rId12"/>
    <p:sldId id="307" r:id="rId13"/>
    <p:sldId id="308" r:id="rId14"/>
    <p:sldId id="291" r:id="rId15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 varScale="1">
        <p:scale>
          <a:sx n="116" d="100"/>
          <a:sy n="116" d="100"/>
        </p:scale>
        <p:origin x="14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137" cy="487150"/>
          </a:xfrm>
          <a:prstGeom prst="rect">
            <a:avLst/>
          </a:prstGeom>
        </p:spPr>
        <p:txBody>
          <a:bodyPr vert="horz" lIns="86613" tIns="43306" rIns="86613" bIns="433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61" y="2"/>
            <a:ext cx="2890137" cy="487150"/>
          </a:xfrm>
          <a:prstGeom prst="rect">
            <a:avLst/>
          </a:prstGeom>
        </p:spPr>
        <p:txBody>
          <a:bodyPr vert="horz" lIns="86613" tIns="43306" rIns="86613" bIns="43306" rtlCol="0"/>
          <a:lstStyle>
            <a:lvl1pPr algn="r">
              <a:defRPr sz="1200"/>
            </a:lvl1pPr>
          </a:lstStyle>
          <a:p>
            <a:fld id="{1AFA5E4B-A5ED-4E84-8983-37FC7A06147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938"/>
            <a:ext cx="2890137" cy="487150"/>
          </a:xfrm>
          <a:prstGeom prst="rect">
            <a:avLst/>
          </a:prstGeom>
        </p:spPr>
        <p:txBody>
          <a:bodyPr vert="horz" lIns="86613" tIns="43306" rIns="86613" bIns="433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61" y="9264938"/>
            <a:ext cx="2890137" cy="487150"/>
          </a:xfrm>
          <a:prstGeom prst="rect">
            <a:avLst/>
          </a:prstGeom>
        </p:spPr>
        <p:txBody>
          <a:bodyPr vert="horz" lIns="86613" tIns="43306" rIns="86613" bIns="43306" rtlCol="0" anchor="b"/>
          <a:lstStyle>
            <a:lvl1pPr algn="r">
              <a:defRPr sz="1200"/>
            </a:lvl1pPr>
          </a:lstStyle>
          <a:p>
            <a:fld id="{49F57609-CC50-42CA-8E0B-767F9359BBF5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0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88148"/>
          </a:xfrm>
          <a:prstGeom prst="rect">
            <a:avLst/>
          </a:prstGeom>
        </p:spPr>
        <p:txBody>
          <a:bodyPr vert="horz" lIns="89736" tIns="44867" rIns="89736" bIns="448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9" y="1"/>
            <a:ext cx="2890665" cy="488148"/>
          </a:xfrm>
          <a:prstGeom prst="rect">
            <a:avLst/>
          </a:prstGeom>
        </p:spPr>
        <p:txBody>
          <a:bodyPr vert="horz" lIns="89736" tIns="44867" rIns="89736" bIns="44867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3425"/>
            <a:ext cx="4872038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6" tIns="44867" rIns="89736" bIns="448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2" y="4633510"/>
            <a:ext cx="5335893" cy="4388652"/>
          </a:xfrm>
          <a:prstGeom prst="rect">
            <a:avLst/>
          </a:prstGeom>
        </p:spPr>
        <p:txBody>
          <a:bodyPr vert="horz" lIns="89736" tIns="44867" rIns="89736" bIns="448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3894"/>
            <a:ext cx="2890665" cy="488148"/>
          </a:xfrm>
          <a:prstGeom prst="rect">
            <a:avLst/>
          </a:prstGeom>
        </p:spPr>
        <p:txBody>
          <a:bodyPr vert="horz" lIns="89736" tIns="44867" rIns="89736" bIns="448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9" y="9263894"/>
            <a:ext cx="2890665" cy="488148"/>
          </a:xfrm>
          <a:prstGeom prst="rect">
            <a:avLst/>
          </a:prstGeom>
        </p:spPr>
        <p:txBody>
          <a:bodyPr vert="horz" lIns="89736" tIns="44867" rIns="89736" bIns="44867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19" y="1268760"/>
            <a:ext cx="8568953" cy="122413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000" b="0" dirty="0"/>
              <a:t>Sustaining Cradle-to-Grave Control of Radioactive </a:t>
            </a:r>
            <a:r>
              <a:rPr lang="en-US" sz="2000" b="0" dirty="0" smtClean="0"/>
              <a:t>Sources (</a:t>
            </a:r>
            <a:r>
              <a:rPr lang="en-GB" sz="2000" b="0" dirty="0" smtClean="0"/>
              <a:t>INT-9182)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Meeting on the development, revision and implementation of the safety case and safety assessment</a:t>
            </a:r>
            <a:br>
              <a:rPr lang="en-US" sz="2000" b="0" dirty="0"/>
            </a:br>
            <a:r>
              <a:rPr lang="en-US" sz="2000" b="0" dirty="0" smtClean="0"/>
              <a:t>Indonesia, 15 </a:t>
            </a:r>
            <a:r>
              <a:rPr lang="en-US" sz="2000" b="0" dirty="0"/>
              <a:t>– </a:t>
            </a:r>
            <a:r>
              <a:rPr lang="en-US" sz="2000" b="0" dirty="0" smtClean="0"/>
              <a:t>19 May 2017</a:t>
            </a:r>
            <a:endParaRPr lang="en-US" sz="2000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7" y="4628728"/>
            <a:ext cx="8568953" cy="1608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/>
              <a:t>Radioactive Waste and Spent Fuel Management Unit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Waste and Environmental Safety Section (WES),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Division of Radiation Transport and Waste Safety (NSRW)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Department of Nuclear Safety and Security</a:t>
            </a:r>
            <a:endParaRPr lang="en-GB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15616" y="2852936"/>
            <a:ext cx="7704857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i="1" dirty="0" smtClean="0"/>
              <a:t>Status of Safety Cases </a:t>
            </a:r>
            <a:r>
              <a:rPr lang="en-US" sz="2800" i="1" dirty="0"/>
              <a:t>and </a:t>
            </a:r>
            <a:r>
              <a:rPr lang="en-US" sz="2800" i="1" dirty="0" smtClean="0"/>
              <a:t>Safety Assessments for National Waste Management Facilities for DSRS</a:t>
            </a:r>
          </a:p>
          <a:p>
            <a:pPr algn="ctr">
              <a:spcBef>
                <a:spcPts val="0"/>
              </a:spcBef>
            </a:pPr>
            <a:r>
              <a:rPr lang="en-US" sz="1800" i="1" dirty="0" smtClean="0">
                <a:solidFill>
                  <a:srgbClr val="FFC000"/>
                </a:solidFill>
              </a:rPr>
              <a:t>Ademar José </a:t>
            </a:r>
            <a:r>
              <a:rPr lang="en-US" sz="1800" i="1" dirty="0" err="1" smtClean="0">
                <a:solidFill>
                  <a:srgbClr val="FFC000"/>
                </a:solidFill>
              </a:rPr>
              <a:t>Potiens</a:t>
            </a:r>
            <a:r>
              <a:rPr lang="en-US" sz="1800" i="1" dirty="0" smtClean="0">
                <a:solidFill>
                  <a:srgbClr val="FFC000"/>
                </a:solidFill>
              </a:rPr>
              <a:t> </a:t>
            </a:r>
            <a:r>
              <a:rPr lang="en-US" sz="1800" i="1" dirty="0" err="1" smtClean="0">
                <a:solidFill>
                  <a:srgbClr val="FFC000"/>
                </a:solidFill>
              </a:rPr>
              <a:t>Júnior</a:t>
            </a:r>
            <a:endParaRPr lang="en-US" sz="1800" i="1" dirty="0" smtClean="0">
              <a:solidFill>
                <a:srgbClr val="FFC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i="1" dirty="0" smtClean="0">
                <a:solidFill>
                  <a:srgbClr val="FFC000"/>
                </a:solidFill>
              </a:rPr>
              <a:t>Brazil</a:t>
            </a:r>
            <a:endParaRPr lang="en-GB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Status of SC/SA for </a:t>
            </a:r>
            <a:r>
              <a:rPr lang="en-US" dirty="0"/>
              <a:t>DSRS </a:t>
            </a:r>
            <a:r>
              <a:rPr lang="en-GB" dirty="0" smtClean="0"/>
              <a:t>Disposal Facilities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900" dirty="0" smtClean="0"/>
              <a:t>For each existing or planned disposal facility, is there a SC/SA?</a:t>
            </a:r>
          </a:p>
          <a:p>
            <a:pPr marL="0" indent="0">
              <a:buNone/>
            </a:pPr>
            <a:r>
              <a:rPr lang="en-GB" sz="2000" dirty="0" smtClean="0"/>
              <a:t>     Yes</a:t>
            </a:r>
            <a:r>
              <a:rPr lang="en-GB" sz="2000" dirty="0"/>
              <a:t>, there is </a:t>
            </a:r>
            <a:r>
              <a:rPr lang="en-GB" sz="2000" dirty="0" smtClean="0"/>
              <a:t>only </a:t>
            </a:r>
            <a:r>
              <a:rPr lang="en-GB" sz="2000" dirty="0"/>
              <a:t>a SA</a:t>
            </a:r>
          </a:p>
          <a:p>
            <a:endParaRPr lang="en-GB" sz="900" dirty="0" smtClean="0"/>
          </a:p>
          <a:p>
            <a:r>
              <a:rPr lang="en-GB" sz="900" dirty="0" smtClean="0"/>
              <a:t> Is the SC/SA draft or final?</a:t>
            </a:r>
          </a:p>
          <a:p>
            <a:pPr marL="0" indent="0">
              <a:buNone/>
            </a:pPr>
            <a:r>
              <a:rPr lang="en-GB" sz="900" dirty="0" smtClean="0"/>
              <a:t>            </a:t>
            </a:r>
            <a:r>
              <a:rPr lang="en-GB" sz="2000" dirty="0" smtClean="0"/>
              <a:t>Draft, is a technical report (study)</a:t>
            </a:r>
          </a:p>
          <a:p>
            <a:r>
              <a:rPr lang="en-GB" sz="900" dirty="0" smtClean="0"/>
              <a:t>How was the SC/SA reviewed? 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by peer review? by the operator? by the regulator?</a:t>
            </a:r>
          </a:p>
          <a:p>
            <a:pPr marL="457200" lvl="1" indent="0">
              <a:buNone/>
            </a:pP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       </a:t>
            </a:r>
            <a:r>
              <a:rPr lang="en-GB" sz="2000" dirty="0" smtClean="0">
                <a:solidFill>
                  <a:schemeClr val="tx1"/>
                </a:solidFill>
              </a:rPr>
              <a:t>Only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by the operator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has it been formally approved?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Not </a:t>
            </a:r>
            <a:r>
              <a:rPr lang="en-GB" sz="2000" dirty="0" smtClean="0">
                <a:solidFill>
                  <a:schemeClr val="tx1"/>
                </a:solidFill>
              </a:rPr>
              <a:t>approved by regulator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900" dirty="0" smtClean="0">
                <a:solidFill>
                  <a:schemeClr val="tx1">
                    <a:lumMod val="50000"/>
                  </a:schemeClr>
                </a:solidFill>
              </a:rPr>
              <a:t>Where </a:t>
            </a: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are the </a:t>
            </a:r>
            <a:r>
              <a:rPr lang="en-GB" sz="900" dirty="0" smtClean="0">
                <a:solidFill>
                  <a:schemeClr val="tx1">
                    <a:lumMod val="50000"/>
                  </a:schemeClr>
                </a:solidFill>
              </a:rPr>
              <a:t>documents kept?</a:t>
            </a:r>
          </a:p>
          <a:p>
            <a:pPr marL="0" indent="0">
              <a:buNone/>
            </a:pPr>
            <a:r>
              <a:rPr lang="en-GB" sz="900" dirty="0">
                <a:solidFill>
                  <a:schemeClr val="tx1">
                    <a:lumMod val="50000"/>
                  </a:schemeClr>
                </a:solidFill>
              </a:rPr>
              <a:t>          </a:t>
            </a:r>
            <a:r>
              <a:rPr lang="en-GB" sz="2000" dirty="0" smtClean="0"/>
              <a:t>In the premises of the storage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1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SC/SA for </a:t>
            </a:r>
            <a:r>
              <a:rPr lang="en-US" dirty="0"/>
              <a:t>DSRS </a:t>
            </a:r>
            <a:r>
              <a:rPr lang="en-GB" dirty="0"/>
              <a:t>Disposal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2592287"/>
          </a:xfrm>
        </p:spPr>
        <p:txBody>
          <a:bodyPr>
            <a:noAutofit/>
          </a:bodyPr>
          <a:lstStyle/>
          <a:p>
            <a:r>
              <a:rPr lang="en-GB" sz="900" dirty="0" smtClean="0"/>
              <a:t>What is the scope and contents of the SC/SA for the disposal facilities?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does it cover all or only part of the lifecycle of the facility, from design and construction, through operation, to closure?</a:t>
            </a:r>
          </a:p>
          <a:p>
            <a:pPr marL="457200" lvl="1" indent="0">
              <a:buNone/>
            </a:pPr>
            <a:r>
              <a:rPr lang="en-GB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       </a:t>
            </a:r>
            <a:r>
              <a:rPr lang="en-GB" sz="2000" dirty="0" smtClean="0">
                <a:solidFill>
                  <a:schemeClr val="tx1"/>
                </a:solidFill>
              </a:rPr>
              <a:t>Complete </a:t>
            </a:r>
            <a:r>
              <a:rPr lang="en-GB" sz="2000" dirty="0">
                <a:solidFill>
                  <a:schemeClr val="tx1"/>
                </a:solidFill>
              </a:rPr>
              <a:t>lifecycle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does it include or address the management system, operating procedures, monitoring arrangements, emergency plans, safety assessment?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Only SA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how is understanding of the disposal system demonstrated?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</a:t>
            </a:r>
            <a:r>
              <a:rPr lang="en-GB" sz="2000" dirty="0" smtClean="0">
                <a:solidFill>
                  <a:schemeClr val="tx1"/>
                </a:solidFill>
              </a:rPr>
              <a:t>No, because is a study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1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SC/SA for </a:t>
            </a:r>
            <a:r>
              <a:rPr lang="en-US" dirty="0"/>
              <a:t>DSRS </a:t>
            </a:r>
            <a:r>
              <a:rPr lang="en-GB" dirty="0"/>
              <a:t>Disposal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900" dirty="0" smtClean="0"/>
              <a:t>In more detail, what do the safety assessments cover?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Occupational exposures? Present day public exposures? </a:t>
            </a:r>
            <a:endParaRPr lang="en-GB" sz="9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Only public </a:t>
            </a:r>
            <a:r>
              <a:rPr lang="en-GB" sz="2000" dirty="0">
                <a:solidFill>
                  <a:schemeClr val="tx1"/>
                </a:solidFill>
              </a:rPr>
              <a:t>exposure after site closure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Normal operational exposures (which?)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Accidents and emergency situations (which?)</a:t>
            </a:r>
          </a:p>
          <a:p>
            <a:pPr marL="914400" lvl="2" indent="0">
              <a:buNone/>
            </a:pPr>
            <a:endParaRPr lang="en-GB" sz="900" dirty="0" smtClean="0">
              <a:solidFill>
                <a:schemeClr val="tx1"/>
              </a:solidFill>
            </a:endParaRP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Potential </a:t>
            </a:r>
            <a:r>
              <a:rPr lang="en-GB" sz="900" dirty="0">
                <a:solidFill>
                  <a:schemeClr val="tx1"/>
                </a:solidFill>
              </a:rPr>
              <a:t>future exposures</a:t>
            </a:r>
            <a:r>
              <a:rPr lang="en-GB" sz="900" dirty="0" smtClean="0">
                <a:solidFill>
                  <a:schemeClr val="tx1"/>
                </a:solidFill>
              </a:rPr>
              <a:t>?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What timescales are considered?</a:t>
            </a:r>
          </a:p>
          <a:p>
            <a:pPr marL="914400" lvl="2" indent="0" algn="just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It was considered </a:t>
            </a:r>
            <a:r>
              <a:rPr lang="en-GB" sz="2000" dirty="0" smtClean="0">
                <a:solidFill>
                  <a:schemeClr val="tx1"/>
                </a:solidFill>
              </a:rPr>
              <a:t>construction and </a:t>
            </a:r>
            <a:r>
              <a:rPr lang="en-GB" sz="2000" dirty="0" smtClean="0">
                <a:solidFill>
                  <a:schemeClr val="tx1"/>
                </a:solidFill>
              </a:rPr>
              <a:t>waste emplacement, </a:t>
            </a:r>
            <a:r>
              <a:rPr lang="en-GB" sz="2000" dirty="0" smtClean="0">
                <a:solidFill>
                  <a:schemeClr val="tx1"/>
                </a:solidFill>
              </a:rPr>
              <a:t>site closure, institutional control period and </a:t>
            </a:r>
            <a:r>
              <a:rPr lang="en-GB" sz="2000" dirty="0" smtClean="0">
                <a:solidFill>
                  <a:schemeClr val="tx1"/>
                </a:solidFill>
              </a:rPr>
              <a:t>no </a:t>
            </a:r>
            <a:r>
              <a:rPr lang="en-GB" sz="2000" dirty="0" smtClean="0">
                <a:solidFill>
                  <a:schemeClr val="tx1"/>
                </a:solidFill>
              </a:rPr>
              <a:t>control period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SC/SA for </a:t>
            </a:r>
            <a:r>
              <a:rPr lang="en-US" dirty="0"/>
              <a:t>DSRS </a:t>
            </a:r>
            <a:r>
              <a:rPr lang="en-GB" dirty="0"/>
              <a:t>Disposal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900" dirty="0"/>
              <a:t>In more detail, what </a:t>
            </a:r>
            <a:r>
              <a:rPr lang="en-GB" sz="900" dirty="0" smtClean="0"/>
              <a:t>do </a:t>
            </a:r>
            <a:r>
              <a:rPr lang="en-GB" sz="900" dirty="0"/>
              <a:t>the safety </a:t>
            </a:r>
            <a:r>
              <a:rPr lang="en-GB" sz="900" dirty="0" smtClean="0"/>
              <a:t>assessments </a:t>
            </a:r>
            <a:r>
              <a:rPr lang="en-GB" sz="900" dirty="0"/>
              <a:t>cover</a:t>
            </a:r>
            <a:r>
              <a:rPr lang="en-GB" sz="900" dirty="0" smtClean="0"/>
              <a:t>?</a:t>
            </a: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How are </a:t>
            </a:r>
            <a:r>
              <a:rPr lang="en-GB" sz="900" dirty="0" smtClean="0">
                <a:solidFill>
                  <a:schemeClr val="tx1"/>
                </a:solidFill>
              </a:rPr>
              <a:t>scenarios </a:t>
            </a:r>
            <a:r>
              <a:rPr lang="en-GB" sz="900" dirty="0">
                <a:solidFill>
                  <a:schemeClr val="tx1"/>
                </a:solidFill>
              </a:rPr>
              <a:t>identified, described and assessed</a:t>
            </a:r>
            <a:r>
              <a:rPr lang="en-GB" sz="900" dirty="0" smtClean="0">
                <a:solidFill>
                  <a:schemeClr val="tx1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GB" sz="9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Using FEPs (features, events and process) list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How are exposures quantified (modelled</a:t>
            </a:r>
            <a:r>
              <a:rPr lang="en-GB" sz="900" dirty="0" smtClean="0">
                <a:solidFill>
                  <a:schemeClr val="tx1"/>
                </a:solidFill>
              </a:rPr>
              <a:t>)?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Using GSA (Generic Safety Assessment) of the BOSS concept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How are uncertainties treated?</a:t>
            </a:r>
          </a:p>
          <a:p>
            <a:pPr marL="457200" lvl="1" indent="0">
              <a:buNone/>
            </a:pPr>
            <a:r>
              <a:rPr lang="en-GB" sz="9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With AMBER tool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How are the assessment results used?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Only to </a:t>
            </a:r>
            <a:r>
              <a:rPr lang="en-GB" sz="2000" dirty="0" smtClean="0">
                <a:solidFill>
                  <a:schemeClr val="tx1"/>
                </a:solidFill>
              </a:rPr>
              <a:t>generate a technical report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Times" panose="02020603050405020304" pitchFamily="18" charset="0"/>
              </a:rPr>
              <a:t>Thank you!</a:t>
            </a:r>
            <a:endParaRPr lang="en-GB" sz="4400" b="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Waste Management Facilities for DSRS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1503647" y="1628800"/>
            <a:ext cx="6208713" cy="3773488"/>
            <a:chOff x="1403648" y="1628800"/>
            <a:chExt cx="6208713" cy="3773488"/>
          </a:xfrm>
        </p:grpSpPr>
        <p:grpSp>
          <p:nvGrpSpPr>
            <p:cNvPr id="6" name="Grupo 5"/>
            <p:cNvGrpSpPr/>
            <p:nvPr/>
          </p:nvGrpSpPr>
          <p:grpSpPr>
            <a:xfrm>
              <a:off x="1403648" y="1628800"/>
              <a:ext cx="6208713" cy="3773488"/>
              <a:chOff x="1663700" y="984250"/>
              <a:chExt cx="6208713" cy="3773488"/>
            </a:xfrm>
          </p:grpSpPr>
          <p:pic>
            <p:nvPicPr>
              <p:cNvPr id="13" name="Picture 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700" y="995363"/>
                <a:ext cx="2886075" cy="302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172075" y="984250"/>
                <a:ext cx="2700338" cy="353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45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650" b="1" u="sng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Facility</a:t>
                </a:r>
                <a:r>
                  <a:rPr lang="pt-BR" altLang="pt-BR" sz="1650" b="1" u="sng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pt-BR" altLang="pt-BR" sz="1650" b="1" u="sng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name</a:t>
                </a:r>
                <a:r>
                  <a:rPr lang="pt-BR" altLang="pt-BR" sz="1650" b="1" u="sng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pt-BR" altLang="pt-BR" sz="1650" b="1" u="sng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and</a:t>
                </a:r>
                <a:r>
                  <a:rPr lang="pt-BR" altLang="pt-BR" sz="1650" b="1" u="sng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pt-BR" altLang="pt-BR" sz="1650" b="1" u="sng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place</a:t>
                </a:r>
                <a:endParaRPr lang="pt-BR" altLang="pt-BR" sz="1650" b="1" u="sng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CRCO (Abadia de </a:t>
                </a:r>
                <a:r>
                  <a:rPr lang="pt-BR" altLang="pt-BR" sz="1350" b="1" dirty="0" err="1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Goias</a:t>
                </a:r>
                <a:r>
                  <a:rPr lang="pt-BR" altLang="pt-BR" sz="1350" b="1" dirty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 smtClean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CRCN (Recife)</a:t>
                </a:r>
                <a:endParaRPr lang="pt-BR" altLang="pt-B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 smtClean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CDTN (Belo </a:t>
                </a:r>
                <a:r>
                  <a:rPr lang="pt-BR" altLang="pt-BR" sz="1350" b="1" dirty="0" smtClean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Horizonte)</a:t>
                </a:r>
                <a:endParaRPr lang="pt-BR" altLang="pt-B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 smtClean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 smtClean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LAPOC (Poços de Caldas)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 smtClean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 smtClean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IEN (Rio de Janeiro) </a:t>
                </a:r>
                <a:endParaRPr lang="pt-BR" altLang="pt-BR" sz="13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altLang="pt-BR" sz="1350" b="1" dirty="0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IPEN (São Paulo) </a:t>
                </a:r>
                <a:endParaRPr lang="pt-BR" altLang="pt-B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b="1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/>
                </a:pPr>
                <a:endParaRPr lang="pt-BR" altLang="pt-BR" sz="675" dirty="0">
                  <a:solidFill>
                    <a:srgbClr val="00CC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>
                <a:off x="4565650" y="2012950"/>
                <a:ext cx="627063" cy="142875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H="1">
                <a:off x="3932238" y="2473325"/>
                <a:ext cx="1260475" cy="461963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 flipV="1">
                <a:off x="3932238" y="3197225"/>
                <a:ext cx="1239837" cy="23495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 flipH="1" flipV="1">
                <a:off x="3654425" y="3205163"/>
                <a:ext cx="1538288" cy="74930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2071688" y="4341813"/>
                <a:ext cx="2720975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200">
                    <a:solidFill>
                      <a:srgbClr val="C00000"/>
                    </a:solidFill>
                  </a:rPr>
                  <a:t>Intermediate Waste Storage Facilities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3763963" y="3000375"/>
                <a:ext cx="1408112" cy="73025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21" name="Imagem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338" y="4254500"/>
                <a:ext cx="393700" cy="50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3449638" y="1419225"/>
                <a:ext cx="1797050" cy="128905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7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271" y="4423594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048" y="3846261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373" y="3498149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051" y="2977863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046" y="2446011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093" y="1988840"/>
              <a:ext cx="2762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49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Waste Management Facilities for DSRS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03920" y="1421161"/>
            <a:ext cx="8128520" cy="164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Stores</a:t>
            </a:r>
          </a:p>
          <a:p>
            <a:pPr marL="0" indent="0">
              <a:buNone/>
            </a:pPr>
            <a:r>
              <a:rPr lang="en-GB" sz="900" dirty="0" smtClean="0">
                <a:solidFill>
                  <a:schemeClr val="tx1"/>
                </a:solidFill>
              </a:rPr>
              <a:t>  - Brief </a:t>
            </a:r>
            <a:r>
              <a:rPr lang="en-GB" sz="900" dirty="0">
                <a:solidFill>
                  <a:schemeClr val="tx1"/>
                </a:solidFill>
              </a:rPr>
              <a:t>description of the facility or facilities, their purpose(s), location(s), stage of development, operation or decommissioning, key features and safety functions</a:t>
            </a:r>
          </a:p>
          <a:p>
            <a:pPr marL="457200" lvl="1" indent="0" algn="just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DSRS storage at IPEN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masonry, </a:t>
            </a:r>
            <a:r>
              <a:rPr lang="en-GB" sz="2000" dirty="0" smtClean="0">
                <a:solidFill>
                  <a:schemeClr val="tx1"/>
                </a:solidFill>
              </a:rPr>
              <a:t>17 x 25 m, fenced, operational since </a:t>
            </a:r>
            <a:r>
              <a:rPr lang="en-GB" sz="2000" dirty="0" smtClean="0">
                <a:solidFill>
                  <a:schemeClr val="tx1"/>
                </a:solidFill>
              </a:rPr>
              <a:t>2011, </a:t>
            </a:r>
            <a:r>
              <a:rPr lang="en-GB" sz="2000" dirty="0" smtClean="0">
                <a:solidFill>
                  <a:schemeClr val="tx1"/>
                </a:solidFill>
              </a:rPr>
              <a:t>CCTV, alarm against intrusion, </a:t>
            </a:r>
            <a:r>
              <a:rPr lang="en-GB" sz="2000" dirty="0" smtClean="0">
                <a:solidFill>
                  <a:schemeClr val="tx1"/>
                </a:solidFill>
              </a:rPr>
              <a:t>controlled area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861048"/>
            <a:ext cx="408637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22" y="3861049"/>
            <a:ext cx="3225571" cy="21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Waste Management Facilities for DSRS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03920" y="1421161"/>
            <a:ext cx="8128520" cy="2295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Stores</a:t>
            </a:r>
          </a:p>
          <a:p>
            <a:pPr marL="0" indent="0">
              <a:buNone/>
            </a:pPr>
            <a:r>
              <a:rPr lang="en-GB" sz="900" dirty="0" smtClean="0"/>
              <a:t>- </a:t>
            </a:r>
            <a:r>
              <a:rPr lang="en-GB" sz="900" dirty="0">
                <a:solidFill>
                  <a:schemeClr val="tx1"/>
                </a:solidFill>
              </a:rPr>
              <a:t>Brief description of the facility or facilities, their purpose(s), location(s), stage of development, operation or decommissioning, key features and safety functions</a:t>
            </a:r>
          </a:p>
          <a:p>
            <a:pPr marL="457200" lvl="1" indent="0" algn="just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DSRS storage at CDTN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masonry, </a:t>
            </a:r>
            <a:r>
              <a:rPr lang="en-GB" sz="2000" dirty="0" smtClean="0">
                <a:solidFill>
                  <a:schemeClr val="tx1"/>
                </a:solidFill>
              </a:rPr>
              <a:t>15 x 30 m, fenced, for immobilized wastes and DSRS, operational since 1995, fenced, CCTV, alarm against intrusion, </a:t>
            </a:r>
            <a:r>
              <a:rPr lang="en-GB" sz="2000" dirty="0" smtClean="0">
                <a:solidFill>
                  <a:schemeClr val="tx1"/>
                </a:solidFill>
              </a:rPr>
              <a:t>controlled area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pic>
        <p:nvPicPr>
          <p:cNvPr id="24" name="Imagem 11" descr="DSC02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2017"/>
            <a:ext cx="40830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9" descr="EquipamentoCarga-Ce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2017"/>
            <a:ext cx="3024336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4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Status of Safety Case / Safety Assessment for </a:t>
            </a:r>
            <a:r>
              <a:rPr lang="en-US" dirty="0"/>
              <a:t>DSRS </a:t>
            </a:r>
            <a:r>
              <a:rPr lang="en-GB" dirty="0" smtClean="0"/>
              <a:t>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900" dirty="0"/>
              <a:t>For each existing or planned store, is there a Safety Case / Safety Assessment (SC/SA)?</a:t>
            </a:r>
          </a:p>
          <a:p>
            <a:r>
              <a:rPr lang="en-GB" sz="900" dirty="0"/>
              <a:t>Is the SC/SA draft or final? </a:t>
            </a:r>
          </a:p>
          <a:p>
            <a:r>
              <a:rPr lang="en-GB" sz="900" dirty="0"/>
              <a:t>How was the SC/SA reviewed? </a:t>
            </a:r>
            <a:endParaRPr lang="en-GB" sz="900" dirty="0" smtClean="0"/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by peer review? by the operator? by the </a:t>
            </a:r>
            <a:r>
              <a:rPr lang="en-GB" sz="900" dirty="0" smtClean="0">
                <a:solidFill>
                  <a:schemeClr val="tx1"/>
                </a:solidFill>
              </a:rPr>
              <a:t>regulator?</a:t>
            </a:r>
            <a:endParaRPr lang="en-GB" sz="900" dirty="0">
              <a:solidFill>
                <a:schemeClr val="tx1"/>
              </a:solidFill>
            </a:endParaRP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has it been formally approved?</a:t>
            </a:r>
            <a:endParaRPr lang="en-GB" sz="900" dirty="0"/>
          </a:p>
          <a:p>
            <a:r>
              <a:rPr lang="en-GB" sz="900" dirty="0"/>
              <a:t>Where are the documents kept</a:t>
            </a:r>
            <a:r>
              <a:rPr lang="en-GB" sz="900" dirty="0" smtClean="0"/>
              <a:t>?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2000" dirty="0" smtClean="0"/>
              <a:t>IPEN: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SC/SA in final version waiting for approval;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– </a:t>
            </a:r>
            <a:r>
              <a:rPr lang="en-GB" sz="2000" dirty="0" smtClean="0">
                <a:solidFill>
                  <a:schemeClr val="tx1"/>
                </a:solidFill>
              </a:rPr>
              <a:t>Reviewed </a:t>
            </a:r>
            <a:r>
              <a:rPr lang="en-GB" sz="2000" dirty="0">
                <a:solidFill>
                  <a:schemeClr val="tx1"/>
                </a:solidFill>
              </a:rPr>
              <a:t>by </a:t>
            </a:r>
            <a:r>
              <a:rPr lang="en-GB" sz="2000" dirty="0" smtClean="0">
                <a:solidFill>
                  <a:schemeClr val="tx1"/>
                </a:solidFill>
              </a:rPr>
              <a:t>Radiation Protection Department, </a:t>
            </a:r>
            <a:r>
              <a:rPr lang="en-GB" sz="2000" dirty="0">
                <a:solidFill>
                  <a:schemeClr val="tx1"/>
                </a:solidFill>
              </a:rPr>
              <a:t>operators and regulator;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– Documents are kept </a:t>
            </a:r>
            <a:r>
              <a:rPr lang="en-GB" sz="2000" dirty="0" smtClean="0">
                <a:solidFill>
                  <a:schemeClr val="tx1"/>
                </a:solidFill>
              </a:rPr>
              <a:t>in the premises of the storage.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/>
              <a:t>CDTN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</a:t>
            </a:r>
            <a:r>
              <a:rPr lang="en-GB" sz="2000" dirty="0">
                <a:solidFill>
                  <a:schemeClr val="tx1"/>
                </a:solidFill>
              </a:rPr>
              <a:t>SC/SA in final version under analysis;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– </a:t>
            </a:r>
            <a:r>
              <a:rPr lang="en-GB" sz="2000" dirty="0">
                <a:solidFill>
                  <a:schemeClr val="tx1"/>
                </a:solidFill>
              </a:rPr>
              <a:t>Was reviewed by regulator;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– </a:t>
            </a:r>
            <a:r>
              <a:rPr lang="en-GB" sz="2000" dirty="0">
                <a:solidFill>
                  <a:schemeClr val="tx1"/>
                </a:solidFill>
              </a:rPr>
              <a:t>Documents are kept </a:t>
            </a:r>
            <a:r>
              <a:rPr lang="en-GB" sz="2000" dirty="0">
                <a:solidFill>
                  <a:schemeClr val="tx1"/>
                </a:solidFill>
              </a:rPr>
              <a:t>in QA </a:t>
            </a:r>
            <a:r>
              <a:rPr lang="en-GB" sz="2000" dirty="0">
                <a:solidFill>
                  <a:schemeClr val="tx1"/>
                </a:solidFill>
              </a:rPr>
              <a:t>System of CDTN (digital databank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6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Safety Case / Safety Assessment for </a:t>
            </a:r>
            <a:r>
              <a:rPr lang="en-US" dirty="0"/>
              <a:t>DSRS </a:t>
            </a:r>
            <a:r>
              <a:rPr lang="en-GB" dirty="0" smtClean="0"/>
              <a:t>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900" dirty="0"/>
              <a:t>What is the scope and contents of the SC/SA for the store(s)?</a:t>
            </a: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does it cover all or only part of the lifecycle of the facility, from design and construction, through operation, to decommissioning</a:t>
            </a:r>
            <a:r>
              <a:rPr lang="en-GB" sz="900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does it include or address the management system, operating procedures, monitoring arrangements, emergency plans, safety assessment</a:t>
            </a:r>
            <a:r>
              <a:rPr lang="en-GB" sz="9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GB" sz="2000" dirty="0" smtClean="0"/>
              <a:t>IPEN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Preliminary licensing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smtClean="0">
                <a:solidFill>
                  <a:schemeClr val="tx1"/>
                </a:solidFill>
              </a:rPr>
              <a:t>authorization for construction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 smtClean="0">
                <a:solidFill>
                  <a:schemeClr val="tx1"/>
                </a:solidFill>
              </a:rPr>
              <a:t>License </a:t>
            </a:r>
            <a:r>
              <a:rPr lang="en-GB" sz="2000" dirty="0" smtClean="0">
                <a:solidFill>
                  <a:schemeClr val="tx1"/>
                </a:solidFill>
              </a:rPr>
              <a:t>to operate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/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Yes, include all </a:t>
            </a:r>
            <a:r>
              <a:rPr lang="en-GB" sz="2000" dirty="0">
                <a:solidFill>
                  <a:schemeClr val="tx1"/>
                </a:solidFill>
              </a:rPr>
              <a:t>of these aspects</a:t>
            </a:r>
          </a:p>
          <a:p>
            <a:r>
              <a:rPr lang="en-GB" sz="2000" dirty="0" smtClean="0"/>
              <a:t>CDTN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/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Complete </a:t>
            </a:r>
            <a:r>
              <a:rPr lang="en-GB" sz="2000" dirty="0">
                <a:solidFill>
                  <a:schemeClr val="tx1"/>
                </a:solidFill>
              </a:rPr>
              <a:t>lifecycle. SC according to Brazilian regulation (CNEN NN 8.02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000" dirty="0" smtClean="0"/>
              <a:t> – </a:t>
            </a:r>
            <a:r>
              <a:rPr lang="en-GB" sz="2000" dirty="0" smtClean="0">
                <a:solidFill>
                  <a:schemeClr val="tx1"/>
                </a:solidFill>
              </a:rPr>
              <a:t>Yes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smtClean="0">
                <a:solidFill>
                  <a:schemeClr val="tx1"/>
                </a:solidFill>
              </a:rPr>
              <a:t>include all </a:t>
            </a:r>
            <a:r>
              <a:rPr lang="en-GB" sz="2000" dirty="0">
                <a:solidFill>
                  <a:schemeClr val="tx1"/>
                </a:solidFill>
              </a:rPr>
              <a:t>of these aspects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Safety Case / Safety Assessment for </a:t>
            </a:r>
            <a:r>
              <a:rPr lang="en-US" dirty="0"/>
              <a:t>DSRS </a:t>
            </a:r>
            <a:r>
              <a:rPr lang="en-GB" dirty="0" smtClean="0"/>
              <a:t>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>
            <a:noAutofit/>
          </a:bodyPr>
          <a:lstStyle/>
          <a:p>
            <a:r>
              <a:rPr lang="en-GB" sz="900" dirty="0" smtClean="0"/>
              <a:t>In more detail, what does the safety assessment cover?</a:t>
            </a: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Occupational exposures? Public exposures</a:t>
            </a:r>
            <a:r>
              <a:rPr lang="en-GB" sz="900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Normal </a:t>
            </a:r>
            <a:r>
              <a:rPr lang="en-GB" sz="900" dirty="0">
                <a:solidFill>
                  <a:schemeClr val="tx1"/>
                </a:solidFill>
              </a:rPr>
              <a:t>operational exposures (which</a:t>
            </a:r>
            <a:r>
              <a:rPr lang="en-GB" sz="900" dirty="0" smtClean="0">
                <a:solidFill>
                  <a:schemeClr val="tx1"/>
                </a:solidFill>
              </a:rPr>
              <a:t>?)   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Accidents and emergency situations (which?)</a:t>
            </a:r>
          </a:p>
          <a:p>
            <a:r>
              <a:rPr lang="en-GB" sz="2000" dirty="0" smtClean="0"/>
              <a:t>IPEN</a:t>
            </a:r>
          </a:p>
          <a:p>
            <a:pPr marL="0" indent="0">
              <a:buNone/>
            </a:pPr>
            <a:r>
              <a:rPr lang="en-GB" sz="2000" dirty="0"/>
              <a:t> – </a:t>
            </a:r>
            <a:r>
              <a:rPr lang="en-GB" sz="2000" dirty="0">
                <a:solidFill>
                  <a:schemeClr val="tx1"/>
                </a:solidFill>
              </a:rPr>
              <a:t>B</a:t>
            </a:r>
            <a:r>
              <a:rPr lang="en-GB" sz="2000" dirty="0" smtClean="0">
                <a:solidFill>
                  <a:schemeClr val="tx1"/>
                </a:solidFill>
              </a:rPr>
              <a:t>oth cases;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>
                <a:solidFill>
                  <a:schemeClr val="tx1"/>
                </a:solidFill>
              </a:rPr>
              <a:t>– All aspects </a:t>
            </a:r>
            <a:r>
              <a:rPr lang="en-GB" sz="2000" dirty="0" smtClean="0">
                <a:solidFill>
                  <a:schemeClr val="tx1"/>
                </a:solidFill>
              </a:rPr>
              <a:t>related </a:t>
            </a:r>
            <a:r>
              <a:rPr lang="en-GB" sz="2000" dirty="0">
                <a:solidFill>
                  <a:schemeClr val="tx1"/>
                </a:solidFill>
              </a:rPr>
              <a:t>to </a:t>
            </a:r>
            <a:r>
              <a:rPr lang="en-GB" sz="2000" dirty="0" smtClean="0">
                <a:solidFill>
                  <a:schemeClr val="tx1"/>
                </a:solidFill>
              </a:rPr>
              <a:t>management;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– Natural </a:t>
            </a:r>
            <a:r>
              <a:rPr lang="en-GB" sz="2000" dirty="0" smtClean="0">
                <a:solidFill>
                  <a:schemeClr val="tx1"/>
                </a:solidFill>
              </a:rPr>
              <a:t>phenomena, </a:t>
            </a:r>
            <a:r>
              <a:rPr lang="en-GB" sz="2000" dirty="0">
                <a:solidFill>
                  <a:schemeClr val="tx1"/>
                </a:solidFill>
              </a:rPr>
              <a:t>events due to human </a:t>
            </a:r>
            <a:r>
              <a:rPr lang="en-GB" sz="2000" dirty="0" smtClean="0">
                <a:solidFill>
                  <a:schemeClr val="tx1"/>
                </a:solidFill>
              </a:rPr>
              <a:t>action (internal and external), </a:t>
            </a:r>
            <a:r>
              <a:rPr lang="en-GB" sz="2000" dirty="0" smtClean="0">
                <a:solidFill>
                  <a:schemeClr val="tx1"/>
                </a:solidFill>
              </a:rPr>
              <a:t>accidental drop of packaging, </a:t>
            </a:r>
            <a:r>
              <a:rPr lang="en-GB" sz="2000" dirty="0" smtClean="0">
                <a:solidFill>
                  <a:schemeClr val="tx1"/>
                </a:solidFill>
              </a:rPr>
              <a:t>fire (internal and external).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/>
              <a:t>CDTN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/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SC </a:t>
            </a:r>
            <a:r>
              <a:rPr lang="en-GB" sz="2000" dirty="0">
                <a:solidFill>
                  <a:schemeClr val="tx1"/>
                </a:solidFill>
              </a:rPr>
              <a:t>covers </a:t>
            </a:r>
            <a:r>
              <a:rPr lang="en-GB" sz="2000" dirty="0" smtClean="0">
                <a:solidFill>
                  <a:schemeClr val="tx1"/>
                </a:solidFill>
              </a:rPr>
              <a:t>situations </a:t>
            </a:r>
            <a:r>
              <a:rPr lang="en-GB" sz="2000" dirty="0">
                <a:solidFill>
                  <a:schemeClr val="tx1"/>
                </a:solidFill>
              </a:rPr>
              <a:t>that can cause exposure for both general public and nuclear </a:t>
            </a:r>
            <a:r>
              <a:rPr lang="en-GB" sz="2000" dirty="0" smtClean="0">
                <a:solidFill>
                  <a:schemeClr val="tx1"/>
                </a:solidFill>
              </a:rPr>
              <a:t>workers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/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Waste </a:t>
            </a:r>
            <a:r>
              <a:rPr lang="en-GB" sz="2000" dirty="0">
                <a:solidFill>
                  <a:schemeClr val="tx1"/>
                </a:solidFill>
              </a:rPr>
              <a:t>reception; Waste package handling, transport and </a:t>
            </a:r>
            <a:r>
              <a:rPr lang="en-GB" sz="2000" dirty="0" smtClean="0">
                <a:solidFill>
                  <a:schemeClr val="tx1"/>
                </a:solidFill>
              </a:rPr>
              <a:t>stacking; </a:t>
            </a:r>
            <a:r>
              <a:rPr lang="en-GB" sz="2000" dirty="0">
                <a:solidFill>
                  <a:schemeClr val="tx1"/>
                </a:solidFill>
              </a:rPr>
              <a:t>periodic inspections; equipment and systems maintenance; access to store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– </a:t>
            </a:r>
            <a:r>
              <a:rPr lang="en-GB" sz="2000" dirty="0">
                <a:solidFill>
                  <a:schemeClr val="tx1"/>
                </a:solidFill>
              </a:rPr>
              <a:t>Natural phenomena: storm, hail; Events due to human action (internal and </a:t>
            </a:r>
            <a:r>
              <a:rPr lang="en-GB" sz="2000" dirty="0" smtClean="0">
                <a:solidFill>
                  <a:schemeClr val="tx1"/>
                </a:solidFill>
              </a:rPr>
              <a:t>external</a:t>
            </a:r>
            <a:r>
              <a:rPr lang="en-GB" sz="2000" dirty="0">
                <a:solidFill>
                  <a:schemeClr val="tx1"/>
                </a:solidFill>
              </a:rPr>
              <a:t>): waste package </a:t>
            </a:r>
            <a:r>
              <a:rPr lang="en-GB" sz="2000" dirty="0" smtClean="0">
                <a:solidFill>
                  <a:schemeClr val="tx1"/>
                </a:solidFill>
              </a:rPr>
              <a:t>drop, fire </a:t>
            </a:r>
            <a:r>
              <a:rPr lang="en-GB" sz="2000" dirty="0">
                <a:solidFill>
                  <a:schemeClr val="tx1"/>
                </a:solidFill>
              </a:rPr>
              <a:t>(internal and external), vehicle </a:t>
            </a:r>
            <a:r>
              <a:rPr lang="en-GB" sz="2000" dirty="0" smtClean="0">
                <a:solidFill>
                  <a:schemeClr val="tx1"/>
                </a:solidFill>
              </a:rPr>
              <a:t>crash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sz="1200" dirty="0" smtClean="0"/>
          </a:p>
          <a:p>
            <a:pPr marL="457200" lvl="1" indent="0"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Status of Safety Case / Safety Assessment for </a:t>
            </a:r>
            <a:r>
              <a:rPr lang="en-US" dirty="0"/>
              <a:t>DSRS </a:t>
            </a:r>
            <a:r>
              <a:rPr lang="en-GB" dirty="0" smtClean="0"/>
              <a:t>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900" dirty="0"/>
              <a:t>In more detail, what does the safety assessment cover</a:t>
            </a:r>
            <a:r>
              <a:rPr lang="en-GB" sz="900" dirty="0" smtClean="0"/>
              <a:t>?</a:t>
            </a:r>
          </a:p>
          <a:p>
            <a:pPr lvl="1"/>
            <a:r>
              <a:rPr lang="en-GB" sz="900" dirty="0">
                <a:solidFill>
                  <a:schemeClr val="tx1"/>
                </a:solidFill>
              </a:rPr>
              <a:t>How are exposure scenarios identified, described and assessed</a:t>
            </a:r>
            <a:r>
              <a:rPr lang="en-GB" sz="900" dirty="0" smtClean="0">
                <a:solidFill>
                  <a:schemeClr val="tx1"/>
                </a:solidFill>
              </a:rPr>
              <a:t>? 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How </a:t>
            </a:r>
            <a:r>
              <a:rPr lang="en-GB" sz="900" dirty="0">
                <a:solidFill>
                  <a:schemeClr val="tx1"/>
                </a:solidFill>
              </a:rPr>
              <a:t>are exposures quantified (modelled</a:t>
            </a:r>
            <a:r>
              <a:rPr lang="en-GB" sz="900" dirty="0" smtClean="0">
                <a:solidFill>
                  <a:schemeClr val="tx1"/>
                </a:solidFill>
              </a:rPr>
              <a:t>)? No</a:t>
            </a:r>
          </a:p>
          <a:p>
            <a:pPr lvl="1"/>
            <a:r>
              <a:rPr lang="en-GB" sz="900" dirty="0" smtClean="0">
                <a:solidFill>
                  <a:schemeClr val="tx1"/>
                </a:solidFill>
              </a:rPr>
              <a:t>How are the assessment results used?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to define waste acceptance criteria?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to manage/optimise worker doses?</a:t>
            </a:r>
          </a:p>
          <a:p>
            <a:pPr lvl="2"/>
            <a:r>
              <a:rPr lang="en-GB" sz="900" dirty="0" smtClean="0">
                <a:solidFill>
                  <a:schemeClr val="tx1"/>
                </a:solidFill>
              </a:rPr>
              <a:t>to define monitoring plans?</a:t>
            </a:r>
          </a:p>
          <a:p>
            <a:r>
              <a:rPr lang="en-GB" sz="2000" dirty="0" smtClean="0"/>
              <a:t>IPEN</a:t>
            </a:r>
          </a:p>
          <a:p>
            <a:pPr marL="0" indent="0">
              <a:buNone/>
            </a:pPr>
            <a:r>
              <a:rPr lang="en-GB" sz="2000" dirty="0" smtClean="0"/>
              <a:t>      </a:t>
            </a:r>
            <a:r>
              <a:rPr lang="en-GB" sz="2000" dirty="0" smtClean="0">
                <a:solidFill>
                  <a:schemeClr val="tx1"/>
                </a:solidFill>
              </a:rPr>
              <a:t>Based on literature and experience in radioactive waste management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/>
              <a:t>CDTN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SC </a:t>
            </a:r>
            <a:r>
              <a:rPr lang="en-GB" sz="2000" dirty="0">
                <a:solidFill>
                  <a:schemeClr val="tx1"/>
                </a:solidFill>
              </a:rPr>
              <a:t>does not have quantitative evaluation of exposure scenarios. As the store was already in use before the regulation was issued, a simplified argumentative analysis was accepted by the regulator</a:t>
            </a: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Waste Management Facilities for DSRS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sz="900" dirty="0" smtClean="0"/>
              <a:t>Disposal facilities</a:t>
            </a:r>
          </a:p>
          <a:p>
            <a:pPr lvl="1"/>
            <a:r>
              <a:rPr lang="en-US" sz="900" dirty="0" smtClean="0">
                <a:solidFill>
                  <a:schemeClr val="tx1"/>
                </a:solidFill>
              </a:rPr>
              <a:t>Brief description of the facility</a:t>
            </a:r>
            <a:r>
              <a:rPr lang="en-GB" sz="900" dirty="0" smtClean="0">
                <a:solidFill>
                  <a:schemeClr val="tx1"/>
                </a:solidFill>
              </a:rPr>
              <a:t> or facilities</a:t>
            </a:r>
            <a:r>
              <a:rPr lang="en-US" sz="900" dirty="0" smtClean="0">
                <a:solidFill>
                  <a:schemeClr val="tx1"/>
                </a:solidFill>
              </a:rPr>
              <a:t>, their purpose(s), location(s)</a:t>
            </a:r>
            <a:r>
              <a:rPr lang="en-GB" sz="900" dirty="0" smtClean="0">
                <a:solidFill>
                  <a:schemeClr val="tx1"/>
                </a:solidFill>
              </a:rPr>
              <a:t>, stage of development, operation or closure, </a:t>
            </a:r>
            <a:r>
              <a:rPr lang="en-US" sz="900" dirty="0" smtClean="0">
                <a:solidFill>
                  <a:schemeClr val="tx1"/>
                </a:solidFill>
              </a:rPr>
              <a:t>key features</a:t>
            </a:r>
            <a:r>
              <a:rPr lang="en-GB" sz="900" dirty="0" smtClean="0">
                <a:solidFill>
                  <a:schemeClr val="tx1"/>
                </a:solidFill>
              </a:rPr>
              <a:t> and safety functions</a:t>
            </a:r>
          </a:p>
          <a:p>
            <a:pPr lvl="1"/>
            <a:endParaRPr lang="en-GB" sz="900" dirty="0">
              <a:solidFill>
                <a:schemeClr val="tx1"/>
              </a:solidFill>
            </a:endParaRPr>
          </a:p>
          <a:p>
            <a:pPr lvl="1"/>
            <a:endParaRPr lang="en-GB" sz="9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900" dirty="0" smtClean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Borehole - Not planned yet </a:t>
            </a:r>
            <a:r>
              <a:rPr lang="en-GB" sz="2000" dirty="0" smtClean="0">
                <a:solidFill>
                  <a:schemeClr val="tx1"/>
                </a:solidFill>
              </a:rPr>
              <a:t>with no </a:t>
            </a:r>
            <a:r>
              <a:rPr lang="en-GB" sz="2000" dirty="0" smtClean="0">
                <a:solidFill>
                  <a:schemeClr val="tx1"/>
                </a:solidFill>
              </a:rPr>
              <a:t>site selected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Project under development (IAEA </a:t>
            </a:r>
            <a:r>
              <a:rPr lang="en-GB" sz="2000" dirty="0" smtClean="0">
                <a:solidFill>
                  <a:schemeClr val="tx1"/>
                </a:solidFill>
              </a:rPr>
              <a:t>BRA9058 – technical </a:t>
            </a:r>
            <a:r>
              <a:rPr lang="en-GB" sz="2000" dirty="0" smtClean="0">
                <a:solidFill>
                  <a:schemeClr val="tx1"/>
                </a:solidFill>
              </a:rPr>
              <a:t>report)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Technical Cooperation with Savannah River Laboratories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54890"/>
      </p:ext>
    </p:extLst>
  </p:cSld>
  <p:clrMapOvr>
    <a:masterClrMapping/>
  </p:clrMapOvr>
</p:sld>
</file>

<file path=ppt/theme/theme1.xml><?xml version="1.0" encoding="utf-8"?>
<a:theme xmlns:a="http://schemas.openxmlformats.org/drawingml/2006/main" name="60Years 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 Template</Template>
  <TotalTime>2021</TotalTime>
  <Words>1156</Words>
  <Application>Microsoft Office PowerPoint</Application>
  <PresentationFormat>Apresentação na tela (4:3)</PresentationFormat>
  <Paragraphs>159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</vt:lpstr>
      <vt:lpstr>Calibri</vt:lpstr>
      <vt:lpstr>Times</vt:lpstr>
      <vt:lpstr>60Years Template</vt:lpstr>
      <vt:lpstr>Sustaining Cradle-to-Grave Control of Radioactive Sources (INT-9182) Meeting on the development, revision and implementation of the safety case and safety assessment Indonesia, 15 – 19 May 2017</vt:lpstr>
      <vt:lpstr>National Waste Management Facilities for DSRS</vt:lpstr>
      <vt:lpstr>National Waste Management Facilities for DSRS</vt:lpstr>
      <vt:lpstr>National Waste Management Facilities for DSRS</vt:lpstr>
      <vt:lpstr>Status of Safety Case / Safety Assessment for DSRS Stores</vt:lpstr>
      <vt:lpstr>Status of Safety Case / Safety Assessment for DSRS Stores</vt:lpstr>
      <vt:lpstr>Status of Safety Case / Safety Assessment for DSRS Stores</vt:lpstr>
      <vt:lpstr>Status of Safety Case / Safety Assessment for DSRS Stores</vt:lpstr>
      <vt:lpstr>National Waste Management Facilities for DSRS</vt:lpstr>
      <vt:lpstr>Status of SC/SA for DSRS Disposal Facilities</vt:lpstr>
      <vt:lpstr>Status of SC/SA for DSRS Disposal Facilities</vt:lpstr>
      <vt:lpstr>Status of SC/SA for DSRS Disposal Facilities</vt:lpstr>
      <vt:lpstr>Status of SC/SA for DSRS Disposal Facilities</vt:lpstr>
      <vt:lpstr>Thank you!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Strategies/Policies</dc:title>
  <dc:creator>ROWAT, John H.</dc:creator>
  <cp:lastModifiedBy>Ademar</cp:lastModifiedBy>
  <cp:revision>147</cp:revision>
  <cp:lastPrinted>2017-05-11T17:15:00Z</cp:lastPrinted>
  <dcterms:created xsi:type="dcterms:W3CDTF">2016-11-07T12:40:32Z</dcterms:created>
  <dcterms:modified xsi:type="dcterms:W3CDTF">2017-05-11T18:56:28Z</dcterms:modified>
</cp:coreProperties>
</file>