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1" r:id="rId2"/>
    <p:sldMasterId id="2147483676" r:id="rId3"/>
    <p:sldMasterId id="2147483691" r:id="rId4"/>
    <p:sldMasterId id="2147483706" r:id="rId5"/>
    <p:sldMasterId id="2147483721" r:id="rId6"/>
    <p:sldMasterId id="2147483736" r:id="rId7"/>
    <p:sldMasterId id="2147483751" r:id="rId8"/>
  </p:sldMasterIdLst>
  <p:notesMasterIdLst>
    <p:notesMasterId r:id="rId61"/>
  </p:notesMasterIdLst>
  <p:handoutMasterIdLst>
    <p:handoutMasterId r:id="rId62"/>
  </p:handoutMasterIdLst>
  <p:sldIdLst>
    <p:sldId id="309" r:id="rId9"/>
    <p:sldId id="324" r:id="rId10"/>
    <p:sldId id="325" r:id="rId11"/>
    <p:sldId id="326" r:id="rId12"/>
    <p:sldId id="327" r:id="rId13"/>
    <p:sldId id="328" r:id="rId14"/>
    <p:sldId id="357" r:id="rId15"/>
    <p:sldId id="358" r:id="rId16"/>
    <p:sldId id="329" r:id="rId17"/>
    <p:sldId id="330" r:id="rId18"/>
    <p:sldId id="331" r:id="rId19"/>
    <p:sldId id="332" r:id="rId20"/>
    <p:sldId id="333" r:id="rId21"/>
    <p:sldId id="334" r:id="rId22"/>
    <p:sldId id="336" r:id="rId23"/>
    <p:sldId id="335" r:id="rId24"/>
    <p:sldId id="310" r:id="rId25"/>
    <p:sldId id="311" r:id="rId26"/>
    <p:sldId id="338" r:id="rId27"/>
    <p:sldId id="339" r:id="rId28"/>
    <p:sldId id="337" r:id="rId29"/>
    <p:sldId id="340" r:id="rId30"/>
    <p:sldId id="341" r:id="rId31"/>
    <p:sldId id="342" r:id="rId32"/>
    <p:sldId id="343" r:id="rId33"/>
    <p:sldId id="344" r:id="rId34"/>
    <p:sldId id="345" r:id="rId35"/>
    <p:sldId id="346" r:id="rId36"/>
    <p:sldId id="312" r:id="rId37"/>
    <p:sldId id="297" r:id="rId38"/>
    <p:sldId id="313" r:id="rId39"/>
    <p:sldId id="298" r:id="rId40"/>
    <p:sldId id="318" r:id="rId41"/>
    <p:sldId id="316" r:id="rId42"/>
    <p:sldId id="315" r:id="rId43"/>
    <p:sldId id="319" r:id="rId44"/>
    <p:sldId id="320" r:id="rId45"/>
    <p:sldId id="321" r:id="rId46"/>
    <p:sldId id="322" r:id="rId47"/>
    <p:sldId id="323" r:id="rId48"/>
    <p:sldId id="354" r:id="rId49"/>
    <p:sldId id="355" r:id="rId50"/>
    <p:sldId id="356" r:id="rId51"/>
    <p:sldId id="299" r:id="rId52"/>
    <p:sldId id="347" r:id="rId53"/>
    <p:sldId id="348" r:id="rId54"/>
    <p:sldId id="349" r:id="rId55"/>
    <p:sldId id="350" r:id="rId56"/>
    <p:sldId id="351" r:id="rId57"/>
    <p:sldId id="352" r:id="rId58"/>
    <p:sldId id="305" r:id="rId59"/>
    <p:sldId id="353" r:id="rId6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6" autoAdjust="0"/>
    <p:restoredTop sz="96259" autoAdjust="0"/>
  </p:normalViewPr>
  <p:slideViewPr>
    <p:cSldViewPr>
      <p:cViewPr>
        <p:scale>
          <a:sx n="100" d="100"/>
          <a:sy n="100" d="100"/>
        </p:scale>
        <p:origin x="-528" y="750"/>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05" cy="464315"/>
          </a:xfrm>
          <a:prstGeom prst="rect">
            <a:avLst/>
          </a:prstGeom>
        </p:spPr>
        <p:txBody>
          <a:bodyPr vert="horz" lIns="88230" tIns="44115" rIns="88230" bIns="44115" rtlCol="0"/>
          <a:lstStyle>
            <a:lvl1pPr algn="l">
              <a:defRPr sz="1200"/>
            </a:lvl1pPr>
          </a:lstStyle>
          <a:p>
            <a:endParaRPr lang="en-GB" dirty="0"/>
          </a:p>
        </p:txBody>
      </p:sp>
      <p:sp>
        <p:nvSpPr>
          <p:cNvPr id="3" name="Date Placeholder 2"/>
          <p:cNvSpPr>
            <a:spLocks noGrp="1"/>
          </p:cNvSpPr>
          <p:nvPr>
            <p:ph type="dt" sz="quarter" idx="1"/>
          </p:nvPr>
        </p:nvSpPr>
        <p:spPr>
          <a:xfrm>
            <a:off x="3884463" y="1"/>
            <a:ext cx="2972005" cy="464315"/>
          </a:xfrm>
          <a:prstGeom prst="rect">
            <a:avLst/>
          </a:prstGeom>
        </p:spPr>
        <p:txBody>
          <a:bodyPr vert="horz" lIns="88230" tIns="44115" rIns="88230" bIns="44115" rtlCol="0"/>
          <a:lstStyle>
            <a:lvl1pPr algn="r">
              <a:defRPr sz="1200"/>
            </a:lvl1pPr>
          </a:lstStyle>
          <a:p>
            <a:fld id="{1AFA5E4B-A5ED-4E84-8983-37FC7A061477}" type="datetimeFigureOut">
              <a:rPr lang="en-GB" smtClean="0"/>
              <a:t>17/05/2017</a:t>
            </a:fld>
            <a:endParaRPr lang="en-GB" dirty="0"/>
          </a:p>
        </p:txBody>
      </p:sp>
      <p:sp>
        <p:nvSpPr>
          <p:cNvPr id="4" name="Footer Placeholder 3"/>
          <p:cNvSpPr>
            <a:spLocks noGrp="1"/>
          </p:cNvSpPr>
          <p:nvPr>
            <p:ph type="ftr" sz="quarter" idx="2"/>
          </p:nvPr>
        </p:nvSpPr>
        <p:spPr>
          <a:xfrm>
            <a:off x="0" y="8830643"/>
            <a:ext cx="2972005" cy="464315"/>
          </a:xfrm>
          <a:prstGeom prst="rect">
            <a:avLst/>
          </a:prstGeom>
        </p:spPr>
        <p:txBody>
          <a:bodyPr vert="horz" lIns="88230" tIns="44115" rIns="88230" bIns="441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463" y="8830643"/>
            <a:ext cx="2972005" cy="464315"/>
          </a:xfrm>
          <a:prstGeom prst="rect">
            <a:avLst/>
          </a:prstGeom>
        </p:spPr>
        <p:txBody>
          <a:bodyPr vert="horz" lIns="88230" tIns="44115" rIns="88230" bIns="44115" rtlCol="0" anchor="b"/>
          <a:lstStyle>
            <a:lvl1pPr algn="r">
              <a:defRPr sz="1200"/>
            </a:lvl1pPr>
          </a:lstStyle>
          <a:p>
            <a:fld id="{49F57609-CC50-42CA-8E0B-767F9359BBF5}" type="slidenum">
              <a:rPr lang="en-GB" smtClean="0"/>
              <a:t>‹#›</a:t>
            </a:fld>
            <a:endParaRPr lang="en-GB" dirty="0"/>
          </a:p>
        </p:txBody>
      </p:sp>
    </p:spTree>
    <p:extLst>
      <p:ext uri="{BB962C8B-B14F-4D97-AF65-F5344CB8AC3E}">
        <p14:creationId xmlns:p14="http://schemas.microsoft.com/office/powerpoint/2010/main" val="1902900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65266"/>
          </a:xfrm>
          <a:prstGeom prst="rect">
            <a:avLst/>
          </a:prstGeom>
        </p:spPr>
        <p:txBody>
          <a:bodyPr vert="horz" lIns="91411" tIns="45705" rIns="91411" bIns="45705" rtlCol="0"/>
          <a:lstStyle>
            <a:lvl1pPr algn="l">
              <a:defRPr sz="1200"/>
            </a:lvl1pPr>
          </a:lstStyle>
          <a:p>
            <a:endParaRPr lang="en-GB" dirty="0"/>
          </a:p>
        </p:txBody>
      </p:sp>
      <p:sp>
        <p:nvSpPr>
          <p:cNvPr id="3" name="Date Placeholder 2"/>
          <p:cNvSpPr>
            <a:spLocks noGrp="1"/>
          </p:cNvSpPr>
          <p:nvPr>
            <p:ph type="dt" idx="1"/>
          </p:nvPr>
        </p:nvSpPr>
        <p:spPr>
          <a:xfrm>
            <a:off x="3883854" y="0"/>
            <a:ext cx="2972547" cy="465266"/>
          </a:xfrm>
          <a:prstGeom prst="rect">
            <a:avLst/>
          </a:prstGeom>
        </p:spPr>
        <p:txBody>
          <a:bodyPr vert="horz" lIns="91411" tIns="45705" rIns="91411" bIns="45705" rtlCol="0"/>
          <a:lstStyle>
            <a:lvl1pPr algn="r">
              <a:defRPr sz="1200"/>
            </a:lvl1pPr>
          </a:lstStyle>
          <a:p>
            <a:fld id="{5E945880-6D3B-45FB-851F-AFC0D1D23A0C}" type="datetimeFigureOut">
              <a:rPr lang="en-GB" smtClean="0"/>
              <a:t>17/05/2017</a:t>
            </a:fld>
            <a:endParaRPr lang="en-GB" dirty="0"/>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1411" tIns="45705" rIns="91411" bIns="45705" rtlCol="0" anchor="ctr"/>
          <a:lstStyle/>
          <a:p>
            <a:endParaRPr lang="en-GB" dirty="0"/>
          </a:p>
        </p:txBody>
      </p:sp>
      <p:sp>
        <p:nvSpPr>
          <p:cNvPr id="5" name="Notes Placeholder 4"/>
          <p:cNvSpPr>
            <a:spLocks noGrp="1"/>
          </p:cNvSpPr>
          <p:nvPr>
            <p:ph type="body" sz="quarter" idx="3"/>
          </p:nvPr>
        </p:nvSpPr>
        <p:spPr>
          <a:xfrm>
            <a:off x="685484" y="4416314"/>
            <a:ext cx="5487041" cy="4182934"/>
          </a:xfrm>
          <a:prstGeom prst="rect">
            <a:avLst/>
          </a:prstGeom>
        </p:spPr>
        <p:txBody>
          <a:bodyPr vert="horz" lIns="91411" tIns="45705" rIns="91411" bIns="4570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48"/>
            <a:ext cx="2972547" cy="465266"/>
          </a:xfrm>
          <a:prstGeom prst="rect">
            <a:avLst/>
          </a:prstGeom>
        </p:spPr>
        <p:txBody>
          <a:bodyPr vert="horz" lIns="91411" tIns="45705" rIns="91411" bIns="4570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3854" y="8829648"/>
            <a:ext cx="2972547" cy="465266"/>
          </a:xfrm>
          <a:prstGeom prst="rect">
            <a:avLst/>
          </a:prstGeom>
        </p:spPr>
        <p:txBody>
          <a:bodyPr vert="horz" lIns="91411" tIns="45705" rIns="91411" bIns="45705" rtlCol="0" anchor="b"/>
          <a:lstStyle>
            <a:lvl1pPr algn="r">
              <a:defRPr sz="1200"/>
            </a:lvl1pPr>
          </a:lstStyle>
          <a:p>
            <a:fld id="{5750A1E1-C8D9-4447-9192-37BA973CD27A}" type="slidenum">
              <a:rPr lang="en-GB" smtClean="0"/>
              <a:t>‹#›</a:t>
            </a:fld>
            <a:endParaRPr lang="en-GB" dirty="0"/>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dirty="0"/>
          </a:p>
        </p:txBody>
      </p:sp>
    </p:spTree>
    <p:extLst>
      <p:ext uri="{BB962C8B-B14F-4D97-AF65-F5344CB8AC3E}">
        <p14:creationId xmlns:p14="http://schemas.microsoft.com/office/powerpoint/2010/main" val="87210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546" y="8829723"/>
            <a:ext cx="2971853" cy="46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1" tIns="47410" rIns="94821" bIns="47410" anchor="b"/>
          <a:lstStyle>
            <a:lvl1pPr algn="l" defTabSz="938213" eaLnBrk="0" hangingPunct="0">
              <a:spcBef>
                <a:spcPct val="30000"/>
              </a:spcBef>
              <a:defRPr sz="1200">
                <a:solidFill>
                  <a:schemeClr val="tx1"/>
                </a:solidFill>
                <a:latin typeface="Arial" pitchFamily="34" charset="0"/>
                <a:ea typeface="SimSun" pitchFamily="2" charset="-122"/>
              </a:defRPr>
            </a:lvl1pPr>
            <a:lvl2pPr marL="742950" indent="-285750" algn="l" defTabSz="938213" eaLnBrk="0" hangingPunct="0">
              <a:spcBef>
                <a:spcPct val="30000"/>
              </a:spcBef>
              <a:defRPr sz="1200">
                <a:solidFill>
                  <a:schemeClr val="tx1"/>
                </a:solidFill>
                <a:latin typeface="Arial" pitchFamily="34" charset="0"/>
                <a:ea typeface="SimSun" pitchFamily="2" charset="-122"/>
              </a:defRPr>
            </a:lvl2pPr>
            <a:lvl3pPr marL="1143000" indent="-228600" algn="l" defTabSz="938213" eaLnBrk="0" hangingPunct="0">
              <a:spcBef>
                <a:spcPct val="30000"/>
              </a:spcBef>
              <a:defRPr sz="1200">
                <a:solidFill>
                  <a:schemeClr val="tx1"/>
                </a:solidFill>
                <a:latin typeface="Arial" pitchFamily="34" charset="0"/>
                <a:ea typeface="SimSun" pitchFamily="2" charset="-122"/>
              </a:defRPr>
            </a:lvl3pPr>
            <a:lvl4pPr marL="1600200" indent="-228600" algn="l" defTabSz="938213" eaLnBrk="0" hangingPunct="0">
              <a:spcBef>
                <a:spcPct val="30000"/>
              </a:spcBef>
              <a:defRPr sz="1200">
                <a:solidFill>
                  <a:schemeClr val="tx1"/>
                </a:solidFill>
                <a:latin typeface="Arial" pitchFamily="34" charset="0"/>
                <a:ea typeface="SimSun" pitchFamily="2" charset="-122"/>
              </a:defRPr>
            </a:lvl4pPr>
            <a:lvl5pPr marL="2057400" indent="-228600" algn="l" defTabSz="938213" eaLnBrk="0" hangingPunct="0">
              <a:spcBef>
                <a:spcPct val="30000"/>
              </a:spcBef>
              <a:defRPr sz="1200">
                <a:solidFill>
                  <a:schemeClr val="tx1"/>
                </a:solidFill>
                <a:latin typeface="Arial" pitchFamily="34" charset="0"/>
                <a:ea typeface="SimSun" pitchFamily="2" charset="-122"/>
              </a:defRPr>
            </a:lvl5pPr>
            <a:lvl6pPr marL="2514600" indent="-228600" algn="l" defTabSz="938213" rtl="0"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algn="l" defTabSz="938213" rtl="0"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algn="l" defTabSz="938213" rtl="0"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algn="l" defTabSz="938213" rtl="0" eaLnBrk="0" fontAlgn="base" hangingPunct="0">
              <a:spcBef>
                <a:spcPct val="30000"/>
              </a:spcBef>
              <a:spcAft>
                <a:spcPct val="0"/>
              </a:spcAft>
              <a:defRPr sz="1200">
                <a:solidFill>
                  <a:schemeClr val="tx1"/>
                </a:solidFill>
                <a:latin typeface="Arial" pitchFamily="34" charset="0"/>
                <a:ea typeface="SimSun" pitchFamily="2" charset="-122"/>
              </a:defRPr>
            </a:lvl9pPr>
          </a:lstStyle>
          <a:p>
            <a:pPr algn="r" rtl="1" eaLnBrk="1" hangingPunct="1">
              <a:spcBef>
                <a:spcPct val="0"/>
              </a:spcBef>
            </a:pPr>
            <a:fld id="{404FC511-02C8-4227-84E7-16AF7312FBE3}" type="slidenum">
              <a:rPr lang="ar-JO" altLang="ar-JO">
                <a:solidFill>
                  <a:srgbClr val="000000"/>
                </a:solidFill>
                <a:effectLst/>
                <a:cs typeface="Arial"/>
              </a:rPr>
              <a:pPr algn="r" rtl="1" eaLnBrk="1" hangingPunct="1">
                <a:spcBef>
                  <a:spcPct val="0"/>
                </a:spcBef>
              </a:pPr>
              <a:t>2</a:t>
            </a:fld>
            <a:endParaRPr lang="en-US" altLang="ar-JO">
              <a:solidFill>
                <a:srgbClr val="000000"/>
              </a:solidFill>
              <a:effectLst/>
              <a:cs typeface="Arial"/>
            </a:endParaRPr>
          </a:p>
        </p:txBody>
      </p:sp>
      <p:sp>
        <p:nvSpPr>
          <p:cNvPr id="67587" name="Rectangle 7"/>
          <p:cNvSpPr txBox="1">
            <a:spLocks noGrp="1" noChangeArrowheads="1"/>
          </p:cNvSpPr>
          <p:nvPr/>
        </p:nvSpPr>
        <p:spPr bwMode="auto">
          <a:xfrm>
            <a:off x="3884546" y="8829723"/>
            <a:ext cx="2971853" cy="46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8" tIns="46657" rIns="93318" bIns="46657" anchor="b"/>
          <a:lstStyle>
            <a:lvl1pPr algn="l" eaLnBrk="0" hangingPunct="0">
              <a:spcBef>
                <a:spcPct val="30000"/>
              </a:spcBef>
              <a:defRPr sz="1200">
                <a:solidFill>
                  <a:schemeClr val="tx1"/>
                </a:solidFill>
                <a:latin typeface="Arial" pitchFamily="34" charset="0"/>
                <a:ea typeface="SimSun" pitchFamily="2" charset="-122"/>
              </a:defRPr>
            </a:lvl1pPr>
            <a:lvl2pPr marL="742950" indent="-285750" algn="l" eaLnBrk="0" hangingPunct="0">
              <a:spcBef>
                <a:spcPct val="30000"/>
              </a:spcBef>
              <a:defRPr sz="1200">
                <a:solidFill>
                  <a:schemeClr val="tx1"/>
                </a:solidFill>
                <a:latin typeface="Arial" pitchFamily="34" charset="0"/>
                <a:ea typeface="SimSun" pitchFamily="2" charset="-122"/>
              </a:defRPr>
            </a:lvl2pPr>
            <a:lvl3pPr marL="1143000" indent="-228600" algn="l" eaLnBrk="0" hangingPunct="0">
              <a:spcBef>
                <a:spcPct val="30000"/>
              </a:spcBef>
              <a:defRPr sz="1200">
                <a:solidFill>
                  <a:schemeClr val="tx1"/>
                </a:solidFill>
                <a:latin typeface="Arial" pitchFamily="34" charset="0"/>
                <a:ea typeface="SimSun" pitchFamily="2" charset="-122"/>
              </a:defRPr>
            </a:lvl3pPr>
            <a:lvl4pPr marL="1600200" indent="-228600" algn="l" eaLnBrk="0" hangingPunct="0">
              <a:spcBef>
                <a:spcPct val="30000"/>
              </a:spcBef>
              <a:defRPr sz="1200">
                <a:solidFill>
                  <a:schemeClr val="tx1"/>
                </a:solidFill>
                <a:latin typeface="Arial" pitchFamily="34" charset="0"/>
                <a:ea typeface="SimSun" pitchFamily="2" charset="-122"/>
              </a:defRPr>
            </a:lvl4pPr>
            <a:lvl5pPr marL="2057400" indent="-228600" algn="l" eaLnBrk="0" hangingPunct="0">
              <a:spcBef>
                <a:spcPct val="30000"/>
              </a:spcBef>
              <a:defRPr sz="1200">
                <a:solidFill>
                  <a:schemeClr val="tx1"/>
                </a:solidFill>
                <a:latin typeface="Arial" pitchFamily="34" charset="0"/>
                <a:ea typeface="SimSun" pitchFamily="2" charset="-122"/>
              </a:defRPr>
            </a:lvl5pPr>
            <a:lvl6pPr marL="2514600" indent="-228600" algn="l" rtl="0"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algn="l" rtl="0"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algn="l" rtl="0"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algn="l" rtl="0" eaLnBrk="0" fontAlgn="base" hangingPunct="0">
              <a:spcBef>
                <a:spcPct val="30000"/>
              </a:spcBef>
              <a:spcAft>
                <a:spcPct val="0"/>
              </a:spcAft>
              <a:defRPr sz="1200">
                <a:solidFill>
                  <a:schemeClr val="tx1"/>
                </a:solidFill>
                <a:latin typeface="Arial" pitchFamily="34" charset="0"/>
                <a:ea typeface="SimSun" pitchFamily="2" charset="-122"/>
              </a:defRPr>
            </a:lvl9pPr>
          </a:lstStyle>
          <a:p>
            <a:pPr algn="r" rtl="1" eaLnBrk="1" hangingPunct="1">
              <a:spcBef>
                <a:spcPct val="0"/>
              </a:spcBef>
            </a:pPr>
            <a:fld id="{E00C1765-5DA5-4D35-B074-BF6841BEC9EC}" type="slidenum">
              <a:rPr lang="ar-JO" altLang="zh-CN">
                <a:solidFill>
                  <a:srgbClr val="000000"/>
                </a:solidFill>
                <a:effectLst/>
                <a:cs typeface="Arial"/>
              </a:rPr>
              <a:pPr algn="r" rtl="1" eaLnBrk="1" hangingPunct="1">
                <a:spcBef>
                  <a:spcPct val="0"/>
                </a:spcBef>
              </a:pPr>
              <a:t>2</a:t>
            </a:fld>
            <a:endParaRPr lang="en-US" altLang="zh-CN">
              <a:solidFill>
                <a:srgbClr val="000000"/>
              </a:solidFill>
              <a:effectLst/>
            </a:endParaRPr>
          </a:p>
        </p:txBody>
      </p:sp>
      <p:sp>
        <p:nvSpPr>
          <p:cNvPr id="67588" name="Rectangle 2"/>
          <p:cNvSpPr>
            <a:spLocks noGrp="1" noRot="1" noChangeAspect="1" noChangeArrowheads="1" noTextEdit="1"/>
          </p:cNvSpPr>
          <p:nvPr>
            <p:ph type="sldImg"/>
          </p:nvPr>
        </p:nvSpPr>
        <p:spPr>
          <a:xfrm>
            <a:off x="1147763" y="720725"/>
            <a:ext cx="4610100" cy="3457575"/>
          </a:xfrm>
          <a:ln/>
        </p:spPr>
      </p:sp>
      <p:sp>
        <p:nvSpPr>
          <p:cNvPr id="67589" name="Rectangle 3"/>
          <p:cNvSpPr>
            <a:spLocks noGrp="1" noChangeArrowheads="1"/>
          </p:cNvSpPr>
          <p:nvPr>
            <p:ph type="body" idx="1"/>
          </p:nvPr>
        </p:nvSpPr>
        <p:spPr>
          <a:xfrm>
            <a:off x="941515" y="4394799"/>
            <a:ext cx="5019806" cy="41763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8" tIns="46657" rIns="93318" bIns="46657"/>
          <a:lstStyle/>
          <a:p>
            <a:pPr eaLnBrk="1" hangingPunct="1"/>
            <a:endParaRPr lang="bg-BG" altLang="ar-J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a:xfrm>
            <a:off x="1588" y="8829967"/>
            <a:ext cx="2971800" cy="464820"/>
          </a:xfrm>
          <a:prstGeom prst="rect">
            <a:avLst/>
          </a:prstGeom>
        </p:spPr>
        <p:txBody>
          <a:bodyPr lIns="92302" tIns="46151" rIns="92302" bIns="46151"/>
          <a:lstStyle/>
          <a:p>
            <a:fld id="{32FC6717-CBA4-424C-A309-C5B03F810D48}" type="slidenum">
              <a:rPr lang="ar-JO" smtClean="0">
                <a:solidFill>
                  <a:prstClr val="black"/>
                </a:solidFill>
              </a:rPr>
              <a:pPr/>
              <a:t>3</a:t>
            </a:fld>
            <a:endParaRPr lang="ar-JO">
              <a:solidFill>
                <a:prstClr val="black"/>
              </a:solidFill>
            </a:endParaRPr>
          </a:p>
        </p:txBody>
      </p:sp>
    </p:spTree>
    <p:extLst>
      <p:ext uri="{BB962C8B-B14F-4D97-AF65-F5344CB8AC3E}">
        <p14:creationId xmlns:p14="http://schemas.microsoft.com/office/powerpoint/2010/main" val="384888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0A1E1-C8D9-4447-9192-37BA973CD27A}" type="slidenum">
              <a:rPr lang="en-GB" smtClean="0"/>
              <a:t>31</a:t>
            </a:fld>
            <a:endParaRPr lang="en-GB" dirty="0"/>
          </a:p>
        </p:txBody>
      </p:sp>
    </p:spTree>
    <p:extLst>
      <p:ext uri="{BB962C8B-B14F-4D97-AF65-F5344CB8AC3E}">
        <p14:creationId xmlns:p14="http://schemas.microsoft.com/office/powerpoint/2010/main" val="1695315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527" y="1772816"/>
            <a:ext cx="8568953" cy="1080120"/>
          </a:xfrm>
        </p:spPr>
        <p:txBody>
          <a:bodyPr/>
          <a:lstStyle>
            <a:lvl1pPr algn="l">
              <a:defRPr>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23527" y="3573016"/>
            <a:ext cx="8568953" cy="1608584"/>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174778"/>
            <a:ext cx="2508796" cy="805950"/>
          </a:xfrm>
          <a:prstGeom prst="rect">
            <a:avLst/>
          </a:prstGeom>
        </p:spPr>
      </p:pic>
    </p:spTree>
    <p:extLst>
      <p:ext uri="{BB962C8B-B14F-4D97-AF65-F5344CB8AC3E}">
        <p14:creationId xmlns:p14="http://schemas.microsoft.com/office/powerpoint/2010/main" val="31789343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1124743"/>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771904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725332901"/>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18319999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54627533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22067659"/>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3997996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49455311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50270101"/>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04572500"/>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624115333"/>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1866985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348563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6000588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5882466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511300"/>
            <a:ext cx="9142413" cy="76200"/>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9525">
            <a:noFill/>
            <a:miter lim="800000"/>
            <a:headEnd/>
            <a:tailEnd/>
          </a:ln>
          <a:effectLst/>
        </p:spPr>
        <p:txBody>
          <a:bodyPr wrap="none" anchor="ctr"/>
          <a:lstStyle/>
          <a:p>
            <a:pPr algn="just" eaLnBrk="0" fontAlgn="base" hangingPunct="0">
              <a:lnSpc>
                <a:spcPct val="85000"/>
              </a:lnSpc>
              <a:spcBef>
                <a:spcPct val="40000"/>
              </a:spcBef>
              <a:spcAft>
                <a:spcPct val="0"/>
              </a:spcAft>
              <a:buClr>
                <a:srgbClr val="333399"/>
              </a:buClr>
              <a:buSzPct val="130000"/>
              <a:buFontTx/>
              <a:buChar char="»"/>
              <a:defRPr/>
            </a:pPr>
            <a:endParaRPr lang="en-US" sz="2400">
              <a:solidFill>
                <a:srgbClr val="000000"/>
              </a:solidFill>
              <a:effectLst>
                <a:outerShdw blurRad="38100" dist="38100" dir="2700000" algn="tl">
                  <a:srgbClr val="000000">
                    <a:alpha val="43137"/>
                  </a:srgbClr>
                </a:outerShdw>
              </a:effectLst>
              <a:cs typeface="Times New Roman" pitchFamily="18" charset="0"/>
            </a:endParaRPr>
          </a:p>
        </p:txBody>
      </p:sp>
      <p:pic>
        <p:nvPicPr>
          <p:cNvPr id="3" name="Picture 4" descr="logo_jaec"/>
          <p:cNvPicPr>
            <a:picLocks noChangeAspect="1" noChangeArrowheads="1"/>
          </p:cNvPicPr>
          <p:nvPr/>
        </p:nvPicPr>
        <p:blipFill>
          <a:blip r:embed="rId2" cstate="screen"/>
          <a:srcRect/>
          <a:stretch>
            <a:fillRect/>
          </a:stretch>
        </p:blipFill>
        <p:spPr bwMode="auto">
          <a:xfrm>
            <a:off x="0" y="0"/>
            <a:ext cx="1147763" cy="1008063"/>
          </a:xfrm>
          <a:prstGeom prst="rect">
            <a:avLst/>
          </a:prstGeom>
          <a:noFill/>
          <a:ln w="9525">
            <a:noFill/>
            <a:miter lim="800000"/>
            <a:headEnd/>
            <a:tailEnd/>
          </a:ln>
        </p:spPr>
      </p:pic>
    </p:spTree>
    <p:extLst>
      <p:ext uri="{BB962C8B-B14F-4D97-AF65-F5344CB8AC3E}">
        <p14:creationId xmlns:p14="http://schemas.microsoft.com/office/powerpoint/2010/main" val="133582610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14035544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18198045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7814138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9027351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4612247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9372318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9892027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56052062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7872889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99775515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65926928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23088635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0003890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98963725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511300"/>
            <a:ext cx="9142413" cy="76200"/>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9525">
            <a:noFill/>
            <a:miter lim="800000"/>
            <a:headEnd/>
            <a:tailEnd/>
          </a:ln>
          <a:effectLst/>
        </p:spPr>
        <p:txBody>
          <a:bodyPr wrap="none" anchor="ctr"/>
          <a:lstStyle/>
          <a:p>
            <a:pPr algn="just" eaLnBrk="0" fontAlgn="base" hangingPunct="0">
              <a:lnSpc>
                <a:spcPct val="85000"/>
              </a:lnSpc>
              <a:spcBef>
                <a:spcPct val="40000"/>
              </a:spcBef>
              <a:spcAft>
                <a:spcPct val="0"/>
              </a:spcAft>
              <a:buClr>
                <a:srgbClr val="333399"/>
              </a:buClr>
              <a:buSzPct val="130000"/>
              <a:buFontTx/>
              <a:buChar char="»"/>
              <a:defRPr/>
            </a:pPr>
            <a:endParaRPr lang="en-US" sz="2400">
              <a:solidFill>
                <a:srgbClr val="000000"/>
              </a:solidFill>
              <a:effectLst>
                <a:outerShdw blurRad="38100" dist="38100" dir="2700000" algn="tl">
                  <a:srgbClr val="000000">
                    <a:alpha val="43137"/>
                  </a:srgbClr>
                </a:outerShdw>
              </a:effectLst>
              <a:cs typeface="Times New Roman" pitchFamily="18" charset="0"/>
            </a:endParaRPr>
          </a:p>
        </p:txBody>
      </p:sp>
      <p:pic>
        <p:nvPicPr>
          <p:cNvPr id="3" name="Picture 4" descr="logo_jaec"/>
          <p:cNvPicPr>
            <a:picLocks noChangeAspect="1" noChangeArrowheads="1"/>
          </p:cNvPicPr>
          <p:nvPr/>
        </p:nvPicPr>
        <p:blipFill>
          <a:blip r:embed="rId2" cstate="screen"/>
          <a:srcRect/>
          <a:stretch>
            <a:fillRect/>
          </a:stretch>
        </p:blipFill>
        <p:spPr bwMode="auto">
          <a:xfrm>
            <a:off x="0" y="0"/>
            <a:ext cx="1147763" cy="1008063"/>
          </a:xfrm>
          <a:prstGeom prst="rect">
            <a:avLst/>
          </a:prstGeom>
          <a:noFill/>
          <a:ln w="9525">
            <a:noFill/>
            <a:miter lim="800000"/>
            <a:headEnd/>
            <a:tailEnd/>
          </a:ln>
        </p:spPr>
      </p:pic>
    </p:spTree>
    <p:extLst>
      <p:ext uri="{BB962C8B-B14F-4D97-AF65-F5344CB8AC3E}">
        <p14:creationId xmlns:p14="http://schemas.microsoft.com/office/powerpoint/2010/main" val="92351558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58587891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6070588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4" name="Title 1"/>
          <p:cNvSpPr>
            <a:spLocks noGrp="1"/>
          </p:cNvSpPr>
          <p:nvPr>
            <p:ph type="ctrTitle"/>
          </p:nvPr>
        </p:nvSpPr>
        <p:spPr>
          <a:xfrm>
            <a:off x="323527" y="1772816"/>
            <a:ext cx="8568953" cy="1080120"/>
          </a:xfrm>
        </p:spPr>
        <p:txBody>
          <a:bodyPr/>
          <a:lstStyle>
            <a:lvl1pPr algn="l">
              <a:defRPr>
                <a:solidFill>
                  <a:schemeClr val="tx2"/>
                </a:solidFill>
              </a:defRPr>
            </a:lvl1pPr>
          </a:lstStyle>
          <a:p>
            <a:r>
              <a:rPr lang="en-US" smtClean="0"/>
              <a:t>Click to edit Master title style</a:t>
            </a:r>
            <a:endParaRPr lang="en-GB" dirty="0"/>
          </a:p>
        </p:txBody>
      </p:sp>
      <p:sp>
        <p:nvSpPr>
          <p:cNvPr id="5" name="Subtitle 2"/>
          <p:cNvSpPr>
            <a:spLocks noGrp="1"/>
          </p:cNvSpPr>
          <p:nvPr>
            <p:ph type="subTitle" idx="1"/>
          </p:nvPr>
        </p:nvSpPr>
        <p:spPr>
          <a:xfrm>
            <a:off x="323527" y="3573016"/>
            <a:ext cx="8568953" cy="1608584"/>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696" y="174778"/>
            <a:ext cx="2500459" cy="805950"/>
          </a:xfrm>
          <a:prstGeom prst="rect">
            <a:avLst/>
          </a:prstGeom>
        </p:spPr>
      </p:pic>
    </p:spTree>
    <p:extLst>
      <p:ext uri="{BB962C8B-B14F-4D97-AF65-F5344CB8AC3E}">
        <p14:creationId xmlns:p14="http://schemas.microsoft.com/office/powerpoint/2010/main" val="209180327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805378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90489797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96546758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88276349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9912149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8513875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95727698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4113825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28858072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517484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7291948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84405322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511300"/>
            <a:ext cx="9142413" cy="76200"/>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9525">
            <a:noFill/>
            <a:miter lim="800000"/>
            <a:headEnd/>
            <a:tailEnd/>
          </a:ln>
          <a:effectLst/>
        </p:spPr>
        <p:txBody>
          <a:bodyPr wrap="none" anchor="ctr"/>
          <a:lstStyle/>
          <a:p>
            <a:pPr algn="just" eaLnBrk="0" fontAlgn="base" hangingPunct="0">
              <a:lnSpc>
                <a:spcPct val="85000"/>
              </a:lnSpc>
              <a:spcBef>
                <a:spcPct val="40000"/>
              </a:spcBef>
              <a:spcAft>
                <a:spcPct val="0"/>
              </a:spcAft>
              <a:buClr>
                <a:srgbClr val="333399"/>
              </a:buClr>
              <a:buSzPct val="130000"/>
              <a:buFontTx/>
              <a:buChar char="»"/>
              <a:defRPr/>
            </a:pPr>
            <a:endParaRPr lang="en-US" sz="2400">
              <a:solidFill>
                <a:srgbClr val="000000"/>
              </a:solidFill>
              <a:effectLst>
                <a:outerShdw blurRad="38100" dist="38100" dir="2700000" algn="tl">
                  <a:srgbClr val="000000">
                    <a:alpha val="43137"/>
                  </a:srgbClr>
                </a:outerShdw>
              </a:effectLst>
              <a:cs typeface="Times New Roman" pitchFamily="18" charset="0"/>
            </a:endParaRPr>
          </a:p>
        </p:txBody>
      </p:sp>
      <p:pic>
        <p:nvPicPr>
          <p:cNvPr id="3" name="Picture 4" descr="logo_jaec"/>
          <p:cNvPicPr>
            <a:picLocks noChangeAspect="1" noChangeArrowheads="1"/>
          </p:cNvPicPr>
          <p:nvPr/>
        </p:nvPicPr>
        <p:blipFill>
          <a:blip r:embed="rId2" cstate="screen"/>
          <a:srcRect/>
          <a:stretch>
            <a:fillRect/>
          </a:stretch>
        </p:blipFill>
        <p:spPr bwMode="auto">
          <a:xfrm>
            <a:off x="0" y="0"/>
            <a:ext cx="1147763" cy="1008063"/>
          </a:xfrm>
          <a:prstGeom prst="rect">
            <a:avLst/>
          </a:prstGeom>
          <a:noFill/>
          <a:ln w="9525">
            <a:noFill/>
            <a:miter lim="800000"/>
            <a:headEnd/>
            <a:tailEnd/>
          </a:ln>
        </p:spPr>
      </p:pic>
    </p:spTree>
    <p:extLst>
      <p:ext uri="{BB962C8B-B14F-4D97-AF65-F5344CB8AC3E}">
        <p14:creationId xmlns:p14="http://schemas.microsoft.com/office/powerpoint/2010/main" val="316957379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12292984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72195783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25486824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41075989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87409410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71857024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7321714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90432829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682252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81802413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63553217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83778396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51698949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1929482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511300"/>
            <a:ext cx="9142413" cy="76200"/>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9525">
            <a:noFill/>
            <a:miter lim="800000"/>
            <a:headEnd/>
            <a:tailEnd/>
          </a:ln>
          <a:effectLst/>
        </p:spPr>
        <p:txBody>
          <a:bodyPr wrap="none" anchor="ctr"/>
          <a:lstStyle/>
          <a:p>
            <a:pPr algn="just" eaLnBrk="0" fontAlgn="base" hangingPunct="0">
              <a:lnSpc>
                <a:spcPct val="85000"/>
              </a:lnSpc>
              <a:spcBef>
                <a:spcPct val="40000"/>
              </a:spcBef>
              <a:spcAft>
                <a:spcPct val="0"/>
              </a:spcAft>
              <a:buClr>
                <a:srgbClr val="333399"/>
              </a:buClr>
              <a:buSzPct val="130000"/>
              <a:buFontTx/>
              <a:buChar char="»"/>
              <a:defRPr/>
            </a:pPr>
            <a:endParaRPr lang="en-US" sz="2400">
              <a:solidFill>
                <a:srgbClr val="000000"/>
              </a:solidFill>
              <a:effectLst>
                <a:outerShdw blurRad="38100" dist="38100" dir="2700000" algn="tl">
                  <a:srgbClr val="000000">
                    <a:alpha val="43137"/>
                  </a:srgbClr>
                </a:outerShdw>
              </a:effectLst>
              <a:cs typeface="Times New Roman" pitchFamily="18" charset="0"/>
            </a:endParaRPr>
          </a:p>
        </p:txBody>
      </p:sp>
      <p:pic>
        <p:nvPicPr>
          <p:cNvPr id="3" name="Picture 4" descr="logo_jaec"/>
          <p:cNvPicPr>
            <a:picLocks noChangeAspect="1" noChangeArrowheads="1"/>
          </p:cNvPicPr>
          <p:nvPr/>
        </p:nvPicPr>
        <p:blipFill>
          <a:blip r:embed="rId2" cstate="screen"/>
          <a:srcRect/>
          <a:stretch>
            <a:fillRect/>
          </a:stretch>
        </p:blipFill>
        <p:spPr bwMode="auto">
          <a:xfrm>
            <a:off x="0" y="0"/>
            <a:ext cx="1147763" cy="1008063"/>
          </a:xfrm>
          <a:prstGeom prst="rect">
            <a:avLst/>
          </a:prstGeom>
          <a:noFill/>
          <a:ln w="9525">
            <a:noFill/>
            <a:miter lim="800000"/>
            <a:headEnd/>
            <a:tailEnd/>
          </a:ln>
        </p:spPr>
      </p:pic>
    </p:spTree>
    <p:extLst>
      <p:ext uri="{BB962C8B-B14F-4D97-AF65-F5344CB8AC3E}">
        <p14:creationId xmlns:p14="http://schemas.microsoft.com/office/powerpoint/2010/main" val="425558426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21706547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50572711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9429675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5399307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8337148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5643920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3256937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133416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97498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7229991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7104569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5904250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7359327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12510698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511300"/>
            <a:ext cx="9142413" cy="76200"/>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9525">
            <a:noFill/>
            <a:miter lim="800000"/>
            <a:headEnd/>
            <a:tailEnd/>
          </a:ln>
          <a:effectLst/>
        </p:spPr>
        <p:txBody>
          <a:bodyPr wrap="none" anchor="ctr"/>
          <a:lstStyle/>
          <a:p>
            <a:pPr algn="just" eaLnBrk="0" fontAlgn="base" hangingPunct="0">
              <a:lnSpc>
                <a:spcPct val="85000"/>
              </a:lnSpc>
              <a:spcBef>
                <a:spcPct val="40000"/>
              </a:spcBef>
              <a:spcAft>
                <a:spcPct val="0"/>
              </a:spcAft>
              <a:buClr>
                <a:srgbClr val="333399"/>
              </a:buClr>
              <a:buSzPct val="130000"/>
              <a:buFontTx/>
              <a:buChar char="»"/>
              <a:defRPr/>
            </a:pPr>
            <a:endParaRPr lang="en-US" sz="2400">
              <a:solidFill>
                <a:srgbClr val="000000"/>
              </a:solidFill>
              <a:effectLst>
                <a:outerShdw blurRad="38100" dist="38100" dir="2700000" algn="tl">
                  <a:srgbClr val="000000">
                    <a:alpha val="43137"/>
                  </a:srgbClr>
                </a:outerShdw>
              </a:effectLst>
              <a:cs typeface="Times New Roman" pitchFamily="18" charset="0"/>
            </a:endParaRPr>
          </a:p>
        </p:txBody>
      </p:sp>
      <p:pic>
        <p:nvPicPr>
          <p:cNvPr id="3" name="Picture 4" descr="logo_jaec"/>
          <p:cNvPicPr>
            <a:picLocks noChangeAspect="1" noChangeArrowheads="1"/>
          </p:cNvPicPr>
          <p:nvPr/>
        </p:nvPicPr>
        <p:blipFill>
          <a:blip r:embed="rId2" cstate="screen"/>
          <a:srcRect/>
          <a:stretch>
            <a:fillRect/>
          </a:stretch>
        </p:blipFill>
        <p:spPr bwMode="auto">
          <a:xfrm>
            <a:off x="0" y="0"/>
            <a:ext cx="1147763" cy="1008063"/>
          </a:xfrm>
          <a:prstGeom prst="rect">
            <a:avLst/>
          </a:prstGeom>
          <a:noFill/>
          <a:ln w="9525">
            <a:noFill/>
            <a:miter lim="800000"/>
            <a:headEnd/>
            <a:tailEnd/>
          </a:ln>
        </p:spPr>
      </p:pic>
    </p:spTree>
    <p:extLst>
      <p:ext uri="{BB962C8B-B14F-4D97-AF65-F5344CB8AC3E}">
        <p14:creationId xmlns:p14="http://schemas.microsoft.com/office/powerpoint/2010/main" val="2108488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1921891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6332640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5133454"/>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18870572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0221643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944876743"/>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25061643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8049762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3268110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661018660"/>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927495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0715055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70829835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74823395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2701196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511300"/>
            <a:ext cx="9142413" cy="76200"/>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9525">
            <a:noFill/>
            <a:miter lim="800000"/>
            <a:headEnd/>
            <a:tailEnd/>
          </a:ln>
          <a:effectLst/>
        </p:spPr>
        <p:txBody>
          <a:bodyPr wrap="none" anchor="ctr"/>
          <a:lstStyle/>
          <a:p>
            <a:pPr algn="just" eaLnBrk="0" fontAlgn="base" hangingPunct="0">
              <a:lnSpc>
                <a:spcPct val="85000"/>
              </a:lnSpc>
              <a:spcBef>
                <a:spcPct val="40000"/>
              </a:spcBef>
              <a:spcAft>
                <a:spcPct val="0"/>
              </a:spcAft>
              <a:buClr>
                <a:srgbClr val="333399"/>
              </a:buClr>
              <a:buSzPct val="130000"/>
              <a:buFontTx/>
              <a:buChar char="»"/>
              <a:defRPr/>
            </a:pPr>
            <a:endParaRPr lang="en-US" sz="2400">
              <a:solidFill>
                <a:srgbClr val="000000"/>
              </a:solidFill>
              <a:effectLst>
                <a:outerShdw blurRad="38100" dist="38100" dir="2700000" algn="tl">
                  <a:srgbClr val="000000">
                    <a:alpha val="43137"/>
                  </a:srgbClr>
                </a:outerShdw>
              </a:effectLst>
              <a:cs typeface="Times New Roman" pitchFamily="18" charset="0"/>
            </a:endParaRPr>
          </a:p>
        </p:txBody>
      </p:sp>
      <p:pic>
        <p:nvPicPr>
          <p:cNvPr id="3" name="Picture 4" descr="logo_jaec"/>
          <p:cNvPicPr>
            <a:picLocks noChangeAspect="1" noChangeArrowheads="1"/>
          </p:cNvPicPr>
          <p:nvPr/>
        </p:nvPicPr>
        <p:blipFill>
          <a:blip r:embed="rId2" cstate="screen"/>
          <a:srcRect/>
          <a:stretch>
            <a:fillRect/>
          </a:stretch>
        </p:blipFill>
        <p:spPr bwMode="auto">
          <a:xfrm>
            <a:off x="0" y="0"/>
            <a:ext cx="1147763" cy="1008063"/>
          </a:xfrm>
          <a:prstGeom prst="rect">
            <a:avLst/>
          </a:prstGeom>
          <a:noFill/>
          <a:ln w="9525">
            <a:noFill/>
            <a:miter lim="800000"/>
            <a:headEnd/>
            <a:tailEnd/>
          </a:ln>
        </p:spPr>
      </p:pic>
    </p:spTree>
    <p:extLst>
      <p:ext uri="{BB962C8B-B14F-4D97-AF65-F5344CB8AC3E}">
        <p14:creationId xmlns:p14="http://schemas.microsoft.com/office/powerpoint/2010/main" val="220707378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110361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47306641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142326675"/>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20801099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18429372"/>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723534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731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0578126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04359514"/>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66941646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12143863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61802710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946583430"/>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482974556"/>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511300"/>
            <a:ext cx="9142413" cy="76200"/>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9525">
            <a:noFill/>
            <a:miter lim="800000"/>
            <a:headEnd/>
            <a:tailEnd/>
          </a:ln>
          <a:effectLst/>
        </p:spPr>
        <p:txBody>
          <a:bodyPr wrap="none" anchor="ctr"/>
          <a:lstStyle/>
          <a:p>
            <a:pPr algn="just" eaLnBrk="0" fontAlgn="base" hangingPunct="0">
              <a:lnSpc>
                <a:spcPct val="85000"/>
              </a:lnSpc>
              <a:spcBef>
                <a:spcPct val="40000"/>
              </a:spcBef>
              <a:spcAft>
                <a:spcPct val="0"/>
              </a:spcAft>
              <a:buClr>
                <a:srgbClr val="333399"/>
              </a:buClr>
              <a:buSzPct val="130000"/>
              <a:buFontTx/>
              <a:buChar char="»"/>
              <a:defRPr/>
            </a:pPr>
            <a:endParaRPr lang="en-US" sz="2400">
              <a:solidFill>
                <a:srgbClr val="000000"/>
              </a:solidFill>
              <a:effectLst>
                <a:outerShdw blurRad="38100" dist="38100" dir="2700000" algn="tl">
                  <a:srgbClr val="000000">
                    <a:alpha val="43137"/>
                  </a:srgbClr>
                </a:outerShdw>
              </a:effectLst>
              <a:cs typeface="Times New Roman" pitchFamily="18" charset="0"/>
            </a:endParaRPr>
          </a:p>
        </p:txBody>
      </p:sp>
      <p:pic>
        <p:nvPicPr>
          <p:cNvPr id="3" name="Picture 4" descr="logo_jaec"/>
          <p:cNvPicPr>
            <a:picLocks noChangeAspect="1" noChangeArrowheads="1"/>
          </p:cNvPicPr>
          <p:nvPr/>
        </p:nvPicPr>
        <p:blipFill>
          <a:blip r:embed="rId2" cstate="screen"/>
          <a:srcRect/>
          <a:stretch>
            <a:fillRect/>
          </a:stretch>
        </p:blipFill>
        <p:spPr bwMode="auto">
          <a:xfrm>
            <a:off x="0" y="0"/>
            <a:ext cx="1147763" cy="1008063"/>
          </a:xfrm>
          <a:prstGeom prst="rect">
            <a:avLst/>
          </a:prstGeom>
          <a:noFill/>
          <a:ln w="9525">
            <a:noFill/>
            <a:miter lim="800000"/>
            <a:headEnd/>
            <a:tailEnd/>
          </a:ln>
        </p:spPr>
      </p:pic>
    </p:spTree>
    <p:extLst>
      <p:ext uri="{BB962C8B-B14F-4D97-AF65-F5344CB8AC3E}">
        <p14:creationId xmlns:p14="http://schemas.microsoft.com/office/powerpoint/2010/main" val="495495826"/>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70814855"/>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820299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5.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5.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5.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image" Target="../media/image5.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6.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image" Target="../media/image5.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6" Type="http://schemas.openxmlformats.org/officeDocument/2006/relationships/image" Target="../media/image5.pn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theme" Target="../theme/theme8.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p:nvSpPr>
        <p:spPr>
          <a:xfrm flipH="1" flipV="1">
            <a:off x="0" y="5301208"/>
            <a:ext cx="6372200" cy="1556792"/>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0" y="0"/>
            <a:ext cx="9143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5"/>
          <p:cNvSpPr>
            <a:spLocks noGrp="1" noChangeArrowheads="1"/>
          </p:cNvSpPr>
          <p:nvPr>
            <p:ph type="dt" sz="half" idx="2"/>
          </p:nvPr>
        </p:nvSpPr>
        <p:spPr bwMode="white">
          <a:xfrm>
            <a:off x="7524328" y="6482725"/>
            <a:ext cx="93546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4" y="6482725"/>
            <a:ext cx="16160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8" y="6482725"/>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251520" y="116632"/>
            <a:ext cx="6120680" cy="864096"/>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251520" y="1268760"/>
            <a:ext cx="8712968" cy="48574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64288" y="135562"/>
            <a:ext cx="1758648" cy="564966"/>
          </a:xfrm>
          <a:prstGeom prst="rect">
            <a:avLst/>
          </a:prstGeom>
        </p:spPr>
      </p:pic>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56770"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400">
                <a:effectLst/>
                <a:latin typeface="+mn-lt"/>
                <a:cs typeface="Arial" charset="0"/>
              </a:defRPr>
            </a:lvl1pPr>
          </a:lstStyle>
          <a:p>
            <a:pPr fontAlgn="base">
              <a:spcAft>
                <a:spcPct val="0"/>
              </a:spcAft>
              <a:defRPr/>
            </a:pPr>
            <a:endParaRPr lang="en-US">
              <a:solidFill>
                <a:srgbClr val="000000"/>
              </a:solidFill>
            </a:endParaRPr>
          </a:p>
        </p:txBody>
      </p:sp>
      <p:sp>
        <p:nvSpPr>
          <p:cNvPr id="1056771"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ClrTx/>
              <a:buSzTx/>
              <a:buFontTx/>
              <a:buNone/>
              <a:defRPr sz="1400">
                <a:effectLst/>
                <a:latin typeface="+mn-lt"/>
                <a:cs typeface="Arial" charset="0"/>
              </a:defRPr>
            </a:lvl1pPr>
          </a:lstStyle>
          <a:p>
            <a:pPr fontAlgn="base">
              <a:spcAft>
                <a:spcPct val="0"/>
              </a:spcAft>
              <a:defRPr/>
            </a:pPr>
            <a:endParaRPr lang="en-US">
              <a:solidFill>
                <a:srgbClr val="000000"/>
              </a:solidFill>
            </a:endParaRPr>
          </a:p>
        </p:txBody>
      </p:sp>
      <p:sp>
        <p:nvSpPr>
          <p:cNvPr id="1056772" name="Rectangle 4"/>
          <p:cNvSpPr>
            <a:spLocks noChangeArrowheads="1"/>
          </p:cNvSpPr>
          <p:nvPr/>
        </p:nvSpPr>
        <p:spPr bwMode="auto">
          <a:xfrm>
            <a:off x="0" y="1511300"/>
            <a:ext cx="9142413" cy="76200"/>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9525">
            <a:noFill/>
            <a:miter lim="800000"/>
            <a:headEnd/>
            <a:tailEnd/>
          </a:ln>
          <a:effectLst/>
        </p:spPr>
        <p:txBody>
          <a:bodyPr wrap="none" anchor="ctr"/>
          <a:lstStyle/>
          <a:p>
            <a:pPr algn="just" eaLnBrk="0" fontAlgn="base" hangingPunct="0">
              <a:lnSpc>
                <a:spcPct val="85000"/>
              </a:lnSpc>
              <a:spcBef>
                <a:spcPct val="40000"/>
              </a:spcBef>
              <a:spcAft>
                <a:spcPct val="0"/>
              </a:spcAft>
              <a:buClr>
                <a:srgbClr val="333399"/>
              </a:buClr>
              <a:buSzPct val="130000"/>
              <a:buFontTx/>
              <a:buChar char="»"/>
              <a:defRPr/>
            </a:pPr>
            <a:endParaRPr lang="en-US" sz="2400">
              <a:solidFill>
                <a:srgbClr val="000000"/>
              </a:solidFill>
              <a:effectLst>
                <a:outerShdw blurRad="38100" dist="38100" dir="2700000" algn="tl">
                  <a:srgbClr val="000000">
                    <a:alpha val="43137"/>
                  </a:srgbClr>
                </a:outerShdw>
              </a:effectLst>
              <a:cs typeface="Times New Roman" pitchFamily="18" charset="0"/>
            </a:endParaRPr>
          </a:p>
        </p:txBody>
      </p:sp>
      <p:sp>
        <p:nvSpPr>
          <p:cNvPr id="1029"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6774" name="Text Box 6"/>
          <p:cNvSpPr txBox="1">
            <a:spLocks noChangeArrowheads="1"/>
          </p:cNvSpPr>
          <p:nvPr/>
        </p:nvSpPr>
        <p:spPr bwMode="auto">
          <a:xfrm>
            <a:off x="5076825" y="6461125"/>
            <a:ext cx="4067175" cy="244475"/>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defRPr/>
            </a:pPr>
            <a:r>
              <a:rPr lang="en-US" sz="1000">
                <a:solidFill>
                  <a:srgbClr val="CC0000"/>
                </a:solidFill>
                <a:cs typeface="Arial" charset="0"/>
              </a:rPr>
              <a:t>Directorate of Radioactive Waste Management &amp; Transport / JAEC</a:t>
            </a:r>
            <a:endParaRPr lang="en-AU" sz="1000">
              <a:solidFill>
                <a:srgbClr val="CC0000"/>
              </a:solidFill>
              <a:cs typeface="Arial" charset="0"/>
            </a:endParaRPr>
          </a:p>
        </p:txBody>
      </p:sp>
      <p:pic>
        <p:nvPicPr>
          <p:cNvPr id="1031" name="Picture 7" descr="logo_jaec"/>
          <p:cNvPicPr>
            <a:picLocks noChangeAspect="1" noChangeArrowheads="1"/>
          </p:cNvPicPr>
          <p:nvPr/>
        </p:nvPicPr>
        <p:blipFill>
          <a:blip r:embed="rId16" cstate="screen"/>
          <a:srcRect/>
          <a:stretch>
            <a:fillRect/>
          </a:stretch>
        </p:blipFill>
        <p:spPr bwMode="auto">
          <a:xfrm>
            <a:off x="34925" y="115888"/>
            <a:ext cx="1404938" cy="1233487"/>
          </a:xfrm>
          <a:prstGeom prst="rect">
            <a:avLst/>
          </a:prstGeom>
          <a:noFill/>
          <a:ln w="9525">
            <a:noFill/>
            <a:miter lim="800000"/>
            <a:headEnd/>
            <a:tailEnd/>
          </a:ln>
        </p:spPr>
      </p:pic>
    </p:spTree>
    <p:extLst>
      <p:ext uri="{BB962C8B-B14F-4D97-AF65-F5344CB8AC3E}">
        <p14:creationId xmlns:p14="http://schemas.microsoft.com/office/powerpoint/2010/main" val="20058842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p:timing>
    <p:tnLst>
      <p:par>
        <p:cTn id="1" dur="indefinite" restart="never" nodeType="tmRoot"/>
      </p:par>
    </p:tnLst>
  </p:timing>
  <p:txStyles>
    <p:titleStyle>
      <a:lvl1pPr algn="ctr" rtl="0" eaLnBrk="0" fontAlgn="base" hangingPunct="0">
        <a:spcBef>
          <a:spcPct val="0"/>
        </a:spcBef>
        <a:spcAft>
          <a:spcPct val="0"/>
        </a:spcAft>
        <a:defRPr sz="4800" baseline="-25000">
          <a:solidFill>
            <a:srgbClr val="A50021"/>
          </a:solidFill>
          <a:latin typeface="+mj-lt"/>
          <a:ea typeface="+mj-ea"/>
          <a:cs typeface="+mj-cs"/>
        </a:defRPr>
      </a:lvl1pPr>
      <a:lvl2pPr algn="ctr" rtl="0" eaLnBrk="0" fontAlgn="base" hangingPunct="0">
        <a:spcBef>
          <a:spcPct val="0"/>
        </a:spcBef>
        <a:spcAft>
          <a:spcPct val="0"/>
        </a:spcAft>
        <a:defRPr sz="4800" baseline="-25000">
          <a:solidFill>
            <a:srgbClr val="A50021"/>
          </a:solidFill>
          <a:latin typeface="Arial" charset="0"/>
          <a:cs typeface="PT Bold Dusky" pitchFamily="2" charset="-78"/>
        </a:defRPr>
      </a:lvl2pPr>
      <a:lvl3pPr algn="ctr" rtl="0" eaLnBrk="0" fontAlgn="base" hangingPunct="0">
        <a:spcBef>
          <a:spcPct val="0"/>
        </a:spcBef>
        <a:spcAft>
          <a:spcPct val="0"/>
        </a:spcAft>
        <a:defRPr sz="4800" baseline="-25000">
          <a:solidFill>
            <a:srgbClr val="A50021"/>
          </a:solidFill>
          <a:latin typeface="Arial" charset="0"/>
          <a:cs typeface="PT Bold Dusky" pitchFamily="2" charset="-78"/>
        </a:defRPr>
      </a:lvl3pPr>
      <a:lvl4pPr algn="ctr" rtl="0" eaLnBrk="0" fontAlgn="base" hangingPunct="0">
        <a:spcBef>
          <a:spcPct val="0"/>
        </a:spcBef>
        <a:spcAft>
          <a:spcPct val="0"/>
        </a:spcAft>
        <a:defRPr sz="4800" baseline="-25000">
          <a:solidFill>
            <a:srgbClr val="A50021"/>
          </a:solidFill>
          <a:latin typeface="Arial" charset="0"/>
          <a:cs typeface="PT Bold Dusky" pitchFamily="2" charset="-78"/>
        </a:defRPr>
      </a:lvl4pPr>
      <a:lvl5pPr algn="ctr" rtl="0" eaLnBrk="0" fontAlgn="base" hangingPunct="0">
        <a:spcBef>
          <a:spcPct val="0"/>
        </a:spcBef>
        <a:spcAft>
          <a:spcPct val="0"/>
        </a:spcAft>
        <a:defRPr sz="4800" baseline="-25000">
          <a:solidFill>
            <a:srgbClr val="A50021"/>
          </a:solidFill>
          <a:latin typeface="Arial" charset="0"/>
          <a:cs typeface="PT Bold Dusky" pitchFamily="2" charset="-78"/>
        </a:defRPr>
      </a:lvl5pPr>
      <a:lvl6pPr marL="457200" algn="ctr" rtl="0" fontAlgn="base">
        <a:spcBef>
          <a:spcPct val="0"/>
        </a:spcBef>
        <a:spcAft>
          <a:spcPct val="0"/>
        </a:spcAft>
        <a:defRPr sz="4800" baseline="-25000">
          <a:solidFill>
            <a:srgbClr val="A50021"/>
          </a:solidFill>
          <a:latin typeface="Arial" charset="0"/>
          <a:cs typeface="PT Bold Dusky" pitchFamily="2" charset="-78"/>
        </a:defRPr>
      </a:lvl6pPr>
      <a:lvl7pPr marL="914400" algn="ctr" rtl="0" fontAlgn="base">
        <a:spcBef>
          <a:spcPct val="0"/>
        </a:spcBef>
        <a:spcAft>
          <a:spcPct val="0"/>
        </a:spcAft>
        <a:defRPr sz="4800" baseline="-25000">
          <a:solidFill>
            <a:srgbClr val="A50021"/>
          </a:solidFill>
          <a:latin typeface="Arial" charset="0"/>
          <a:cs typeface="PT Bold Dusky" pitchFamily="2" charset="-78"/>
        </a:defRPr>
      </a:lvl7pPr>
      <a:lvl8pPr marL="1371600" algn="ctr" rtl="0" fontAlgn="base">
        <a:spcBef>
          <a:spcPct val="0"/>
        </a:spcBef>
        <a:spcAft>
          <a:spcPct val="0"/>
        </a:spcAft>
        <a:defRPr sz="4800" baseline="-25000">
          <a:solidFill>
            <a:srgbClr val="A50021"/>
          </a:solidFill>
          <a:latin typeface="Arial" charset="0"/>
          <a:cs typeface="PT Bold Dusky" pitchFamily="2" charset="-78"/>
        </a:defRPr>
      </a:lvl8pPr>
      <a:lvl9pPr marL="1828800" algn="ctr" rtl="0" fontAlgn="base">
        <a:spcBef>
          <a:spcPct val="0"/>
        </a:spcBef>
        <a:spcAft>
          <a:spcPct val="0"/>
        </a:spcAft>
        <a:defRPr sz="4800" baseline="-25000">
          <a:solidFill>
            <a:srgbClr val="A50021"/>
          </a:solidFill>
          <a:latin typeface="Arial" charset="0"/>
          <a:cs typeface="PT Bold Dusky" pitchFamily="2" charset="-78"/>
        </a:defRPr>
      </a:lvl9pPr>
    </p:titleStyle>
    <p:bodyStyle>
      <a:lvl1pPr marL="342900" indent="-342900" algn="l" rtl="0" eaLnBrk="0" fontAlgn="base" hangingPunct="0">
        <a:spcBef>
          <a:spcPct val="20000"/>
        </a:spcBef>
        <a:spcAft>
          <a:spcPct val="0"/>
        </a:spcAft>
        <a:buChar char="•"/>
        <a:defRPr sz="3200">
          <a:solidFill>
            <a:srgbClr val="00007A"/>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7A"/>
          </a:solidFill>
          <a:latin typeface="+mn-lt"/>
        </a:defRPr>
      </a:lvl2pPr>
      <a:lvl3pPr marL="1143000" indent="-228600" algn="l" rtl="0" eaLnBrk="0" fontAlgn="base" hangingPunct="0">
        <a:spcBef>
          <a:spcPct val="20000"/>
        </a:spcBef>
        <a:spcAft>
          <a:spcPct val="0"/>
        </a:spcAft>
        <a:buChar char="•"/>
        <a:defRPr sz="2400">
          <a:solidFill>
            <a:srgbClr val="00007A"/>
          </a:solidFill>
          <a:latin typeface="+mn-lt"/>
        </a:defRPr>
      </a:lvl3pPr>
      <a:lvl4pPr marL="1600200" indent="-228600" algn="l" rtl="0" eaLnBrk="0" fontAlgn="base" hangingPunct="0">
        <a:spcBef>
          <a:spcPct val="20000"/>
        </a:spcBef>
        <a:spcAft>
          <a:spcPct val="0"/>
        </a:spcAft>
        <a:buChar char="–"/>
        <a:defRPr sz="2000">
          <a:solidFill>
            <a:srgbClr val="00007A"/>
          </a:solidFill>
          <a:latin typeface="+mn-lt"/>
        </a:defRPr>
      </a:lvl4pPr>
      <a:lvl5pPr marL="2057400" indent="-228600" algn="l" rtl="0" eaLnBrk="0" fontAlgn="base" hangingPunct="0">
        <a:spcBef>
          <a:spcPct val="20000"/>
        </a:spcBef>
        <a:spcAft>
          <a:spcPct val="0"/>
        </a:spcAft>
        <a:buChar char="»"/>
        <a:defRPr sz="2000">
          <a:solidFill>
            <a:srgbClr val="00007A"/>
          </a:solidFill>
          <a:latin typeface="+mn-lt"/>
        </a:defRPr>
      </a:lvl5pPr>
      <a:lvl6pPr marL="2514600" indent="-228600" algn="l" rtl="0" fontAlgn="base">
        <a:spcBef>
          <a:spcPct val="20000"/>
        </a:spcBef>
        <a:spcAft>
          <a:spcPct val="0"/>
        </a:spcAft>
        <a:buChar char="»"/>
        <a:defRPr sz="2000">
          <a:solidFill>
            <a:srgbClr val="00007A"/>
          </a:solidFill>
          <a:latin typeface="+mn-lt"/>
        </a:defRPr>
      </a:lvl6pPr>
      <a:lvl7pPr marL="2971800" indent="-228600" algn="l" rtl="0" fontAlgn="base">
        <a:spcBef>
          <a:spcPct val="20000"/>
        </a:spcBef>
        <a:spcAft>
          <a:spcPct val="0"/>
        </a:spcAft>
        <a:buChar char="»"/>
        <a:defRPr sz="2000">
          <a:solidFill>
            <a:srgbClr val="00007A"/>
          </a:solidFill>
          <a:latin typeface="+mn-lt"/>
        </a:defRPr>
      </a:lvl7pPr>
      <a:lvl8pPr marL="3429000" indent="-228600" algn="l" rtl="0" fontAlgn="base">
        <a:spcBef>
          <a:spcPct val="20000"/>
        </a:spcBef>
        <a:spcAft>
          <a:spcPct val="0"/>
        </a:spcAft>
        <a:buChar char="»"/>
        <a:defRPr sz="2000">
          <a:solidFill>
            <a:srgbClr val="00007A"/>
          </a:solidFill>
          <a:latin typeface="+mn-lt"/>
        </a:defRPr>
      </a:lvl8pPr>
      <a:lvl9pPr marL="3886200" indent="-228600" algn="l" rtl="0" fontAlgn="base">
        <a:spcBef>
          <a:spcPct val="20000"/>
        </a:spcBef>
        <a:spcAft>
          <a:spcPct val="0"/>
        </a:spcAft>
        <a:buChar char="»"/>
        <a:defRPr sz="2000">
          <a:solidFill>
            <a:srgbClr val="00007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56770"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400">
                <a:effectLst/>
                <a:latin typeface="+mn-lt"/>
                <a:cs typeface="Arial" charset="0"/>
              </a:defRPr>
            </a:lvl1pPr>
          </a:lstStyle>
          <a:p>
            <a:pPr fontAlgn="base">
              <a:spcAft>
                <a:spcPct val="0"/>
              </a:spcAft>
              <a:defRPr/>
            </a:pPr>
            <a:endParaRPr lang="en-US">
              <a:solidFill>
                <a:srgbClr val="000000"/>
              </a:solidFill>
            </a:endParaRPr>
          </a:p>
        </p:txBody>
      </p:sp>
      <p:sp>
        <p:nvSpPr>
          <p:cNvPr id="1056771"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ClrTx/>
              <a:buSzTx/>
              <a:buFontTx/>
              <a:buNone/>
              <a:defRPr sz="1400">
                <a:effectLst/>
                <a:latin typeface="+mn-lt"/>
                <a:cs typeface="Arial" charset="0"/>
              </a:defRPr>
            </a:lvl1pPr>
          </a:lstStyle>
          <a:p>
            <a:pPr fontAlgn="base">
              <a:spcAft>
                <a:spcPct val="0"/>
              </a:spcAft>
              <a:defRPr/>
            </a:pPr>
            <a:endParaRPr lang="en-US">
              <a:solidFill>
                <a:srgbClr val="000000"/>
              </a:solidFill>
            </a:endParaRPr>
          </a:p>
        </p:txBody>
      </p:sp>
      <p:sp>
        <p:nvSpPr>
          <p:cNvPr id="1056772" name="Rectangle 4"/>
          <p:cNvSpPr>
            <a:spLocks noChangeArrowheads="1"/>
          </p:cNvSpPr>
          <p:nvPr/>
        </p:nvSpPr>
        <p:spPr bwMode="auto">
          <a:xfrm>
            <a:off x="0" y="1511300"/>
            <a:ext cx="9142413" cy="76200"/>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9525">
            <a:noFill/>
            <a:miter lim="800000"/>
            <a:headEnd/>
            <a:tailEnd/>
          </a:ln>
          <a:effectLst/>
        </p:spPr>
        <p:txBody>
          <a:bodyPr wrap="none" anchor="ctr"/>
          <a:lstStyle/>
          <a:p>
            <a:pPr algn="just" eaLnBrk="0" fontAlgn="base" hangingPunct="0">
              <a:lnSpc>
                <a:spcPct val="85000"/>
              </a:lnSpc>
              <a:spcBef>
                <a:spcPct val="40000"/>
              </a:spcBef>
              <a:spcAft>
                <a:spcPct val="0"/>
              </a:spcAft>
              <a:buClr>
                <a:srgbClr val="333399"/>
              </a:buClr>
              <a:buSzPct val="130000"/>
              <a:buFontTx/>
              <a:buChar char="»"/>
              <a:defRPr/>
            </a:pPr>
            <a:endParaRPr lang="en-US" sz="2400">
              <a:solidFill>
                <a:srgbClr val="000000"/>
              </a:solidFill>
              <a:effectLst>
                <a:outerShdw blurRad="38100" dist="38100" dir="2700000" algn="tl">
                  <a:srgbClr val="000000">
                    <a:alpha val="43137"/>
                  </a:srgbClr>
                </a:outerShdw>
              </a:effectLst>
              <a:cs typeface="Times New Roman" pitchFamily="18" charset="0"/>
            </a:endParaRPr>
          </a:p>
        </p:txBody>
      </p:sp>
      <p:sp>
        <p:nvSpPr>
          <p:cNvPr id="1029"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6774" name="Text Box 6"/>
          <p:cNvSpPr txBox="1">
            <a:spLocks noChangeArrowheads="1"/>
          </p:cNvSpPr>
          <p:nvPr/>
        </p:nvSpPr>
        <p:spPr bwMode="auto">
          <a:xfrm>
            <a:off x="5076825" y="6461125"/>
            <a:ext cx="4067175" cy="244475"/>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defRPr/>
            </a:pPr>
            <a:r>
              <a:rPr lang="en-US" sz="1000">
                <a:solidFill>
                  <a:srgbClr val="CC0000"/>
                </a:solidFill>
                <a:cs typeface="Arial" charset="0"/>
              </a:rPr>
              <a:t>Directorate of Radioactive Waste Management &amp; Transport / JAEC</a:t>
            </a:r>
            <a:endParaRPr lang="en-AU" sz="1000">
              <a:solidFill>
                <a:srgbClr val="CC0000"/>
              </a:solidFill>
              <a:cs typeface="Arial" charset="0"/>
            </a:endParaRPr>
          </a:p>
        </p:txBody>
      </p:sp>
      <p:pic>
        <p:nvPicPr>
          <p:cNvPr id="1031" name="Picture 7" descr="logo_jaec"/>
          <p:cNvPicPr>
            <a:picLocks noChangeAspect="1" noChangeArrowheads="1"/>
          </p:cNvPicPr>
          <p:nvPr/>
        </p:nvPicPr>
        <p:blipFill>
          <a:blip r:embed="rId16" cstate="screen"/>
          <a:srcRect/>
          <a:stretch>
            <a:fillRect/>
          </a:stretch>
        </p:blipFill>
        <p:spPr bwMode="auto">
          <a:xfrm>
            <a:off x="34925" y="115888"/>
            <a:ext cx="1404938" cy="1233487"/>
          </a:xfrm>
          <a:prstGeom prst="rect">
            <a:avLst/>
          </a:prstGeom>
          <a:noFill/>
          <a:ln w="9525">
            <a:noFill/>
            <a:miter lim="800000"/>
            <a:headEnd/>
            <a:tailEnd/>
          </a:ln>
        </p:spPr>
      </p:pic>
    </p:spTree>
    <p:extLst>
      <p:ext uri="{BB962C8B-B14F-4D97-AF65-F5344CB8AC3E}">
        <p14:creationId xmlns:p14="http://schemas.microsoft.com/office/powerpoint/2010/main" val="8522973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ransition/>
  <p:timing>
    <p:tnLst>
      <p:par>
        <p:cTn id="1" dur="indefinite" restart="never" nodeType="tmRoot"/>
      </p:par>
    </p:tnLst>
  </p:timing>
  <p:txStyles>
    <p:titleStyle>
      <a:lvl1pPr algn="ctr" rtl="0" eaLnBrk="0" fontAlgn="base" hangingPunct="0">
        <a:spcBef>
          <a:spcPct val="0"/>
        </a:spcBef>
        <a:spcAft>
          <a:spcPct val="0"/>
        </a:spcAft>
        <a:defRPr sz="4800" baseline="-25000">
          <a:solidFill>
            <a:srgbClr val="A50021"/>
          </a:solidFill>
          <a:latin typeface="+mj-lt"/>
          <a:ea typeface="+mj-ea"/>
          <a:cs typeface="+mj-cs"/>
        </a:defRPr>
      </a:lvl1pPr>
      <a:lvl2pPr algn="ctr" rtl="0" eaLnBrk="0" fontAlgn="base" hangingPunct="0">
        <a:spcBef>
          <a:spcPct val="0"/>
        </a:spcBef>
        <a:spcAft>
          <a:spcPct val="0"/>
        </a:spcAft>
        <a:defRPr sz="4800" baseline="-25000">
          <a:solidFill>
            <a:srgbClr val="A50021"/>
          </a:solidFill>
          <a:latin typeface="Arial" charset="0"/>
          <a:cs typeface="PT Bold Dusky" pitchFamily="2" charset="-78"/>
        </a:defRPr>
      </a:lvl2pPr>
      <a:lvl3pPr algn="ctr" rtl="0" eaLnBrk="0" fontAlgn="base" hangingPunct="0">
        <a:spcBef>
          <a:spcPct val="0"/>
        </a:spcBef>
        <a:spcAft>
          <a:spcPct val="0"/>
        </a:spcAft>
        <a:defRPr sz="4800" baseline="-25000">
          <a:solidFill>
            <a:srgbClr val="A50021"/>
          </a:solidFill>
          <a:latin typeface="Arial" charset="0"/>
          <a:cs typeface="PT Bold Dusky" pitchFamily="2" charset="-78"/>
        </a:defRPr>
      </a:lvl3pPr>
      <a:lvl4pPr algn="ctr" rtl="0" eaLnBrk="0" fontAlgn="base" hangingPunct="0">
        <a:spcBef>
          <a:spcPct val="0"/>
        </a:spcBef>
        <a:spcAft>
          <a:spcPct val="0"/>
        </a:spcAft>
        <a:defRPr sz="4800" baseline="-25000">
          <a:solidFill>
            <a:srgbClr val="A50021"/>
          </a:solidFill>
          <a:latin typeface="Arial" charset="0"/>
          <a:cs typeface="PT Bold Dusky" pitchFamily="2" charset="-78"/>
        </a:defRPr>
      </a:lvl4pPr>
      <a:lvl5pPr algn="ctr" rtl="0" eaLnBrk="0" fontAlgn="base" hangingPunct="0">
        <a:spcBef>
          <a:spcPct val="0"/>
        </a:spcBef>
        <a:spcAft>
          <a:spcPct val="0"/>
        </a:spcAft>
        <a:defRPr sz="4800" baseline="-25000">
          <a:solidFill>
            <a:srgbClr val="A50021"/>
          </a:solidFill>
          <a:latin typeface="Arial" charset="0"/>
          <a:cs typeface="PT Bold Dusky" pitchFamily="2" charset="-78"/>
        </a:defRPr>
      </a:lvl5pPr>
      <a:lvl6pPr marL="457200" algn="ctr" rtl="0" fontAlgn="base">
        <a:spcBef>
          <a:spcPct val="0"/>
        </a:spcBef>
        <a:spcAft>
          <a:spcPct val="0"/>
        </a:spcAft>
        <a:defRPr sz="4800" baseline="-25000">
          <a:solidFill>
            <a:srgbClr val="A50021"/>
          </a:solidFill>
          <a:latin typeface="Arial" charset="0"/>
          <a:cs typeface="PT Bold Dusky" pitchFamily="2" charset="-78"/>
        </a:defRPr>
      </a:lvl6pPr>
      <a:lvl7pPr marL="914400" algn="ctr" rtl="0" fontAlgn="base">
        <a:spcBef>
          <a:spcPct val="0"/>
        </a:spcBef>
        <a:spcAft>
          <a:spcPct val="0"/>
        </a:spcAft>
        <a:defRPr sz="4800" baseline="-25000">
          <a:solidFill>
            <a:srgbClr val="A50021"/>
          </a:solidFill>
          <a:latin typeface="Arial" charset="0"/>
          <a:cs typeface="PT Bold Dusky" pitchFamily="2" charset="-78"/>
        </a:defRPr>
      </a:lvl7pPr>
      <a:lvl8pPr marL="1371600" algn="ctr" rtl="0" fontAlgn="base">
        <a:spcBef>
          <a:spcPct val="0"/>
        </a:spcBef>
        <a:spcAft>
          <a:spcPct val="0"/>
        </a:spcAft>
        <a:defRPr sz="4800" baseline="-25000">
          <a:solidFill>
            <a:srgbClr val="A50021"/>
          </a:solidFill>
          <a:latin typeface="Arial" charset="0"/>
          <a:cs typeface="PT Bold Dusky" pitchFamily="2" charset="-78"/>
        </a:defRPr>
      </a:lvl8pPr>
      <a:lvl9pPr marL="1828800" algn="ctr" rtl="0" fontAlgn="base">
        <a:spcBef>
          <a:spcPct val="0"/>
        </a:spcBef>
        <a:spcAft>
          <a:spcPct val="0"/>
        </a:spcAft>
        <a:defRPr sz="4800" baseline="-25000">
          <a:solidFill>
            <a:srgbClr val="A50021"/>
          </a:solidFill>
          <a:latin typeface="Arial" charset="0"/>
          <a:cs typeface="PT Bold Dusky" pitchFamily="2" charset="-78"/>
        </a:defRPr>
      </a:lvl9pPr>
    </p:titleStyle>
    <p:bodyStyle>
      <a:lvl1pPr marL="342900" indent="-342900" algn="l" rtl="0" eaLnBrk="0" fontAlgn="base" hangingPunct="0">
        <a:spcBef>
          <a:spcPct val="20000"/>
        </a:spcBef>
        <a:spcAft>
          <a:spcPct val="0"/>
        </a:spcAft>
        <a:buChar char="•"/>
        <a:defRPr sz="3200">
          <a:solidFill>
            <a:srgbClr val="00007A"/>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7A"/>
          </a:solidFill>
          <a:latin typeface="+mn-lt"/>
        </a:defRPr>
      </a:lvl2pPr>
      <a:lvl3pPr marL="1143000" indent="-228600" algn="l" rtl="0" eaLnBrk="0" fontAlgn="base" hangingPunct="0">
        <a:spcBef>
          <a:spcPct val="20000"/>
        </a:spcBef>
        <a:spcAft>
          <a:spcPct val="0"/>
        </a:spcAft>
        <a:buChar char="•"/>
        <a:defRPr sz="2400">
          <a:solidFill>
            <a:srgbClr val="00007A"/>
          </a:solidFill>
          <a:latin typeface="+mn-lt"/>
        </a:defRPr>
      </a:lvl3pPr>
      <a:lvl4pPr marL="1600200" indent="-228600" algn="l" rtl="0" eaLnBrk="0" fontAlgn="base" hangingPunct="0">
        <a:spcBef>
          <a:spcPct val="20000"/>
        </a:spcBef>
        <a:spcAft>
          <a:spcPct val="0"/>
        </a:spcAft>
        <a:buChar char="–"/>
        <a:defRPr sz="2000">
          <a:solidFill>
            <a:srgbClr val="00007A"/>
          </a:solidFill>
          <a:latin typeface="+mn-lt"/>
        </a:defRPr>
      </a:lvl4pPr>
      <a:lvl5pPr marL="2057400" indent="-228600" algn="l" rtl="0" eaLnBrk="0" fontAlgn="base" hangingPunct="0">
        <a:spcBef>
          <a:spcPct val="20000"/>
        </a:spcBef>
        <a:spcAft>
          <a:spcPct val="0"/>
        </a:spcAft>
        <a:buChar char="»"/>
        <a:defRPr sz="2000">
          <a:solidFill>
            <a:srgbClr val="00007A"/>
          </a:solidFill>
          <a:latin typeface="+mn-lt"/>
        </a:defRPr>
      </a:lvl5pPr>
      <a:lvl6pPr marL="2514600" indent="-228600" algn="l" rtl="0" fontAlgn="base">
        <a:spcBef>
          <a:spcPct val="20000"/>
        </a:spcBef>
        <a:spcAft>
          <a:spcPct val="0"/>
        </a:spcAft>
        <a:buChar char="»"/>
        <a:defRPr sz="2000">
          <a:solidFill>
            <a:srgbClr val="00007A"/>
          </a:solidFill>
          <a:latin typeface="+mn-lt"/>
        </a:defRPr>
      </a:lvl6pPr>
      <a:lvl7pPr marL="2971800" indent="-228600" algn="l" rtl="0" fontAlgn="base">
        <a:spcBef>
          <a:spcPct val="20000"/>
        </a:spcBef>
        <a:spcAft>
          <a:spcPct val="0"/>
        </a:spcAft>
        <a:buChar char="»"/>
        <a:defRPr sz="2000">
          <a:solidFill>
            <a:srgbClr val="00007A"/>
          </a:solidFill>
          <a:latin typeface="+mn-lt"/>
        </a:defRPr>
      </a:lvl7pPr>
      <a:lvl8pPr marL="3429000" indent="-228600" algn="l" rtl="0" fontAlgn="base">
        <a:spcBef>
          <a:spcPct val="20000"/>
        </a:spcBef>
        <a:spcAft>
          <a:spcPct val="0"/>
        </a:spcAft>
        <a:buChar char="»"/>
        <a:defRPr sz="2000">
          <a:solidFill>
            <a:srgbClr val="00007A"/>
          </a:solidFill>
          <a:latin typeface="+mn-lt"/>
        </a:defRPr>
      </a:lvl8pPr>
      <a:lvl9pPr marL="3886200" indent="-228600" algn="l" rtl="0" fontAlgn="base">
        <a:spcBef>
          <a:spcPct val="20000"/>
        </a:spcBef>
        <a:spcAft>
          <a:spcPct val="0"/>
        </a:spcAft>
        <a:buChar char="»"/>
        <a:defRPr sz="2000">
          <a:solidFill>
            <a:srgbClr val="00007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56770"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400">
                <a:effectLst/>
                <a:latin typeface="+mn-lt"/>
                <a:cs typeface="Arial" charset="0"/>
              </a:defRPr>
            </a:lvl1pPr>
          </a:lstStyle>
          <a:p>
            <a:pPr fontAlgn="base">
              <a:spcAft>
                <a:spcPct val="0"/>
              </a:spcAft>
              <a:defRPr/>
            </a:pPr>
            <a:endParaRPr lang="en-US">
              <a:solidFill>
                <a:srgbClr val="000000"/>
              </a:solidFill>
            </a:endParaRPr>
          </a:p>
        </p:txBody>
      </p:sp>
      <p:sp>
        <p:nvSpPr>
          <p:cNvPr id="1056771"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ClrTx/>
              <a:buSzTx/>
              <a:buFontTx/>
              <a:buNone/>
              <a:defRPr sz="1400">
                <a:effectLst/>
                <a:latin typeface="+mn-lt"/>
                <a:cs typeface="Arial" charset="0"/>
              </a:defRPr>
            </a:lvl1pPr>
          </a:lstStyle>
          <a:p>
            <a:pPr fontAlgn="base">
              <a:spcAft>
                <a:spcPct val="0"/>
              </a:spcAft>
              <a:defRPr/>
            </a:pPr>
            <a:endParaRPr lang="en-US">
              <a:solidFill>
                <a:srgbClr val="000000"/>
              </a:solidFill>
            </a:endParaRPr>
          </a:p>
        </p:txBody>
      </p:sp>
      <p:sp>
        <p:nvSpPr>
          <p:cNvPr id="1056772" name="Rectangle 4"/>
          <p:cNvSpPr>
            <a:spLocks noChangeArrowheads="1"/>
          </p:cNvSpPr>
          <p:nvPr/>
        </p:nvSpPr>
        <p:spPr bwMode="auto">
          <a:xfrm>
            <a:off x="0" y="1511300"/>
            <a:ext cx="9142413" cy="76200"/>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9525">
            <a:noFill/>
            <a:miter lim="800000"/>
            <a:headEnd/>
            <a:tailEnd/>
          </a:ln>
          <a:effectLst/>
        </p:spPr>
        <p:txBody>
          <a:bodyPr wrap="none" anchor="ctr"/>
          <a:lstStyle/>
          <a:p>
            <a:pPr algn="just" eaLnBrk="0" fontAlgn="base" hangingPunct="0">
              <a:lnSpc>
                <a:spcPct val="85000"/>
              </a:lnSpc>
              <a:spcBef>
                <a:spcPct val="40000"/>
              </a:spcBef>
              <a:spcAft>
                <a:spcPct val="0"/>
              </a:spcAft>
              <a:buClr>
                <a:srgbClr val="333399"/>
              </a:buClr>
              <a:buSzPct val="130000"/>
              <a:buFontTx/>
              <a:buChar char="»"/>
              <a:defRPr/>
            </a:pPr>
            <a:endParaRPr lang="en-US" sz="2400">
              <a:solidFill>
                <a:srgbClr val="000000"/>
              </a:solidFill>
              <a:effectLst>
                <a:outerShdw blurRad="38100" dist="38100" dir="2700000" algn="tl">
                  <a:srgbClr val="000000">
                    <a:alpha val="43137"/>
                  </a:srgbClr>
                </a:outerShdw>
              </a:effectLst>
              <a:cs typeface="Times New Roman" pitchFamily="18" charset="0"/>
            </a:endParaRPr>
          </a:p>
        </p:txBody>
      </p:sp>
      <p:sp>
        <p:nvSpPr>
          <p:cNvPr id="1029"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6774" name="Text Box 6"/>
          <p:cNvSpPr txBox="1">
            <a:spLocks noChangeArrowheads="1"/>
          </p:cNvSpPr>
          <p:nvPr/>
        </p:nvSpPr>
        <p:spPr bwMode="auto">
          <a:xfrm>
            <a:off x="5076825" y="6461125"/>
            <a:ext cx="4067175" cy="244475"/>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defRPr/>
            </a:pPr>
            <a:r>
              <a:rPr lang="en-US" sz="1000">
                <a:solidFill>
                  <a:srgbClr val="CC0000"/>
                </a:solidFill>
                <a:cs typeface="Arial" charset="0"/>
              </a:rPr>
              <a:t>Directorate of Radioactive Waste Management &amp; Transport / JAEC</a:t>
            </a:r>
            <a:endParaRPr lang="en-AU" sz="1000">
              <a:solidFill>
                <a:srgbClr val="CC0000"/>
              </a:solidFill>
              <a:cs typeface="Arial" charset="0"/>
            </a:endParaRPr>
          </a:p>
        </p:txBody>
      </p:sp>
      <p:pic>
        <p:nvPicPr>
          <p:cNvPr id="1031" name="Picture 7" descr="logo_jaec"/>
          <p:cNvPicPr>
            <a:picLocks noChangeAspect="1" noChangeArrowheads="1"/>
          </p:cNvPicPr>
          <p:nvPr/>
        </p:nvPicPr>
        <p:blipFill>
          <a:blip r:embed="rId16" cstate="screen"/>
          <a:srcRect/>
          <a:stretch>
            <a:fillRect/>
          </a:stretch>
        </p:blipFill>
        <p:spPr bwMode="auto">
          <a:xfrm>
            <a:off x="34925" y="115888"/>
            <a:ext cx="1404938" cy="1233487"/>
          </a:xfrm>
          <a:prstGeom prst="rect">
            <a:avLst/>
          </a:prstGeom>
          <a:noFill/>
          <a:ln w="9525">
            <a:noFill/>
            <a:miter lim="800000"/>
            <a:headEnd/>
            <a:tailEnd/>
          </a:ln>
        </p:spPr>
      </p:pic>
    </p:spTree>
    <p:extLst>
      <p:ext uri="{BB962C8B-B14F-4D97-AF65-F5344CB8AC3E}">
        <p14:creationId xmlns:p14="http://schemas.microsoft.com/office/powerpoint/2010/main" val="20997858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ransition/>
  <p:timing>
    <p:tnLst>
      <p:par>
        <p:cTn id="1" dur="indefinite" restart="never" nodeType="tmRoot"/>
      </p:par>
    </p:tnLst>
  </p:timing>
  <p:txStyles>
    <p:titleStyle>
      <a:lvl1pPr algn="ctr" rtl="0" eaLnBrk="0" fontAlgn="base" hangingPunct="0">
        <a:spcBef>
          <a:spcPct val="0"/>
        </a:spcBef>
        <a:spcAft>
          <a:spcPct val="0"/>
        </a:spcAft>
        <a:defRPr sz="4800" baseline="-25000">
          <a:solidFill>
            <a:srgbClr val="A50021"/>
          </a:solidFill>
          <a:latin typeface="+mj-lt"/>
          <a:ea typeface="+mj-ea"/>
          <a:cs typeface="+mj-cs"/>
        </a:defRPr>
      </a:lvl1pPr>
      <a:lvl2pPr algn="ctr" rtl="0" eaLnBrk="0" fontAlgn="base" hangingPunct="0">
        <a:spcBef>
          <a:spcPct val="0"/>
        </a:spcBef>
        <a:spcAft>
          <a:spcPct val="0"/>
        </a:spcAft>
        <a:defRPr sz="4800" baseline="-25000">
          <a:solidFill>
            <a:srgbClr val="A50021"/>
          </a:solidFill>
          <a:latin typeface="Arial" charset="0"/>
          <a:cs typeface="PT Bold Dusky" pitchFamily="2" charset="-78"/>
        </a:defRPr>
      </a:lvl2pPr>
      <a:lvl3pPr algn="ctr" rtl="0" eaLnBrk="0" fontAlgn="base" hangingPunct="0">
        <a:spcBef>
          <a:spcPct val="0"/>
        </a:spcBef>
        <a:spcAft>
          <a:spcPct val="0"/>
        </a:spcAft>
        <a:defRPr sz="4800" baseline="-25000">
          <a:solidFill>
            <a:srgbClr val="A50021"/>
          </a:solidFill>
          <a:latin typeface="Arial" charset="0"/>
          <a:cs typeface="PT Bold Dusky" pitchFamily="2" charset="-78"/>
        </a:defRPr>
      </a:lvl3pPr>
      <a:lvl4pPr algn="ctr" rtl="0" eaLnBrk="0" fontAlgn="base" hangingPunct="0">
        <a:spcBef>
          <a:spcPct val="0"/>
        </a:spcBef>
        <a:spcAft>
          <a:spcPct val="0"/>
        </a:spcAft>
        <a:defRPr sz="4800" baseline="-25000">
          <a:solidFill>
            <a:srgbClr val="A50021"/>
          </a:solidFill>
          <a:latin typeface="Arial" charset="0"/>
          <a:cs typeface="PT Bold Dusky" pitchFamily="2" charset="-78"/>
        </a:defRPr>
      </a:lvl4pPr>
      <a:lvl5pPr algn="ctr" rtl="0" eaLnBrk="0" fontAlgn="base" hangingPunct="0">
        <a:spcBef>
          <a:spcPct val="0"/>
        </a:spcBef>
        <a:spcAft>
          <a:spcPct val="0"/>
        </a:spcAft>
        <a:defRPr sz="4800" baseline="-25000">
          <a:solidFill>
            <a:srgbClr val="A50021"/>
          </a:solidFill>
          <a:latin typeface="Arial" charset="0"/>
          <a:cs typeface="PT Bold Dusky" pitchFamily="2" charset="-78"/>
        </a:defRPr>
      </a:lvl5pPr>
      <a:lvl6pPr marL="457200" algn="ctr" rtl="0" fontAlgn="base">
        <a:spcBef>
          <a:spcPct val="0"/>
        </a:spcBef>
        <a:spcAft>
          <a:spcPct val="0"/>
        </a:spcAft>
        <a:defRPr sz="4800" baseline="-25000">
          <a:solidFill>
            <a:srgbClr val="A50021"/>
          </a:solidFill>
          <a:latin typeface="Arial" charset="0"/>
          <a:cs typeface="PT Bold Dusky" pitchFamily="2" charset="-78"/>
        </a:defRPr>
      </a:lvl6pPr>
      <a:lvl7pPr marL="914400" algn="ctr" rtl="0" fontAlgn="base">
        <a:spcBef>
          <a:spcPct val="0"/>
        </a:spcBef>
        <a:spcAft>
          <a:spcPct val="0"/>
        </a:spcAft>
        <a:defRPr sz="4800" baseline="-25000">
          <a:solidFill>
            <a:srgbClr val="A50021"/>
          </a:solidFill>
          <a:latin typeface="Arial" charset="0"/>
          <a:cs typeface="PT Bold Dusky" pitchFamily="2" charset="-78"/>
        </a:defRPr>
      </a:lvl7pPr>
      <a:lvl8pPr marL="1371600" algn="ctr" rtl="0" fontAlgn="base">
        <a:spcBef>
          <a:spcPct val="0"/>
        </a:spcBef>
        <a:spcAft>
          <a:spcPct val="0"/>
        </a:spcAft>
        <a:defRPr sz="4800" baseline="-25000">
          <a:solidFill>
            <a:srgbClr val="A50021"/>
          </a:solidFill>
          <a:latin typeface="Arial" charset="0"/>
          <a:cs typeface="PT Bold Dusky" pitchFamily="2" charset="-78"/>
        </a:defRPr>
      </a:lvl8pPr>
      <a:lvl9pPr marL="1828800" algn="ctr" rtl="0" fontAlgn="base">
        <a:spcBef>
          <a:spcPct val="0"/>
        </a:spcBef>
        <a:spcAft>
          <a:spcPct val="0"/>
        </a:spcAft>
        <a:defRPr sz="4800" baseline="-25000">
          <a:solidFill>
            <a:srgbClr val="A50021"/>
          </a:solidFill>
          <a:latin typeface="Arial" charset="0"/>
          <a:cs typeface="PT Bold Dusky" pitchFamily="2" charset="-78"/>
        </a:defRPr>
      </a:lvl9pPr>
    </p:titleStyle>
    <p:bodyStyle>
      <a:lvl1pPr marL="342900" indent="-342900" algn="l" rtl="0" eaLnBrk="0" fontAlgn="base" hangingPunct="0">
        <a:spcBef>
          <a:spcPct val="20000"/>
        </a:spcBef>
        <a:spcAft>
          <a:spcPct val="0"/>
        </a:spcAft>
        <a:buChar char="•"/>
        <a:defRPr sz="3200">
          <a:solidFill>
            <a:srgbClr val="00007A"/>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7A"/>
          </a:solidFill>
          <a:latin typeface="+mn-lt"/>
        </a:defRPr>
      </a:lvl2pPr>
      <a:lvl3pPr marL="1143000" indent="-228600" algn="l" rtl="0" eaLnBrk="0" fontAlgn="base" hangingPunct="0">
        <a:spcBef>
          <a:spcPct val="20000"/>
        </a:spcBef>
        <a:spcAft>
          <a:spcPct val="0"/>
        </a:spcAft>
        <a:buChar char="•"/>
        <a:defRPr sz="2400">
          <a:solidFill>
            <a:srgbClr val="00007A"/>
          </a:solidFill>
          <a:latin typeface="+mn-lt"/>
        </a:defRPr>
      </a:lvl3pPr>
      <a:lvl4pPr marL="1600200" indent="-228600" algn="l" rtl="0" eaLnBrk="0" fontAlgn="base" hangingPunct="0">
        <a:spcBef>
          <a:spcPct val="20000"/>
        </a:spcBef>
        <a:spcAft>
          <a:spcPct val="0"/>
        </a:spcAft>
        <a:buChar char="–"/>
        <a:defRPr sz="2000">
          <a:solidFill>
            <a:srgbClr val="00007A"/>
          </a:solidFill>
          <a:latin typeface="+mn-lt"/>
        </a:defRPr>
      </a:lvl4pPr>
      <a:lvl5pPr marL="2057400" indent="-228600" algn="l" rtl="0" eaLnBrk="0" fontAlgn="base" hangingPunct="0">
        <a:spcBef>
          <a:spcPct val="20000"/>
        </a:spcBef>
        <a:spcAft>
          <a:spcPct val="0"/>
        </a:spcAft>
        <a:buChar char="»"/>
        <a:defRPr sz="2000">
          <a:solidFill>
            <a:srgbClr val="00007A"/>
          </a:solidFill>
          <a:latin typeface="+mn-lt"/>
        </a:defRPr>
      </a:lvl5pPr>
      <a:lvl6pPr marL="2514600" indent="-228600" algn="l" rtl="0" fontAlgn="base">
        <a:spcBef>
          <a:spcPct val="20000"/>
        </a:spcBef>
        <a:spcAft>
          <a:spcPct val="0"/>
        </a:spcAft>
        <a:buChar char="»"/>
        <a:defRPr sz="2000">
          <a:solidFill>
            <a:srgbClr val="00007A"/>
          </a:solidFill>
          <a:latin typeface="+mn-lt"/>
        </a:defRPr>
      </a:lvl6pPr>
      <a:lvl7pPr marL="2971800" indent="-228600" algn="l" rtl="0" fontAlgn="base">
        <a:spcBef>
          <a:spcPct val="20000"/>
        </a:spcBef>
        <a:spcAft>
          <a:spcPct val="0"/>
        </a:spcAft>
        <a:buChar char="»"/>
        <a:defRPr sz="2000">
          <a:solidFill>
            <a:srgbClr val="00007A"/>
          </a:solidFill>
          <a:latin typeface="+mn-lt"/>
        </a:defRPr>
      </a:lvl7pPr>
      <a:lvl8pPr marL="3429000" indent="-228600" algn="l" rtl="0" fontAlgn="base">
        <a:spcBef>
          <a:spcPct val="20000"/>
        </a:spcBef>
        <a:spcAft>
          <a:spcPct val="0"/>
        </a:spcAft>
        <a:buChar char="»"/>
        <a:defRPr sz="2000">
          <a:solidFill>
            <a:srgbClr val="00007A"/>
          </a:solidFill>
          <a:latin typeface="+mn-lt"/>
        </a:defRPr>
      </a:lvl8pPr>
      <a:lvl9pPr marL="3886200" indent="-228600" algn="l" rtl="0" fontAlgn="base">
        <a:spcBef>
          <a:spcPct val="20000"/>
        </a:spcBef>
        <a:spcAft>
          <a:spcPct val="0"/>
        </a:spcAft>
        <a:buChar char="»"/>
        <a:defRPr sz="2000">
          <a:solidFill>
            <a:srgbClr val="00007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56770"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400">
                <a:effectLst/>
                <a:latin typeface="+mn-lt"/>
                <a:cs typeface="Arial" charset="0"/>
              </a:defRPr>
            </a:lvl1pPr>
          </a:lstStyle>
          <a:p>
            <a:pPr fontAlgn="base">
              <a:spcAft>
                <a:spcPct val="0"/>
              </a:spcAft>
              <a:defRPr/>
            </a:pPr>
            <a:endParaRPr lang="en-US">
              <a:solidFill>
                <a:srgbClr val="000000"/>
              </a:solidFill>
            </a:endParaRPr>
          </a:p>
        </p:txBody>
      </p:sp>
      <p:sp>
        <p:nvSpPr>
          <p:cNvPr id="1056771"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ClrTx/>
              <a:buSzTx/>
              <a:buFontTx/>
              <a:buNone/>
              <a:defRPr sz="1400">
                <a:effectLst/>
                <a:latin typeface="+mn-lt"/>
                <a:cs typeface="Arial" charset="0"/>
              </a:defRPr>
            </a:lvl1pPr>
          </a:lstStyle>
          <a:p>
            <a:pPr fontAlgn="base">
              <a:spcAft>
                <a:spcPct val="0"/>
              </a:spcAft>
              <a:defRPr/>
            </a:pPr>
            <a:endParaRPr lang="en-US">
              <a:solidFill>
                <a:srgbClr val="000000"/>
              </a:solidFill>
            </a:endParaRPr>
          </a:p>
        </p:txBody>
      </p:sp>
      <p:sp>
        <p:nvSpPr>
          <p:cNvPr id="1056772" name="Rectangle 4"/>
          <p:cNvSpPr>
            <a:spLocks noChangeArrowheads="1"/>
          </p:cNvSpPr>
          <p:nvPr/>
        </p:nvSpPr>
        <p:spPr bwMode="auto">
          <a:xfrm>
            <a:off x="0" y="1511300"/>
            <a:ext cx="9142413" cy="76200"/>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9525">
            <a:noFill/>
            <a:miter lim="800000"/>
            <a:headEnd/>
            <a:tailEnd/>
          </a:ln>
          <a:effectLst/>
        </p:spPr>
        <p:txBody>
          <a:bodyPr wrap="none" anchor="ctr"/>
          <a:lstStyle/>
          <a:p>
            <a:pPr algn="just" eaLnBrk="0" fontAlgn="base" hangingPunct="0">
              <a:lnSpc>
                <a:spcPct val="85000"/>
              </a:lnSpc>
              <a:spcBef>
                <a:spcPct val="40000"/>
              </a:spcBef>
              <a:spcAft>
                <a:spcPct val="0"/>
              </a:spcAft>
              <a:buClr>
                <a:srgbClr val="333399"/>
              </a:buClr>
              <a:buSzPct val="130000"/>
              <a:buFontTx/>
              <a:buChar char="»"/>
              <a:defRPr/>
            </a:pPr>
            <a:endParaRPr lang="en-US" sz="2400">
              <a:solidFill>
                <a:srgbClr val="000000"/>
              </a:solidFill>
              <a:effectLst>
                <a:outerShdw blurRad="38100" dist="38100" dir="2700000" algn="tl">
                  <a:srgbClr val="000000">
                    <a:alpha val="43137"/>
                  </a:srgbClr>
                </a:outerShdw>
              </a:effectLst>
              <a:cs typeface="Times New Roman" pitchFamily="18" charset="0"/>
            </a:endParaRPr>
          </a:p>
        </p:txBody>
      </p:sp>
      <p:sp>
        <p:nvSpPr>
          <p:cNvPr id="1029"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6774" name="Text Box 6"/>
          <p:cNvSpPr txBox="1">
            <a:spLocks noChangeArrowheads="1"/>
          </p:cNvSpPr>
          <p:nvPr/>
        </p:nvSpPr>
        <p:spPr bwMode="auto">
          <a:xfrm>
            <a:off x="5076825" y="6461125"/>
            <a:ext cx="4067175" cy="244475"/>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defRPr/>
            </a:pPr>
            <a:r>
              <a:rPr lang="en-US" sz="1000">
                <a:solidFill>
                  <a:srgbClr val="CC0000"/>
                </a:solidFill>
                <a:cs typeface="Arial" charset="0"/>
              </a:rPr>
              <a:t>Directorate of Radioactive Waste Management &amp; Transport / JAEC</a:t>
            </a:r>
            <a:endParaRPr lang="en-AU" sz="1000">
              <a:solidFill>
                <a:srgbClr val="CC0000"/>
              </a:solidFill>
              <a:cs typeface="Arial" charset="0"/>
            </a:endParaRPr>
          </a:p>
        </p:txBody>
      </p:sp>
      <p:pic>
        <p:nvPicPr>
          <p:cNvPr id="1031" name="Picture 7" descr="logo_jaec"/>
          <p:cNvPicPr>
            <a:picLocks noChangeAspect="1" noChangeArrowheads="1"/>
          </p:cNvPicPr>
          <p:nvPr/>
        </p:nvPicPr>
        <p:blipFill>
          <a:blip r:embed="rId16" cstate="screen"/>
          <a:srcRect/>
          <a:stretch>
            <a:fillRect/>
          </a:stretch>
        </p:blipFill>
        <p:spPr bwMode="auto">
          <a:xfrm>
            <a:off x="34925" y="115888"/>
            <a:ext cx="1404938" cy="1233487"/>
          </a:xfrm>
          <a:prstGeom prst="rect">
            <a:avLst/>
          </a:prstGeom>
          <a:noFill/>
          <a:ln w="9525">
            <a:noFill/>
            <a:miter lim="800000"/>
            <a:headEnd/>
            <a:tailEnd/>
          </a:ln>
        </p:spPr>
      </p:pic>
    </p:spTree>
    <p:extLst>
      <p:ext uri="{BB962C8B-B14F-4D97-AF65-F5344CB8AC3E}">
        <p14:creationId xmlns:p14="http://schemas.microsoft.com/office/powerpoint/2010/main" val="51982460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ransition/>
  <p:timing>
    <p:tnLst>
      <p:par>
        <p:cTn id="1" dur="indefinite" restart="never" nodeType="tmRoot"/>
      </p:par>
    </p:tnLst>
  </p:timing>
  <p:txStyles>
    <p:titleStyle>
      <a:lvl1pPr algn="ctr" rtl="0" eaLnBrk="0" fontAlgn="base" hangingPunct="0">
        <a:spcBef>
          <a:spcPct val="0"/>
        </a:spcBef>
        <a:spcAft>
          <a:spcPct val="0"/>
        </a:spcAft>
        <a:defRPr sz="4800" baseline="-25000">
          <a:solidFill>
            <a:srgbClr val="A50021"/>
          </a:solidFill>
          <a:latin typeface="+mj-lt"/>
          <a:ea typeface="+mj-ea"/>
          <a:cs typeface="+mj-cs"/>
        </a:defRPr>
      </a:lvl1pPr>
      <a:lvl2pPr algn="ctr" rtl="0" eaLnBrk="0" fontAlgn="base" hangingPunct="0">
        <a:spcBef>
          <a:spcPct val="0"/>
        </a:spcBef>
        <a:spcAft>
          <a:spcPct val="0"/>
        </a:spcAft>
        <a:defRPr sz="4800" baseline="-25000">
          <a:solidFill>
            <a:srgbClr val="A50021"/>
          </a:solidFill>
          <a:latin typeface="Arial" charset="0"/>
          <a:cs typeface="PT Bold Dusky" pitchFamily="2" charset="-78"/>
        </a:defRPr>
      </a:lvl2pPr>
      <a:lvl3pPr algn="ctr" rtl="0" eaLnBrk="0" fontAlgn="base" hangingPunct="0">
        <a:spcBef>
          <a:spcPct val="0"/>
        </a:spcBef>
        <a:spcAft>
          <a:spcPct val="0"/>
        </a:spcAft>
        <a:defRPr sz="4800" baseline="-25000">
          <a:solidFill>
            <a:srgbClr val="A50021"/>
          </a:solidFill>
          <a:latin typeface="Arial" charset="0"/>
          <a:cs typeface="PT Bold Dusky" pitchFamily="2" charset="-78"/>
        </a:defRPr>
      </a:lvl3pPr>
      <a:lvl4pPr algn="ctr" rtl="0" eaLnBrk="0" fontAlgn="base" hangingPunct="0">
        <a:spcBef>
          <a:spcPct val="0"/>
        </a:spcBef>
        <a:spcAft>
          <a:spcPct val="0"/>
        </a:spcAft>
        <a:defRPr sz="4800" baseline="-25000">
          <a:solidFill>
            <a:srgbClr val="A50021"/>
          </a:solidFill>
          <a:latin typeface="Arial" charset="0"/>
          <a:cs typeface="PT Bold Dusky" pitchFamily="2" charset="-78"/>
        </a:defRPr>
      </a:lvl4pPr>
      <a:lvl5pPr algn="ctr" rtl="0" eaLnBrk="0" fontAlgn="base" hangingPunct="0">
        <a:spcBef>
          <a:spcPct val="0"/>
        </a:spcBef>
        <a:spcAft>
          <a:spcPct val="0"/>
        </a:spcAft>
        <a:defRPr sz="4800" baseline="-25000">
          <a:solidFill>
            <a:srgbClr val="A50021"/>
          </a:solidFill>
          <a:latin typeface="Arial" charset="0"/>
          <a:cs typeface="PT Bold Dusky" pitchFamily="2" charset="-78"/>
        </a:defRPr>
      </a:lvl5pPr>
      <a:lvl6pPr marL="457200" algn="ctr" rtl="0" fontAlgn="base">
        <a:spcBef>
          <a:spcPct val="0"/>
        </a:spcBef>
        <a:spcAft>
          <a:spcPct val="0"/>
        </a:spcAft>
        <a:defRPr sz="4800" baseline="-25000">
          <a:solidFill>
            <a:srgbClr val="A50021"/>
          </a:solidFill>
          <a:latin typeface="Arial" charset="0"/>
          <a:cs typeface="PT Bold Dusky" pitchFamily="2" charset="-78"/>
        </a:defRPr>
      </a:lvl6pPr>
      <a:lvl7pPr marL="914400" algn="ctr" rtl="0" fontAlgn="base">
        <a:spcBef>
          <a:spcPct val="0"/>
        </a:spcBef>
        <a:spcAft>
          <a:spcPct val="0"/>
        </a:spcAft>
        <a:defRPr sz="4800" baseline="-25000">
          <a:solidFill>
            <a:srgbClr val="A50021"/>
          </a:solidFill>
          <a:latin typeface="Arial" charset="0"/>
          <a:cs typeface="PT Bold Dusky" pitchFamily="2" charset="-78"/>
        </a:defRPr>
      </a:lvl7pPr>
      <a:lvl8pPr marL="1371600" algn="ctr" rtl="0" fontAlgn="base">
        <a:spcBef>
          <a:spcPct val="0"/>
        </a:spcBef>
        <a:spcAft>
          <a:spcPct val="0"/>
        </a:spcAft>
        <a:defRPr sz="4800" baseline="-25000">
          <a:solidFill>
            <a:srgbClr val="A50021"/>
          </a:solidFill>
          <a:latin typeface="Arial" charset="0"/>
          <a:cs typeface="PT Bold Dusky" pitchFamily="2" charset="-78"/>
        </a:defRPr>
      </a:lvl8pPr>
      <a:lvl9pPr marL="1828800" algn="ctr" rtl="0" fontAlgn="base">
        <a:spcBef>
          <a:spcPct val="0"/>
        </a:spcBef>
        <a:spcAft>
          <a:spcPct val="0"/>
        </a:spcAft>
        <a:defRPr sz="4800" baseline="-25000">
          <a:solidFill>
            <a:srgbClr val="A50021"/>
          </a:solidFill>
          <a:latin typeface="Arial" charset="0"/>
          <a:cs typeface="PT Bold Dusky" pitchFamily="2" charset="-78"/>
        </a:defRPr>
      </a:lvl9pPr>
    </p:titleStyle>
    <p:bodyStyle>
      <a:lvl1pPr marL="342900" indent="-342900" algn="l" rtl="0" eaLnBrk="0" fontAlgn="base" hangingPunct="0">
        <a:spcBef>
          <a:spcPct val="20000"/>
        </a:spcBef>
        <a:spcAft>
          <a:spcPct val="0"/>
        </a:spcAft>
        <a:buChar char="•"/>
        <a:defRPr sz="3200">
          <a:solidFill>
            <a:srgbClr val="00007A"/>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7A"/>
          </a:solidFill>
          <a:latin typeface="+mn-lt"/>
        </a:defRPr>
      </a:lvl2pPr>
      <a:lvl3pPr marL="1143000" indent="-228600" algn="l" rtl="0" eaLnBrk="0" fontAlgn="base" hangingPunct="0">
        <a:spcBef>
          <a:spcPct val="20000"/>
        </a:spcBef>
        <a:spcAft>
          <a:spcPct val="0"/>
        </a:spcAft>
        <a:buChar char="•"/>
        <a:defRPr sz="2400">
          <a:solidFill>
            <a:srgbClr val="00007A"/>
          </a:solidFill>
          <a:latin typeface="+mn-lt"/>
        </a:defRPr>
      </a:lvl3pPr>
      <a:lvl4pPr marL="1600200" indent="-228600" algn="l" rtl="0" eaLnBrk="0" fontAlgn="base" hangingPunct="0">
        <a:spcBef>
          <a:spcPct val="20000"/>
        </a:spcBef>
        <a:spcAft>
          <a:spcPct val="0"/>
        </a:spcAft>
        <a:buChar char="–"/>
        <a:defRPr sz="2000">
          <a:solidFill>
            <a:srgbClr val="00007A"/>
          </a:solidFill>
          <a:latin typeface="+mn-lt"/>
        </a:defRPr>
      </a:lvl4pPr>
      <a:lvl5pPr marL="2057400" indent="-228600" algn="l" rtl="0" eaLnBrk="0" fontAlgn="base" hangingPunct="0">
        <a:spcBef>
          <a:spcPct val="20000"/>
        </a:spcBef>
        <a:spcAft>
          <a:spcPct val="0"/>
        </a:spcAft>
        <a:buChar char="»"/>
        <a:defRPr sz="2000">
          <a:solidFill>
            <a:srgbClr val="00007A"/>
          </a:solidFill>
          <a:latin typeface="+mn-lt"/>
        </a:defRPr>
      </a:lvl5pPr>
      <a:lvl6pPr marL="2514600" indent="-228600" algn="l" rtl="0" fontAlgn="base">
        <a:spcBef>
          <a:spcPct val="20000"/>
        </a:spcBef>
        <a:spcAft>
          <a:spcPct val="0"/>
        </a:spcAft>
        <a:buChar char="»"/>
        <a:defRPr sz="2000">
          <a:solidFill>
            <a:srgbClr val="00007A"/>
          </a:solidFill>
          <a:latin typeface="+mn-lt"/>
        </a:defRPr>
      </a:lvl6pPr>
      <a:lvl7pPr marL="2971800" indent="-228600" algn="l" rtl="0" fontAlgn="base">
        <a:spcBef>
          <a:spcPct val="20000"/>
        </a:spcBef>
        <a:spcAft>
          <a:spcPct val="0"/>
        </a:spcAft>
        <a:buChar char="»"/>
        <a:defRPr sz="2000">
          <a:solidFill>
            <a:srgbClr val="00007A"/>
          </a:solidFill>
          <a:latin typeface="+mn-lt"/>
        </a:defRPr>
      </a:lvl7pPr>
      <a:lvl8pPr marL="3429000" indent="-228600" algn="l" rtl="0" fontAlgn="base">
        <a:spcBef>
          <a:spcPct val="20000"/>
        </a:spcBef>
        <a:spcAft>
          <a:spcPct val="0"/>
        </a:spcAft>
        <a:buChar char="»"/>
        <a:defRPr sz="2000">
          <a:solidFill>
            <a:srgbClr val="00007A"/>
          </a:solidFill>
          <a:latin typeface="+mn-lt"/>
        </a:defRPr>
      </a:lvl8pPr>
      <a:lvl9pPr marL="3886200" indent="-228600" algn="l" rtl="0" fontAlgn="base">
        <a:spcBef>
          <a:spcPct val="20000"/>
        </a:spcBef>
        <a:spcAft>
          <a:spcPct val="0"/>
        </a:spcAft>
        <a:buChar char="»"/>
        <a:defRPr sz="2000">
          <a:solidFill>
            <a:srgbClr val="00007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56770"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400">
                <a:effectLst/>
                <a:latin typeface="+mn-lt"/>
                <a:cs typeface="Arial" charset="0"/>
              </a:defRPr>
            </a:lvl1pPr>
          </a:lstStyle>
          <a:p>
            <a:pPr fontAlgn="base">
              <a:spcAft>
                <a:spcPct val="0"/>
              </a:spcAft>
              <a:defRPr/>
            </a:pPr>
            <a:endParaRPr lang="en-US">
              <a:solidFill>
                <a:srgbClr val="000000"/>
              </a:solidFill>
            </a:endParaRPr>
          </a:p>
        </p:txBody>
      </p:sp>
      <p:sp>
        <p:nvSpPr>
          <p:cNvPr id="1056771"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ClrTx/>
              <a:buSzTx/>
              <a:buFontTx/>
              <a:buNone/>
              <a:defRPr sz="1400">
                <a:effectLst/>
                <a:latin typeface="+mn-lt"/>
                <a:cs typeface="Arial" charset="0"/>
              </a:defRPr>
            </a:lvl1pPr>
          </a:lstStyle>
          <a:p>
            <a:pPr fontAlgn="base">
              <a:spcAft>
                <a:spcPct val="0"/>
              </a:spcAft>
              <a:defRPr/>
            </a:pPr>
            <a:endParaRPr lang="en-US">
              <a:solidFill>
                <a:srgbClr val="000000"/>
              </a:solidFill>
            </a:endParaRPr>
          </a:p>
        </p:txBody>
      </p:sp>
      <p:sp>
        <p:nvSpPr>
          <p:cNvPr id="1056772" name="Rectangle 4"/>
          <p:cNvSpPr>
            <a:spLocks noChangeArrowheads="1"/>
          </p:cNvSpPr>
          <p:nvPr/>
        </p:nvSpPr>
        <p:spPr bwMode="auto">
          <a:xfrm>
            <a:off x="0" y="1511300"/>
            <a:ext cx="9142413" cy="76200"/>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9525">
            <a:noFill/>
            <a:miter lim="800000"/>
            <a:headEnd/>
            <a:tailEnd/>
          </a:ln>
          <a:effectLst/>
        </p:spPr>
        <p:txBody>
          <a:bodyPr wrap="none" anchor="ctr"/>
          <a:lstStyle/>
          <a:p>
            <a:pPr algn="just" eaLnBrk="0" fontAlgn="base" hangingPunct="0">
              <a:lnSpc>
                <a:spcPct val="85000"/>
              </a:lnSpc>
              <a:spcBef>
                <a:spcPct val="40000"/>
              </a:spcBef>
              <a:spcAft>
                <a:spcPct val="0"/>
              </a:spcAft>
              <a:buClr>
                <a:srgbClr val="333399"/>
              </a:buClr>
              <a:buSzPct val="130000"/>
              <a:buFontTx/>
              <a:buChar char="»"/>
              <a:defRPr/>
            </a:pPr>
            <a:endParaRPr lang="en-US" sz="2400">
              <a:solidFill>
                <a:srgbClr val="000000"/>
              </a:solidFill>
              <a:effectLst>
                <a:outerShdw blurRad="38100" dist="38100" dir="2700000" algn="tl">
                  <a:srgbClr val="000000">
                    <a:alpha val="43137"/>
                  </a:srgbClr>
                </a:outerShdw>
              </a:effectLst>
              <a:cs typeface="Times New Roman" pitchFamily="18" charset="0"/>
            </a:endParaRPr>
          </a:p>
        </p:txBody>
      </p:sp>
      <p:sp>
        <p:nvSpPr>
          <p:cNvPr id="1029"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6774" name="Text Box 6"/>
          <p:cNvSpPr txBox="1">
            <a:spLocks noChangeArrowheads="1"/>
          </p:cNvSpPr>
          <p:nvPr/>
        </p:nvSpPr>
        <p:spPr bwMode="auto">
          <a:xfrm>
            <a:off x="5076825" y="6461125"/>
            <a:ext cx="4067175" cy="244475"/>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defRPr/>
            </a:pPr>
            <a:r>
              <a:rPr lang="en-US" sz="1000">
                <a:solidFill>
                  <a:srgbClr val="CC0000"/>
                </a:solidFill>
                <a:cs typeface="Arial" charset="0"/>
              </a:rPr>
              <a:t>Directorate of Radioactive Waste Management &amp; Transport / JAEC</a:t>
            </a:r>
            <a:endParaRPr lang="en-AU" sz="1000">
              <a:solidFill>
                <a:srgbClr val="CC0000"/>
              </a:solidFill>
              <a:cs typeface="Arial" charset="0"/>
            </a:endParaRPr>
          </a:p>
        </p:txBody>
      </p:sp>
      <p:pic>
        <p:nvPicPr>
          <p:cNvPr id="1031" name="Picture 7" descr="logo_jaec"/>
          <p:cNvPicPr>
            <a:picLocks noChangeAspect="1" noChangeArrowheads="1"/>
          </p:cNvPicPr>
          <p:nvPr/>
        </p:nvPicPr>
        <p:blipFill>
          <a:blip r:embed="rId16" cstate="screen"/>
          <a:srcRect/>
          <a:stretch>
            <a:fillRect/>
          </a:stretch>
        </p:blipFill>
        <p:spPr bwMode="auto">
          <a:xfrm>
            <a:off x="34925" y="115888"/>
            <a:ext cx="1404938" cy="1233487"/>
          </a:xfrm>
          <a:prstGeom prst="rect">
            <a:avLst/>
          </a:prstGeom>
          <a:noFill/>
          <a:ln w="9525">
            <a:noFill/>
            <a:miter lim="800000"/>
            <a:headEnd/>
            <a:tailEnd/>
          </a:ln>
        </p:spPr>
      </p:pic>
    </p:spTree>
    <p:extLst>
      <p:ext uri="{BB962C8B-B14F-4D97-AF65-F5344CB8AC3E}">
        <p14:creationId xmlns:p14="http://schemas.microsoft.com/office/powerpoint/2010/main" val="80669598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transition/>
  <p:timing>
    <p:tnLst>
      <p:par>
        <p:cTn id="1" dur="indefinite" restart="never" nodeType="tmRoot"/>
      </p:par>
    </p:tnLst>
  </p:timing>
  <p:txStyles>
    <p:titleStyle>
      <a:lvl1pPr algn="ctr" rtl="0" eaLnBrk="0" fontAlgn="base" hangingPunct="0">
        <a:spcBef>
          <a:spcPct val="0"/>
        </a:spcBef>
        <a:spcAft>
          <a:spcPct val="0"/>
        </a:spcAft>
        <a:defRPr sz="4800" baseline="-25000">
          <a:solidFill>
            <a:srgbClr val="A50021"/>
          </a:solidFill>
          <a:latin typeface="+mj-lt"/>
          <a:ea typeface="+mj-ea"/>
          <a:cs typeface="+mj-cs"/>
        </a:defRPr>
      </a:lvl1pPr>
      <a:lvl2pPr algn="ctr" rtl="0" eaLnBrk="0" fontAlgn="base" hangingPunct="0">
        <a:spcBef>
          <a:spcPct val="0"/>
        </a:spcBef>
        <a:spcAft>
          <a:spcPct val="0"/>
        </a:spcAft>
        <a:defRPr sz="4800" baseline="-25000">
          <a:solidFill>
            <a:srgbClr val="A50021"/>
          </a:solidFill>
          <a:latin typeface="Arial" charset="0"/>
          <a:cs typeface="PT Bold Dusky" pitchFamily="2" charset="-78"/>
        </a:defRPr>
      </a:lvl2pPr>
      <a:lvl3pPr algn="ctr" rtl="0" eaLnBrk="0" fontAlgn="base" hangingPunct="0">
        <a:spcBef>
          <a:spcPct val="0"/>
        </a:spcBef>
        <a:spcAft>
          <a:spcPct val="0"/>
        </a:spcAft>
        <a:defRPr sz="4800" baseline="-25000">
          <a:solidFill>
            <a:srgbClr val="A50021"/>
          </a:solidFill>
          <a:latin typeface="Arial" charset="0"/>
          <a:cs typeface="PT Bold Dusky" pitchFamily="2" charset="-78"/>
        </a:defRPr>
      </a:lvl3pPr>
      <a:lvl4pPr algn="ctr" rtl="0" eaLnBrk="0" fontAlgn="base" hangingPunct="0">
        <a:spcBef>
          <a:spcPct val="0"/>
        </a:spcBef>
        <a:spcAft>
          <a:spcPct val="0"/>
        </a:spcAft>
        <a:defRPr sz="4800" baseline="-25000">
          <a:solidFill>
            <a:srgbClr val="A50021"/>
          </a:solidFill>
          <a:latin typeface="Arial" charset="0"/>
          <a:cs typeface="PT Bold Dusky" pitchFamily="2" charset="-78"/>
        </a:defRPr>
      </a:lvl4pPr>
      <a:lvl5pPr algn="ctr" rtl="0" eaLnBrk="0" fontAlgn="base" hangingPunct="0">
        <a:spcBef>
          <a:spcPct val="0"/>
        </a:spcBef>
        <a:spcAft>
          <a:spcPct val="0"/>
        </a:spcAft>
        <a:defRPr sz="4800" baseline="-25000">
          <a:solidFill>
            <a:srgbClr val="A50021"/>
          </a:solidFill>
          <a:latin typeface="Arial" charset="0"/>
          <a:cs typeface="PT Bold Dusky" pitchFamily="2" charset="-78"/>
        </a:defRPr>
      </a:lvl5pPr>
      <a:lvl6pPr marL="457200" algn="ctr" rtl="0" fontAlgn="base">
        <a:spcBef>
          <a:spcPct val="0"/>
        </a:spcBef>
        <a:spcAft>
          <a:spcPct val="0"/>
        </a:spcAft>
        <a:defRPr sz="4800" baseline="-25000">
          <a:solidFill>
            <a:srgbClr val="A50021"/>
          </a:solidFill>
          <a:latin typeface="Arial" charset="0"/>
          <a:cs typeface="PT Bold Dusky" pitchFamily="2" charset="-78"/>
        </a:defRPr>
      </a:lvl6pPr>
      <a:lvl7pPr marL="914400" algn="ctr" rtl="0" fontAlgn="base">
        <a:spcBef>
          <a:spcPct val="0"/>
        </a:spcBef>
        <a:spcAft>
          <a:spcPct val="0"/>
        </a:spcAft>
        <a:defRPr sz="4800" baseline="-25000">
          <a:solidFill>
            <a:srgbClr val="A50021"/>
          </a:solidFill>
          <a:latin typeface="Arial" charset="0"/>
          <a:cs typeface="PT Bold Dusky" pitchFamily="2" charset="-78"/>
        </a:defRPr>
      </a:lvl7pPr>
      <a:lvl8pPr marL="1371600" algn="ctr" rtl="0" fontAlgn="base">
        <a:spcBef>
          <a:spcPct val="0"/>
        </a:spcBef>
        <a:spcAft>
          <a:spcPct val="0"/>
        </a:spcAft>
        <a:defRPr sz="4800" baseline="-25000">
          <a:solidFill>
            <a:srgbClr val="A50021"/>
          </a:solidFill>
          <a:latin typeface="Arial" charset="0"/>
          <a:cs typeface="PT Bold Dusky" pitchFamily="2" charset="-78"/>
        </a:defRPr>
      </a:lvl8pPr>
      <a:lvl9pPr marL="1828800" algn="ctr" rtl="0" fontAlgn="base">
        <a:spcBef>
          <a:spcPct val="0"/>
        </a:spcBef>
        <a:spcAft>
          <a:spcPct val="0"/>
        </a:spcAft>
        <a:defRPr sz="4800" baseline="-25000">
          <a:solidFill>
            <a:srgbClr val="A50021"/>
          </a:solidFill>
          <a:latin typeface="Arial" charset="0"/>
          <a:cs typeface="PT Bold Dusky" pitchFamily="2" charset="-78"/>
        </a:defRPr>
      </a:lvl9pPr>
    </p:titleStyle>
    <p:bodyStyle>
      <a:lvl1pPr marL="342900" indent="-342900" algn="l" rtl="0" eaLnBrk="0" fontAlgn="base" hangingPunct="0">
        <a:spcBef>
          <a:spcPct val="20000"/>
        </a:spcBef>
        <a:spcAft>
          <a:spcPct val="0"/>
        </a:spcAft>
        <a:buChar char="•"/>
        <a:defRPr sz="3200">
          <a:solidFill>
            <a:srgbClr val="00007A"/>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7A"/>
          </a:solidFill>
          <a:latin typeface="+mn-lt"/>
        </a:defRPr>
      </a:lvl2pPr>
      <a:lvl3pPr marL="1143000" indent="-228600" algn="l" rtl="0" eaLnBrk="0" fontAlgn="base" hangingPunct="0">
        <a:spcBef>
          <a:spcPct val="20000"/>
        </a:spcBef>
        <a:spcAft>
          <a:spcPct val="0"/>
        </a:spcAft>
        <a:buChar char="•"/>
        <a:defRPr sz="2400">
          <a:solidFill>
            <a:srgbClr val="00007A"/>
          </a:solidFill>
          <a:latin typeface="+mn-lt"/>
        </a:defRPr>
      </a:lvl3pPr>
      <a:lvl4pPr marL="1600200" indent="-228600" algn="l" rtl="0" eaLnBrk="0" fontAlgn="base" hangingPunct="0">
        <a:spcBef>
          <a:spcPct val="20000"/>
        </a:spcBef>
        <a:spcAft>
          <a:spcPct val="0"/>
        </a:spcAft>
        <a:buChar char="–"/>
        <a:defRPr sz="2000">
          <a:solidFill>
            <a:srgbClr val="00007A"/>
          </a:solidFill>
          <a:latin typeface="+mn-lt"/>
        </a:defRPr>
      </a:lvl4pPr>
      <a:lvl5pPr marL="2057400" indent="-228600" algn="l" rtl="0" eaLnBrk="0" fontAlgn="base" hangingPunct="0">
        <a:spcBef>
          <a:spcPct val="20000"/>
        </a:spcBef>
        <a:spcAft>
          <a:spcPct val="0"/>
        </a:spcAft>
        <a:buChar char="»"/>
        <a:defRPr sz="2000">
          <a:solidFill>
            <a:srgbClr val="00007A"/>
          </a:solidFill>
          <a:latin typeface="+mn-lt"/>
        </a:defRPr>
      </a:lvl5pPr>
      <a:lvl6pPr marL="2514600" indent="-228600" algn="l" rtl="0" fontAlgn="base">
        <a:spcBef>
          <a:spcPct val="20000"/>
        </a:spcBef>
        <a:spcAft>
          <a:spcPct val="0"/>
        </a:spcAft>
        <a:buChar char="»"/>
        <a:defRPr sz="2000">
          <a:solidFill>
            <a:srgbClr val="00007A"/>
          </a:solidFill>
          <a:latin typeface="+mn-lt"/>
        </a:defRPr>
      </a:lvl6pPr>
      <a:lvl7pPr marL="2971800" indent="-228600" algn="l" rtl="0" fontAlgn="base">
        <a:spcBef>
          <a:spcPct val="20000"/>
        </a:spcBef>
        <a:spcAft>
          <a:spcPct val="0"/>
        </a:spcAft>
        <a:buChar char="»"/>
        <a:defRPr sz="2000">
          <a:solidFill>
            <a:srgbClr val="00007A"/>
          </a:solidFill>
          <a:latin typeface="+mn-lt"/>
        </a:defRPr>
      </a:lvl7pPr>
      <a:lvl8pPr marL="3429000" indent="-228600" algn="l" rtl="0" fontAlgn="base">
        <a:spcBef>
          <a:spcPct val="20000"/>
        </a:spcBef>
        <a:spcAft>
          <a:spcPct val="0"/>
        </a:spcAft>
        <a:buChar char="»"/>
        <a:defRPr sz="2000">
          <a:solidFill>
            <a:srgbClr val="00007A"/>
          </a:solidFill>
          <a:latin typeface="+mn-lt"/>
        </a:defRPr>
      </a:lvl8pPr>
      <a:lvl9pPr marL="3886200" indent="-228600" algn="l" rtl="0" fontAlgn="base">
        <a:spcBef>
          <a:spcPct val="20000"/>
        </a:spcBef>
        <a:spcAft>
          <a:spcPct val="0"/>
        </a:spcAft>
        <a:buChar char="»"/>
        <a:defRPr sz="2000">
          <a:solidFill>
            <a:srgbClr val="00007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56770"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400">
                <a:effectLst/>
                <a:latin typeface="+mn-lt"/>
                <a:cs typeface="Arial" charset="0"/>
              </a:defRPr>
            </a:lvl1pPr>
          </a:lstStyle>
          <a:p>
            <a:pPr fontAlgn="base">
              <a:spcAft>
                <a:spcPct val="0"/>
              </a:spcAft>
              <a:defRPr/>
            </a:pPr>
            <a:endParaRPr lang="en-US">
              <a:solidFill>
                <a:srgbClr val="000000"/>
              </a:solidFill>
            </a:endParaRPr>
          </a:p>
        </p:txBody>
      </p:sp>
      <p:sp>
        <p:nvSpPr>
          <p:cNvPr id="1056771"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ClrTx/>
              <a:buSzTx/>
              <a:buFontTx/>
              <a:buNone/>
              <a:defRPr sz="1400">
                <a:effectLst/>
                <a:latin typeface="+mn-lt"/>
                <a:cs typeface="Arial" charset="0"/>
              </a:defRPr>
            </a:lvl1pPr>
          </a:lstStyle>
          <a:p>
            <a:pPr fontAlgn="base">
              <a:spcAft>
                <a:spcPct val="0"/>
              </a:spcAft>
              <a:defRPr/>
            </a:pPr>
            <a:endParaRPr lang="en-US">
              <a:solidFill>
                <a:srgbClr val="000000"/>
              </a:solidFill>
            </a:endParaRPr>
          </a:p>
        </p:txBody>
      </p:sp>
      <p:sp>
        <p:nvSpPr>
          <p:cNvPr id="1056772" name="Rectangle 4"/>
          <p:cNvSpPr>
            <a:spLocks noChangeArrowheads="1"/>
          </p:cNvSpPr>
          <p:nvPr/>
        </p:nvSpPr>
        <p:spPr bwMode="auto">
          <a:xfrm>
            <a:off x="0" y="1511300"/>
            <a:ext cx="9142413" cy="76200"/>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9525">
            <a:noFill/>
            <a:miter lim="800000"/>
            <a:headEnd/>
            <a:tailEnd/>
          </a:ln>
          <a:effectLst/>
        </p:spPr>
        <p:txBody>
          <a:bodyPr wrap="none" anchor="ctr"/>
          <a:lstStyle/>
          <a:p>
            <a:pPr algn="just" eaLnBrk="0" fontAlgn="base" hangingPunct="0">
              <a:lnSpc>
                <a:spcPct val="85000"/>
              </a:lnSpc>
              <a:spcBef>
                <a:spcPct val="40000"/>
              </a:spcBef>
              <a:spcAft>
                <a:spcPct val="0"/>
              </a:spcAft>
              <a:buClr>
                <a:srgbClr val="333399"/>
              </a:buClr>
              <a:buSzPct val="130000"/>
              <a:buFontTx/>
              <a:buChar char="»"/>
              <a:defRPr/>
            </a:pPr>
            <a:endParaRPr lang="en-US" sz="2400">
              <a:solidFill>
                <a:srgbClr val="000000"/>
              </a:solidFill>
              <a:effectLst>
                <a:outerShdw blurRad="38100" dist="38100" dir="2700000" algn="tl">
                  <a:srgbClr val="000000">
                    <a:alpha val="43137"/>
                  </a:srgbClr>
                </a:outerShdw>
              </a:effectLst>
              <a:cs typeface="Times New Roman" pitchFamily="18" charset="0"/>
            </a:endParaRPr>
          </a:p>
        </p:txBody>
      </p:sp>
      <p:sp>
        <p:nvSpPr>
          <p:cNvPr id="1029"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6774" name="Text Box 6"/>
          <p:cNvSpPr txBox="1">
            <a:spLocks noChangeArrowheads="1"/>
          </p:cNvSpPr>
          <p:nvPr/>
        </p:nvSpPr>
        <p:spPr bwMode="auto">
          <a:xfrm>
            <a:off x="5076825" y="6461125"/>
            <a:ext cx="4067175" cy="244475"/>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defRPr/>
            </a:pPr>
            <a:r>
              <a:rPr lang="en-US" sz="1000">
                <a:solidFill>
                  <a:srgbClr val="CC0000"/>
                </a:solidFill>
                <a:cs typeface="Arial" charset="0"/>
              </a:rPr>
              <a:t>Directorate of Radioactive Waste Management &amp; Transport / JAEC</a:t>
            </a:r>
            <a:endParaRPr lang="en-AU" sz="1000">
              <a:solidFill>
                <a:srgbClr val="CC0000"/>
              </a:solidFill>
              <a:cs typeface="Arial" charset="0"/>
            </a:endParaRPr>
          </a:p>
        </p:txBody>
      </p:sp>
      <p:pic>
        <p:nvPicPr>
          <p:cNvPr id="1031" name="Picture 7" descr="logo_jaec"/>
          <p:cNvPicPr>
            <a:picLocks noChangeAspect="1" noChangeArrowheads="1"/>
          </p:cNvPicPr>
          <p:nvPr/>
        </p:nvPicPr>
        <p:blipFill>
          <a:blip r:embed="rId16" cstate="screen"/>
          <a:srcRect/>
          <a:stretch>
            <a:fillRect/>
          </a:stretch>
        </p:blipFill>
        <p:spPr bwMode="auto">
          <a:xfrm>
            <a:off x="34925" y="115888"/>
            <a:ext cx="1404938" cy="1233487"/>
          </a:xfrm>
          <a:prstGeom prst="rect">
            <a:avLst/>
          </a:prstGeom>
          <a:noFill/>
          <a:ln w="9525">
            <a:noFill/>
            <a:miter lim="800000"/>
            <a:headEnd/>
            <a:tailEnd/>
          </a:ln>
        </p:spPr>
      </p:pic>
    </p:spTree>
    <p:extLst>
      <p:ext uri="{BB962C8B-B14F-4D97-AF65-F5344CB8AC3E}">
        <p14:creationId xmlns:p14="http://schemas.microsoft.com/office/powerpoint/2010/main" val="333746653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transition/>
  <p:timing>
    <p:tnLst>
      <p:par>
        <p:cTn id="1" dur="indefinite" restart="never" nodeType="tmRoot"/>
      </p:par>
    </p:tnLst>
  </p:timing>
  <p:txStyles>
    <p:titleStyle>
      <a:lvl1pPr algn="ctr" rtl="0" eaLnBrk="0" fontAlgn="base" hangingPunct="0">
        <a:spcBef>
          <a:spcPct val="0"/>
        </a:spcBef>
        <a:spcAft>
          <a:spcPct val="0"/>
        </a:spcAft>
        <a:defRPr sz="4800" baseline="-25000">
          <a:solidFill>
            <a:srgbClr val="A50021"/>
          </a:solidFill>
          <a:latin typeface="+mj-lt"/>
          <a:ea typeface="+mj-ea"/>
          <a:cs typeface="+mj-cs"/>
        </a:defRPr>
      </a:lvl1pPr>
      <a:lvl2pPr algn="ctr" rtl="0" eaLnBrk="0" fontAlgn="base" hangingPunct="0">
        <a:spcBef>
          <a:spcPct val="0"/>
        </a:spcBef>
        <a:spcAft>
          <a:spcPct val="0"/>
        </a:spcAft>
        <a:defRPr sz="4800" baseline="-25000">
          <a:solidFill>
            <a:srgbClr val="A50021"/>
          </a:solidFill>
          <a:latin typeface="Arial" charset="0"/>
          <a:cs typeface="PT Bold Dusky" pitchFamily="2" charset="-78"/>
        </a:defRPr>
      </a:lvl2pPr>
      <a:lvl3pPr algn="ctr" rtl="0" eaLnBrk="0" fontAlgn="base" hangingPunct="0">
        <a:spcBef>
          <a:spcPct val="0"/>
        </a:spcBef>
        <a:spcAft>
          <a:spcPct val="0"/>
        </a:spcAft>
        <a:defRPr sz="4800" baseline="-25000">
          <a:solidFill>
            <a:srgbClr val="A50021"/>
          </a:solidFill>
          <a:latin typeface="Arial" charset="0"/>
          <a:cs typeface="PT Bold Dusky" pitchFamily="2" charset="-78"/>
        </a:defRPr>
      </a:lvl3pPr>
      <a:lvl4pPr algn="ctr" rtl="0" eaLnBrk="0" fontAlgn="base" hangingPunct="0">
        <a:spcBef>
          <a:spcPct val="0"/>
        </a:spcBef>
        <a:spcAft>
          <a:spcPct val="0"/>
        </a:spcAft>
        <a:defRPr sz="4800" baseline="-25000">
          <a:solidFill>
            <a:srgbClr val="A50021"/>
          </a:solidFill>
          <a:latin typeface="Arial" charset="0"/>
          <a:cs typeface="PT Bold Dusky" pitchFamily="2" charset="-78"/>
        </a:defRPr>
      </a:lvl4pPr>
      <a:lvl5pPr algn="ctr" rtl="0" eaLnBrk="0" fontAlgn="base" hangingPunct="0">
        <a:spcBef>
          <a:spcPct val="0"/>
        </a:spcBef>
        <a:spcAft>
          <a:spcPct val="0"/>
        </a:spcAft>
        <a:defRPr sz="4800" baseline="-25000">
          <a:solidFill>
            <a:srgbClr val="A50021"/>
          </a:solidFill>
          <a:latin typeface="Arial" charset="0"/>
          <a:cs typeface="PT Bold Dusky" pitchFamily="2" charset="-78"/>
        </a:defRPr>
      </a:lvl5pPr>
      <a:lvl6pPr marL="457200" algn="ctr" rtl="0" fontAlgn="base">
        <a:spcBef>
          <a:spcPct val="0"/>
        </a:spcBef>
        <a:spcAft>
          <a:spcPct val="0"/>
        </a:spcAft>
        <a:defRPr sz="4800" baseline="-25000">
          <a:solidFill>
            <a:srgbClr val="A50021"/>
          </a:solidFill>
          <a:latin typeface="Arial" charset="0"/>
          <a:cs typeface="PT Bold Dusky" pitchFamily="2" charset="-78"/>
        </a:defRPr>
      </a:lvl6pPr>
      <a:lvl7pPr marL="914400" algn="ctr" rtl="0" fontAlgn="base">
        <a:spcBef>
          <a:spcPct val="0"/>
        </a:spcBef>
        <a:spcAft>
          <a:spcPct val="0"/>
        </a:spcAft>
        <a:defRPr sz="4800" baseline="-25000">
          <a:solidFill>
            <a:srgbClr val="A50021"/>
          </a:solidFill>
          <a:latin typeface="Arial" charset="0"/>
          <a:cs typeface="PT Bold Dusky" pitchFamily="2" charset="-78"/>
        </a:defRPr>
      </a:lvl7pPr>
      <a:lvl8pPr marL="1371600" algn="ctr" rtl="0" fontAlgn="base">
        <a:spcBef>
          <a:spcPct val="0"/>
        </a:spcBef>
        <a:spcAft>
          <a:spcPct val="0"/>
        </a:spcAft>
        <a:defRPr sz="4800" baseline="-25000">
          <a:solidFill>
            <a:srgbClr val="A50021"/>
          </a:solidFill>
          <a:latin typeface="Arial" charset="0"/>
          <a:cs typeface="PT Bold Dusky" pitchFamily="2" charset="-78"/>
        </a:defRPr>
      </a:lvl8pPr>
      <a:lvl9pPr marL="1828800" algn="ctr" rtl="0" fontAlgn="base">
        <a:spcBef>
          <a:spcPct val="0"/>
        </a:spcBef>
        <a:spcAft>
          <a:spcPct val="0"/>
        </a:spcAft>
        <a:defRPr sz="4800" baseline="-25000">
          <a:solidFill>
            <a:srgbClr val="A50021"/>
          </a:solidFill>
          <a:latin typeface="Arial" charset="0"/>
          <a:cs typeface="PT Bold Dusky" pitchFamily="2" charset="-78"/>
        </a:defRPr>
      </a:lvl9pPr>
    </p:titleStyle>
    <p:bodyStyle>
      <a:lvl1pPr marL="342900" indent="-342900" algn="l" rtl="0" eaLnBrk="0" fontAlgn="base" hangingPunct="0">
        <a:spcBef>
          <a:spcPct val="20000"/>
        </a:spcBef>
        <a:spcAft>
          <a:spcPct val="0"/>
        </a:spcAft>
        <a:buChar char="•"/>
        <a:defRPr sz="3200">
          <a:solidFill>
            <a:srgbClr val="00007A"/>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7A"/>
          </a:solidFill>
          <a:latin typeface="+mn-lt"/>
        </a:defRPr>
      </a:lvl2pPr>
      <a:lvl3pPr marL="1143000" indent="-228600" algn="l" rtl="0" eaLnBrk="0" fontAlgn="base" hangingPunct="0">
        <a:spcBef>
          <a:spcPct val="20000"/>
        </a:spcBef>
        <a:spcAft>
          <a:spcPct val="0"/>
        </a:spcAft>
        <a:buChar char="•"/>
        <a:defRPr sz="2400">
          <a:solidFill>
            <a:srgbClr val="00007A"/>
          </a:solidFill>
          <a:latin typeface="+mn-lt"/>
        </a:defRPr>
      </a:lvl3pPr>
      <a:lvl4pPr marL="1600200" indent="-228600" algn="l" rtl="0" eaLnBrk="0" fontAlgn="base" hangingPunct="0">
        <a:spcBef>
          <a:spcPct val="20000"/>
        </a:spcBef>
        <a:spcAft>
          <a:spcPct val="0"/>
        </a:spcAft>
        <a:buChar char="–"/>
        <a:defRPr sz="2000">
          <a:solidFill>
            <a:srgbClr val="00007A"/>
          </a:solidFill>
          <a:latin typeface="+mn-lt"/>
        </a:defRPr>
      </a:lvl4pPr>
      <a:lvl5pPr marL="2057400" indent="-228600" algn="l" rtl="0" eaLnBrk="0" fontAlgn="base" hangingPunct="0">
        <a:spcBef>
          <a:spcPct val="20000"/>
        </a:spcBef>
        <a:spcAft>
          <a:spcPct val="0"/>
        </a:spcAft>
        <a:buChar char="»"/>
        <a:defRPr sz="2000">
          <a:solidFill>
            <a:srgbClr val="00007A"/>
          </a:solidFill>
          <a:latin typeface="+mn-lt"/>
        </a:defRPr>
      </a:lvl5pPr>
      <a:lvl6pPr marL="2514600" indent="-228600" algn="l" rtl="0" fontAlgn="base">
        <a:spcBef>
          <a:spcPct val="20000"/>
        </a:spcBef>
        <a:spcAft>
          <a:spcPct val="0"/>
        </a:spcAft>
        <a:buChar char="»"/>
        <a:defRPr sz="2000">
          <a:solidFill>
            <a:srgbClr val="00007A"/>
          </a:solidFill>
          <a:latin typeface="+mn-lt"/>
        </a:defRPr>
      </a:lvl6pPr>
      <a:lvl7pPr marL="2971800" indent="-228600" algn="l" rtl="0" fontAlgn="base">
        <a:spcBef>
          <a:spcPct val="20000"/>
        </a:spcBef>
        <a:spcAft>
          <a:spcPct val="0"/>
        </a:spcAft>
        <a:buChar char="»"/>
        <a:defRPr sz="2000">
          <a:solidFill>
            <a:srgbClr val="00007A"/>
          </a:solidFill>
          <a:latin typeface="+mn-lt"/>
        </a:defRPr>
      </a:lvl7pPr>
      <a:lvl8pPr marL="3429000" indent="-228600" algn="l" rtl="0" fontAlgn="base">
        <a:spcBef>
          <a:spcPct val="20000"/>
        </a:spcBef>
        <a:spcAft>
          <a:spcPct val="0"/>
        </a:spcAft>
        <a:buChar char="»"/>
        <a:defRPr sz="2000">
          <a:solidFill>
            <a:srgbClr val="00007A"/>
          </a:solidFill>
          <a:latin typeface="+mn-lt"/>
        </a:defRPr>
      </a:lvl8pPr>
      <a:lvl9pPr marL="3886200" indent="-228600" algn="l" rtl="0" fontAlgn="base">
        <a:spcBef>
          <a:spcPct val="20000"/>
        </a:spcBef>
        <a:spcAft>
          <a:spcPct val="0"/>
        </a:spcAft>
        <a:buChar char="»"/>
        <a:defRPr sz="2000">
          <a:solidFill>
            <a:srgbClr val="00007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56770"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400">
                <a:effectLst/>
                <a:latin typeface="+mn-lt"/>
                <a:cs typeface="Arial" charset="0"/>
              </a:defRPr>
            </a:lvl1pPr>
          </a:lstStyle>
          <a:p>
            <a:pPr fontAlgn="base">
              <a:spcAft>
                <a:spcPct val="0"/>
              </a:spcAft>
              <a:defRPr/>
            </a:pPr>
            <a:endParaRPr lang="en-US">
              <a:solidFill>
                <a:srgbClr val="000000"/>
              </a:solidFill>
            </a:endParaRPr>
          </a:p>
        </p:txBody>
      </p:sp>
      <p:sp>
        <p:nvSpPr>
          <p:cNvPr id="1056771"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ClrTx/>
              <a:buSzTx/>
              <a:buFontTx/>
              <a:buNone/>
              <a:defRPr sz="1400">
                <a:effectLst/>
                <a:latin typeface="+mn-lt"/>
                <a:cs typeface="Arial" charset="0"/>
              </a:defRPr>
            </a:lvl1pPr>
          </a:lstStyle>
          <a:p>
            <a:pPr fontAlgn="base">
              <a:spcAft>
                <a:spcPct val="0"/>
              </a:spcAft>
              <a:defRPr/>
            </a:pPr>
            <a:endParaRPr lang="en-US">
              <a:solidFill>
                <a:srgbClr val="000000"/>
              </a:solidFill>
            </a:endParaRPr>
          </a:p>
        </p:txBody>
      </p:sp>
      <p:sp>
        <p:nvSpPr>
          <p:cNvPr id="1056772" name="Rectangle 4"/>
          <p:cNvSpPr>
            <a:spLocks noChangeArrowheads="1"/>
          </p:cNvSpPr>
          <p:nvPr/>
        </p:nvSpPr>
        <p:spPr bwMode="auto">
          <a:xfrm>
            <a:off x="0" y="1511300"/>
            <a:ext cx="9142413" cy="76200"/>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9525">
            <a:noFill/>
            <a:miter lim="800000"/>
            <a:headEnd/>
            <a:tailEnd/>
          </a:ln>
          <a:effectLst/>
        </p:spPr>
        <p:txBody>
          <a:bodyPr wrap="none" anchor="ctr"/>
          <a:lstStyle/>
          <a:p>
            <a:pPr algn="just" eaLnBrk="0" fontAlgn="base" hangingPunct="0">
              <a:lnSpc>
                <a:spcPct val="85000"/>
              </a:lnSpc>
              <a:spcBef>
                <a:spcPct val="40000"/>
              </a:spcBef>
              <a:spcAft>
                <a:spcPct val="0"/>
              </a:spcAft>
              <a:buClr>
                <a:srgbClr val="333399"/>
              </a:buClr>
              <a:buSzPct val="130000"/>
              <a:buFontTx/>
              <a:buChar char="»"/>
              <a:defRPr/>
            </a:pPr>
            <a:endParaRPr lang="en-US" sz="2400">
              <a:solidFill>
                <a:srgbClr val="000000"/>
              </a:solidFill>
              <a:effectLst>
                <a:outerShdw blurRad="38100" dist="38100" dir="2700000" algn="tl">
                  <a:srgbClr val="000000">
                    <a:alpha val="43137"/>
                  </a:srgbClr>
                </a:outerShdw>
              </a:effectLst>
              <a:cs typeface="Times New Roman" pitchFamily="18" charset="0"/>
            </a:endParaRPr>
          </a:p>
        </p:txBody>
      </p:sp>
      <p:sp>
        <p:nvSpPr>
          <p:cNvPr id="1029"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6774" name="Text Box 6"/>
          <p:cNvSpPr txBox="1">
            <a:spLocks noChangeArrowheads="1"/>
          </p:cNvSpPr>
          <p:nvPr/>
        </p:nvSpPr>
        <p:spPr bwMode="auto">
          <a:xfrm>
            <a:off x="5076825" y="6461125"/>
            <a:ext cx="4067175" cy="244475"/>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defRPr/>
            </a:pPr>
            <a:r>
              <a:rPr lang="en-US" sz="1000">
                <a:solidFill>
                  <a:srgbClr val="CC0000"/>
                </a:solidFill>
                <a:cs typeface="Arial" charset="0"/>
              </a:rPr>
              <a:t>Directorate of Radioactive Waste Management &amp; Transport / JAEC</a:t>
            </a:r>
            <a:endParaRPr lang="en-AU" sz="1000">
              <a:solidFill>
                <a:srgbClr val="CC0000"/>
              </a:solidFill>
              <a:cs typeface="Arial" charset="0"/>
            </a:endParaRPr>
          </a:p>
        </p:txBody>
      </p:sp>
      <p:pic>
        <p:nvPicPr>
          <p:cNvPr id="1031" name="Picture 7" descr="logo_jaec"/>
          <p:cNvPicPr>
            <a:picLocks noChangeAspect="1" noChangeArrowheads="1"/>
          </p:cNvPicPr>
          <p:nvPr/>
        </p:nvPicPr>
        <p:blipFill>
          <a:blip r:embed="rId16" cstate="screen"/>
          <a:srcRect/>
          <a:stretch>
            <a:fillRect/>
          </a:stretch>
        </p:blipFill>
        <p:spPr bwMode="auto">
          <a:xfrm>
            <a:off x="34925" y="115888"/>
            <a:ext cx="1404938" cy="1233487"/>
          </a:xfrm>
          <a:prstGeom prst="rect">
            <a:avLst/>
          </a:prstGeom>
          <a:noFill/>
          <a:ln w="9525">
            <a:noFill/>
            <a:miter lim="800000"/>
            <a:headEnd/>
            <a:tailEnd/>
          </a:ln>
        </p:spPr>
      </p:pic>
    </p:spTree>
    <p:extLst>
      <p:ext uri="{BB962C8B-B14F-4D97-AF65-F5344CB8AC3E}">
        <p14:creationId xmlns:p14="http://schemas.microsoft.com/office/powerpoint/2010/main" val="155673815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transition/>
  <p:timing>
    <p:tnLst>
      <p:par>
        <p:cTn id="1" dur="indefinite" restart="never" nodeType="tmRoot"/>
      </p:par>
    </p:tnLst>
  </p:timing>
  <p:txStyles>
    <p:titleStyle>
      <a:lvl1pPr algn="ctr" rtl="0" eaLnBrk="0" fontAlgn="base" hangingPunct="0">
        <a:spcBef>
          <a:spcPct val="0"/>
        </a:spcBef>
        <a:spcAft>
          <a:spcPct val="0"/>
        </a:spcAft>
        <a:defRPr sz="4800" baseline="-25000">
          <a:solidFill>
            <a:srgbClr val="A50021"/>
          </a:solidFill>
          <a:latin typeface="+mj-lt"/>
          <a:ea typeface="+mj-ea"/>
          <a:cs typeface="+mj-cs"/>
        </a:defRPr>
      </a:lvl1pPr>
      <a:lvl2pPr algn="ctr" rtl="0" eaLnBrk="0" fontAlgn="base" hangingPunct="0">
        <a:spcBef>
          <a:spcPct val="0"/>
        </a:spcBef>
        <a:spcAft>
          <a:spcPct val="0"/>
        </a:spcAft>
        <a:defRPr sz="4800" baseline="-25000">
          <a:solidFill>
            <a:srgbClr val="A50021"/>
          </a:solidFill>
          <a:latin typeface="Arial" charset="0"/>
          <a:cs typeface="PT Bold Dusky" pitchFamily="2" charset="-78"/>
        </a:defRPr>
      </a:lvl2pPr>
      <a:lvl3pPr algn="ctr" rtl="0" eaLnBrk="0" fontAlgn="base" hangingPunct="0">
        <a:spcBef>
          <a:spcPct val="0"/>
        </a:spcBef>
        <a:spcAft>
          <a:spcPct val="0"/>
        </a:spcAft>
        <a:defRPr sz="4800" baseline="-25000">
          <a:solidFill>
            <a:srgbClr val="A50021"/>
          </a:solidFill>
          <a:latin typeface="Arial" charset="0"/>
          <a:cs typeface="PT Bold Dusky" pitchFamily="2" charset="-78"/>
        </a:defRPr>
      </a:lvl3pPr>
      <a:lvl4pPr algn="ctr" rtl="0" eaLnBrk="0" fontAlgn="base" hangingPunct="0">
        <a:spcBef>
          <a:spcPct val="0"/>
        </a:spcBef>
        <a:spcAft>
          <a:spcPct val="0"/>
        </a:spcAft>
        <a:defRPr sz="4800" baseline="-25000">
          <a:solidFill>
            <a:srgbClr val="A50021"/>
          </a:solidFill>
          <a:latin typeface="Arial" charset="0"/>
          <a:cs typeface="PT Bold Dusky" pitchFamily="2" charset="-78"/>
        </a:defRPr>
      </a:lvl4pPr>
      <a:lvl5pPr algn="ctr" rtl="0" eaLnBrk="0" fontAlgn="base" hangingPunct="0">
        <a:spcBef>
          <a:spcPct val="0"/>
        </a:spcBef>
        <a:spcAft>
          <a:spcPct val="0"/>
        </a:spcAft>
        <a:defRPr sz="4800" baseline="-25000">
          <a:solidFill>
            <a:srgbClr val="A50021"/>
          </a:solidFill>
          <a:latin typeface="Arial" charset="0"/>
          <a:cs typeface="PT Bold Dusky" pitchFamily="2" charset="-78"/>
        </a:defRPr>
      </a:lvl5pPr>
      <a:lvl6pPr marL="457200" algn="ctr" rtl="0" fontAlgn="base">
        <a:spcBef>
          <a:spcPct val="0"/>
        </a:spcBef>
        <a:spcAft>
          <a:spcPct val="0"/>
        </a:spcAft>
        <a:defRPr sz="4800" baseline="-25000">
          <a:solidFill>
            <a:srgbClr val="A50021"/>
          </a:solidFill>
          <a:latin typeface="Arial" charset="0"/>
          <a:cs typeface="PT Bold Dusky" pitchFamily="2" charset="-78"/>
        </a:defRPr>
      </a:lvl6pPr>
      <a:lvl7pPr marL="914400" algn="ctr" rtl="0" fontAlgn="base">
        <a:spcBef>
          <a:spcPct val="0"/>
        </a:spcBef>
        <a:spcAft>
          <a:spcPct val="0"/>
        </a:spcAft>
        <a:defRPr sz="4800" baseline="-25000">
          <a:solidFill>
            <a:srgbClr val="A50021"/>
          </a:solidFill>
          <a:latin typeface="Arial" charset="0"/>
          <a:cs typeface="PT Bold Dusky" pitchFamily="2" charset="-78"/>
        </a:defRPr>
      </a:lvl7pPr>
      <a:lvl8pPr marL="1371600" algn="ctr" rtl="0" fontAlgn="base">
        <a:spcBef>
          <a:spcPct val="0"/>
        </a:spcBef>
        <a:spcAft>
          <a:spcPct val="0"/>
        </a:spcAft>
        <a:defRPr sz="4800" baseline="-25000">
          <a:solidFill>
            <a:srgbClr val="A50021"/>
          </a:solidFill>
          <a:latin typeface="Arial" charset="0"/>
          <a:cs typeface="PT Bold Dusky" pitchFamily="2" charset="-78"/>
        </a:defRPr>
      </a:lvl8pPr>
      <a:lvl9pPr marL="1828800" algn="ctr" rtl="0" fontAlgn="base">
        <a:spcBef>
          <a:spcPct val="0"/>
        </a:spcBef>
        <a:spcAft>
          <a:spcPct val="0"/>
        </a:spcAft>
        <a:defRPr sz="4800" baseline="-25000">
          <a:solidFill>
            <a:srgbClr val="A50021"/>
          </a:solidFill>
          <a:latin typeface="Arial" charset="0"/>
          <a:cs typeface="PT Bold Dusky" pitchFamily="2" charset="-78"/>
        </a:defRPr>
      </a:lvl9pPr>
    </p:titleStyle>
    <p:bodyStyle>
      <a:lvl1pPr marL="342900" indent="-342900" algn="l" rtl="0" eaLnBrk="0" fontAlgn="base" hangingPunct="0">
        <a:spcBef>
          <a:spcPct val="20000"/>
        </a:spcBef>
        <a:spcAft>
          <a:spcPct val="0"/>
        </a:spcAft>
        <a:buChar char="•"/>
        <a:defRPr sz="3200">
          <a:solidFill>
            <a:srgbClr val="00007A"/>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7A"/>
          </a:solidFill>
          <a:latin typeface="+mn-lt"/>
        </a:defRPr>
      </a:lvl2pPr>
      <a:lvl3pPr marL="1143000" indent="-228600" algn="l" rtl="0" eaLnBrk="0" fontAlgn="base" hangingPunct="0">
        <a:spcBef>
          <a:spcPct val="20000"/>
        </a:spcBef>
        <a:spcAft>
          <a:spcPct val="0"/>
        </a:spcAft>
        <a:buChar char="•"/>
        <a:defRPr sz="2400">
          <a:solidFill>
            <a:srgbClr val="00007A"/>
          </a:solidFill>
          <a:latin typeface="+mn-lt"/>
        </a:defRPr>
      </a:lvl3pPr>
      <a:lvl4pPr marL="1600200" indent="-228600" algn="l" rtl="0" eaLnBrk="0" fontAlgn="base" hangingPunct="0">
        <a:spcBef>
          <a:spcPct val="20000"/>
        </a:spcBef>
        <a:spcAft>
          <a:spcPct val="0"/>
        </a:spcAft>
        <a:buChar char="–"/>
        <a:defRPr sz="2000">
          <a:solidFill>
            <a:srgbClr val="00007A"/>
          </a:solidFill>
          <a:latin typeface="+mn-lt"/>
        </a:defRPr>
      </a:lvl4pPr>
      <a:lvl5pPr marL="2057400" indent="-228600" algn="l" rtl="0" eaLnBrk="0" fontAlgn="base" hangingPunct="0">
        <a:spcBef>
          <a:spcPct val="20000"/>
        </a:spcBef>
        <a:spcAft>
          <a:spcPct val="0"/>
        </a:spcAft>
        <a:buChar char="»"/>
        <a:defRPr sz="2000">
          <a:solidFill>
            <a:srgbClr val="00007A"/>
          </a:solidFill>
          <a:latin typeface="+mn-lt"/>
        </a:defRPr>
      </a:lvl5pPr>
      <a:lvl6pPr marL="2514600" indent="-228600" algn="l" rtl="0" fontAlgn="base">
        <a:spcBef>
          <a:spcPct val="20000"/>
        </a:spcBef>
        <a:spcAft>
          <a:spcPct val="0"/>
        </a:spcAft>
        <a:buChar char="»"/>
        <a:defRPr sz="2000">
          <a:solidFill>
            <a:srgbClr val="00007A"/>
          </a:solidFill>
          <a:latin typeface="+mn-lt"/>
        </a:defRPr>
      </a:lvl6pPr>
      <a:lvl7pPr marL="2971800" indent="-228600" algn="l" rtl="0" fontAlgn="base">
        <a:spcBef>
          <a:spcPct val="20000"/>
        </a:spcBef>
        <a:spcAft>
          <a:spcPct val="0"/>
        </a:spcAft>
        <a:buChar char="»"/>
        <a:defRPr sz="2000">
          <a:solidFill>
            <a:srgbClr val="00007A"/>
          </a:solidFill>
          <a:latin typeface="+mn-lt"/>
        </a:defRPr>
      </a:lvl7pPr>
      <a:lvl8pPr marL="3429000" indent="-228600" algn="l" rtl="0" fontAlgn="base">
        <a:spcBef>
          <a:spcPct val="20000"/>
        </a:spcBef>
        <a:spcAft>
          <a:spcPct val="0"/>
        </a:spcAft>
        <a:buChar char="»"/>
        <a:defRPr sz="2000">
          <a:solidFill>
            <a:srgbClr val="00007A"/>
          </a:solidFill>
          <a:latin typeface="+mn-lt"/>
        </a:defRPr>
      </a:lvl8pPr>
      <a:lvl9pPr marL="3886200" indent="-228600" algn="l" rtl="0" fontAlgn="base">
        <a:spcBef>
          <a:spcPct val="20000"/>
        </a:spcBef>
        <a:spcAft>
          <a:spcPct val="0"/>
        </a:spcAft>
        <a:buChar char="»"/>
        <a:defRPr sz="2000">
          <a:solidFill>
            <a:srgbClr val="00007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s>
</file>

<file path=ppt/slides/_rels/slide26.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 Id="rId9"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file:///E:\fellowship\S.C\Loading%20to%20the%20truck" TargetMode="External"/><Relationship Id="rId13" Type="http://schemas.openxmlformats.org/officeDocument/2006/relationships/hyperlink" Target="file:///E:\fellowship\S.C\Smear%20test" TargetMode="External"/><Relationship Id="rId18" Type="http://schemas.openxmlformats.org/officeDocument/2006/relationships/hyperlink" Target="file:///E:\fellowship\S.C\Put%20CSF%20tag" TargetMode="External"/><Relationship Id="rId26" Type="http://schemas.openxmlformats.org/officeDocument/2006/relationships/hyperlink" Target="file:///E:\fellowship\S.C\Source%20storage%20in%20Room%20W" TargetMode="External"/><Relationship Id="rId3" Type="http://schemas.openxmlformats.org/officeDocument/2006/relationships/hyperlink" Target="file:///E:\fellowship\S.C\Dose%20to%20worker" TargetMode="External"/><Relationship Id="rId21" Type="http://schemas.openxmlformats.org/officeDocument/2006/relationships/hyperlink" Target="file:///E:\fellowship\S.C\Measurement%20Dose%20rate%20for%20drum%20at%20surface%20&amp;%201%20m" TargetMode="External"/><Relationship Id="rId7" Type="http://schemas.openxmlformats.org/officeDocument/2006/relationships/hyperlink" Target="file:///E:\fellowship\S.C\Packaging%20and%20labeling" TargetMode="External"/><Relationship Id="rId12" Type="http://schemas.openxmlformats.org/officeDocument/2006/relationships/hyperlink" Target="file:///E:\fellowship\S.C\Downloading%20from%20truck%20and%20transport%20to%20Room%20A" TargetMode="External"/><Relationship Id="rId17" Type="http://schemas.openxmlformats.org/officeDocument/2006/relationships/hyperlink" Target="file:///E:\fellowship\S.C\Physical%20characterisation%20(weight,%20dimenstion%20...etc)" TargetMode="External"/><Relationship Id="rId25" Type="http://schemas.openxmlformats.org/officeDocument/2006/relationships/hyperlink" Target="file:///E:\fellowship\S.C\Source%20handling%20in%20Room%20W" TargetMode="External"/><Relationship Id="rId2" Type="http://schemas.openxmlformats.org/officeDocument/2006/relationships/hyperlink" Target="file:///E:\fellowship\S.C\Driving%20to%20the%20waste%20site" TargetMode="External"/><Relationship Id="rId16" Type="http://schemas.openxmlformats.org/officeDocument/2006/relationships/hyperlink" Target="file:///E:\fellowship\S.C\Take%20deta%20from%20tag" TargetMode="External"/><Relationship Id="rId20" Type="http://schemas.openxmlformats.org/officeDocument/2006/relationships/hyperlink" Target="file:///E:\fellowship\S.C\Close%20200L%20Drum" TargetMode="External"/><Relationship Id="rId1" Type="http://schemas.openxmlformats.org/officeDocument/2006/relationships/slideLayout" Target="../slideLayouts/slideLayout2.xml"/><Relationship Id="rId6" Type="http://schemas.openxmlformats.org/officeDocument/2006/relationships/hyperlink" Target="file:///E:\fellowship\S.C\Identification%20of%20DSRS" TargetMode="External"/><Relationship Id="rId11" Type="http://schemas.openxmlformats.org/officeDocument/2006/relationships/hyperlink" Target="file:///E:\fellowship\S.C\Smear%20test%20(on-site)" TargetMode="External"/><Relationship Id="rId24" Type="http://schemas.openxmlformats.org/officeDocument/2006/relationships/hyperlink" Target="file:///E:\fellowship\S.C\Compaction%20for%20medical%20waste%20(tubes.%20gloves,%20...etc)" TargetMode="External"/><Relationship Id="rId5" Type="http://schemas.openxmlformats.org/officeDocument/2006/relationships/hyperlink" Target="file:///E:\fellowship\S.C\Smear%20test%20(off-site)" TargetMode="External"/><Relationship Id="rId15" Type="http://schemas.openxmlformats.org/officeDocument/2006/relationships/hyperlink" Target="file:///E:\fellowship\S.C\Measurement%20Dose%20rate" TargetMode="External"/><Relationship Id="rId23" Type="http://schemas.openxmlformats.org/officeDocument/2006/relationships/hyperlink" Target="file:///E:\fellowship\S.C\Handling%20the%20drum%20by%20Forklift%20to%20shelf" TargetMode="External"/><Relationship Id="rId10" Type="http://schemas.openxmlformats.org/officeDocument/2006/relationships/hyperlink" Target="file:///E:\fellowship\S.C\Dose%20rate%20measurement%20(on-site)" TargetMode="External"/><Relationship Id="rId19" Type="http://schemas.openxmlformats.org/officeDocument/2006/relationships/hyperlink" Target="file:///E:\fellowship\S.C\Handling%20to%20200%20L%20Drum" TargetMode="External"/><Relationship Id="rId4" Type="http://schemas.openxmlformats.org/officeDocument/2006/relationships/hyperlink" Target="file:///E:\fellowship\S.C\Dose%20rate%20measurement%20(off-site)" TargetMode="External"/><Relationship Id="rId9" Type="http://schemas.openxmlformats.org/officeDocument/2006/relationships/hyperlink" Target="file:///E:\fellowship\S.C\Driving%20back%20to%20CSF" TargetMode="External"/><Relationship Id="rId14" Type="http://schemas.openxmlformats.org/officeDocument/2006/relationships/hyperlink" Target="file:///E:\fellowship\S.C\Measurment%20Dose%20Rate" TargetMode="External"/><Relationship Id="rId22" Type="http://schemas.openxmlformats.org/officeDocument/2006/relationships/hyperlink" Target="file:///E:\fellowship\S.C\Put%20CSF%20TAG%20for%20drum" TargetMode="External"/><Relationship Id="rId27" Type="http://schemas.openxmlformats.org/officeDocument/2006/relationships/hyperlink" Target="file:///E:\fellowship\S.C\Total"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file:///C:\Users\ahmad.qaraqish.JAECGOV\Desktop\Analysis\Puplic" TargetMode="External"/><Relationship Id="rId3" Type="http://schemas.openxmlformats.org/officeDocument/2006/relationships/hyperlink" Target="file:///C:\Users\ahmad.qaraqish.JAECGOV\Desktop\Analysis\Impact%20for%20scenario%20Damage%20of%20source%20during%20handling%20to%20200L%20drum" TargetMode="External"/><Relationship Id="rId7" Type="http://schemas.openxmlformats.org/officeDocument/2006/relationships/hyperlink" Target="file:///C:\Users\ahmad.qaraqish.JAECGOV\Desktop\Analysis\Impact%20for%20scenario%20Dropping%20waste%20packages%20during%20handling%20Drum%20to%20shelf" TargetMode="External"/><Relationship Id="rId12" Type="http://schemas.openxmlformats.org/officeDocument/2006/relationships/hyperlink" Target="file:///C:\Users\ahmad.qaraqish.JAECGOV\Desktop\Analysis\Impact%20for%20scenario%20Fire" TargetMode="External"/><Relationship Id="rId2" Type="http://schemas.openxmlformats.org/officeDocument/2006/relationships/hyperlink" Target="file:///C:\Users\ahmad.qaraqish.JAECGOV\Desktop\Analysis\Damage%20of%20source%20during%20handling%20to%20200L%20drum" TargetMode="External"/><Relationship Id="rId1" Type="http://schemas.openxmlformats.org/officeDocument/2006/relationships/slideLayout" Target="../slideLayouts/slideLayout2.xml"/><Relationship Id="rId6" Type="http://schemas.openxmlformats.org/officeDocument/2006/relationships/hyperlink" Target="file:///C:\Users\ahmad.qaraqish.JAECGOV\Desktop\Analysis\Dropping%20waste%20packages%20during%20handling%20Drum%20to%20shelf" TargetMode="External"/><Relationship Id="rId11" Type="http://schemas.openxmlformats.org/officeDocument/2006/relationships/hyperlink" Target="file:///C:\Users\ahmad.qaraqish.JAECGOV\Desktop\Analysis\Fire" TargetMode="External"/><Relationship Id="rId5" Type="http://schemas.openxmlformats.org/officeDocument/2006/relationships/hyperlink" Target="file:///C:\Users\ahmad.qaraqish.JAECGOV\Desktop\Analysis\Assesment%20case%201" TargetMode="External"/><Relationship Id="rId10" Type="http://schemas.openxmlformats.org/officeDocument/2006/relationships/hyperlink" Target="file:///C:\Users\ahmad.qaraqish.JAECGOV\Desktop\Analysis\Impact%20for%20scenario%20Dropping%20source%20through%20handling%20by%20crane%20in%20Room%20W" TargetMode="External"/><Relationship Id="rId4" Type="http://schemas.openxmlformats.org/officeDocument/2006/relationships/hyperlink" Target="file:///C:\Users\ahmad.qaraqish.JAECGOV\Desktop\Analysis\Worker%20A" TargetMode="External"/><Relationship Id="rId9" Type="http://schemas.openxmlformats.org/officeDocument/2006/relationships/hyperlink" Target="file:///C:\Users\ahmad.qaraqish.JAECGOV\Desktop\Analysis\Dropping%20source%20through%20handling%20by%20crane%20in%20Room%20W"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file:///C:\Users\ahmad.qaraqish.JAECGOV\Desktop\Analysis\Impact%20for%20scenario%20Car%20crush" TargetMode="External"/><Relationship Id="rId7" Type="http://schemas.openxmlformats.org/officeDocument/2006/relationships/hyperlink" Target="file:///C:\Users\ahmad.qaraqish.JAECGOV\Desktop\Analysis\Impact%20for%20scenario%20Damage%20of%20waste%20package%20through%20Loading%20to%20the%20truck" TargetMode="External"/><Relationship Id="rId2" Type="http://schemas.openxmlformats.org/officeDocument/2006/relationships/hyperlink" Target="file:///C:\Users\ahmad.qaraqish.JAECGOV\Desktop\Analysis\Car%20crush" TargetMode="External"/><Relationship Id="rId1" Type="http://schemas.openxmlformats.org/officeDocument/2006/relationships/slideLayout" Target="../slideLayouts/slideLayout2.xml"/><Relationship Id="rId6" Type="http://schemas.openxmlformats.org/officeDocument/2006/relationships/hyperlink" Target="file:///C:\Users\ahmad.qaraqish.JAECGOV\Desktop\Analysis\Damage%20of%20waste%20package%20through%20Loading%20to%20the%20truck" TargetMode="External"/><Relationship Id="rId5" Type="http://schemas.openxmlformats.org/officeDocument/2006/relationships/hyperlink" Target="file:///C:\Users\ahmad.qaraqish.JAECGOV\Desktop\Analysis\Assesment%20case%201" TargetMode="External"/><Relationship Id="rId4" Type="http://schemas.openxmlformats.org/officeDocument/2006/relationships/hyperlink" Target="file:///C:\Users\ahmad.qaraqish.JAECGOV\Desktop\Analysis\Worker%20B"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53.xml"/><Relationship Id="rId5" Type="http://schemas.openxmlformats.org/officeDocument/2006/relationships/image" Target="../media/image88.jpeg"/><Relationship Id="rId4" Type="http://schemas.openxmlformats.org/officeDocument/2006/relationships/image" Target="../media/image87.jpeg"/></Relationships>
</file>

<file path=ppt/slides/_rels/slide4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53.xml"/></Relationships>
</file>

<file path=ppt/slides/_rels/slide4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67.xml"/><Relationship Id="rId4" Type="http://schemas.openxmlformats.org/officeDocument/2006/relationships/image" Target="../media/image9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88.xml"/><Relationship Id="rId5" Type="http://schemas.openxmlformats.org/officeDocument/2006/relationships/image" Target="../media/image95.jpeg"/><Relationship Id="rId4" Type="http://schemas.openxmlformats.org/officeDocument/2006/relationships/image" Target="../media/image9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98.xml"/><Relationship Id="rId5" Type="http://schemas.openxmlformats.org/officeDocument/2006/relationships/image" Target="../media/image99.gif"/><Relationship Id="rId4" Type="http://schemas.openxmlformats.org/officeDocument/2006/relationships/image" Target="../media/image98.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1520" y="1340768"/>
            <a:ext cx="8568953" cy="1224136"/>
          </a:xfrm>
        </p:spPr>
        <p:txBody>
          <a:bodyPr>
            <a:normAutofit fontScale="90000"/>
          </a:bodyPr>
          <a:lstStyle/>
          <a:p>
            <a:pPr>
              <a:spcBef>
                <a:spcPts val="0"/>
              </a:spcBef>
            </a:pPr>
            <a:r>
              <a:rPr lang="en-US" sz="2000" b="0" dirty="0"/>
              <a:t>Sustaining Cradle-to-Grave Control of Radioactive Sources (</a:t>
            </a:r>
            <a:r>
              <a:rPr lang="en-GB" sz="2000" b="0" dirty="0"/>
              <a:t>INT-9182)</a:t>
            </a:r>
            <a:r>
              <a:rPr lang="en-US" sz="2000" b="0" dirty="0"/>
              <a:t/>
            </a:r>
            <a:br>
              <a:rPr lang="en-US" sz="2000" b="0" dirty="0"/>
            </a:br>
            <a:r>
              <a:rPr lang="en-US" sz="2000" b="0" dirty="0"/>
              <a:t>Meeting on the development, revision and implementation of the safety case and safety assessment</a:t>
            </a:r>
            <a:br>
              <a:rPr lang="en-US" sz="2000" b="0" dirty="0"/>
            </a:br>
            <a:r>
              <a:rPr lang="en-US" sz="2000" b="0" dirty="0"/>
              <a:t>Indonesia, 15 – 19 May 2017</a:t>
            </a:r>
          </a:p>
        </p:txBody>
      </p:sp>
      <p:sp>
        <p:nvSpPr>
          <p:cNvPr id="4" name="Subtitle 3"/>
          <p:cNvSpPr>
            <a:spLocks noGrp="1"/>
          </p:cNvSpPr>
          <p:nvPr>
            <p:ph type="subTitle" idx="1"/>
          </p:nvPr>
        </p:nvSpPr>
        <p:spPr>
          <a:xfrm>
            <a:off x="323527" y="4628728"/>
            <a:ext cx="8136905" cy="1608584"/>
          </a:xfrm>
        </p:spPr>
        <p:txBody>
          <a:bodyPr>
            <a:normAutofit lnSpcReduction="10000"/>
          </a:bodyPr>
          <a:lstStyle/>
          <a:p>
            <a:pPr>
              <a:spcBef>
                <a:spcPts val="0"/>
              </a:spcBef>
            </a:pPr>
            <a:r>
              <a:rPr lang="en-GB" sz="2000" dirty="0" smtClean="0"/>
              <a:t>Eng. Khalil Awwad</a:t>
            </a:r>
          </a:p>
          <a:p>
            <a:pPr>
              <a:spcBef>
                <a:spcPts val="0"/>
              </a:spcBef>
            </a:pPr>
            <a:r>
              <a:rPr lang="en-GB" sz="2000" dirty="0" smtClean="0"/>
              <a:t>Director of Transport &amp; Radioactive Waste Management (DTRWM)</a:t>
            </a:r>
          </a:p>
          <a:p>
            <a:pPr>
              <a:spcBef>
                <a:spcPts val="0"/>
              </a:spcBef>
            </a:pPr>
            <a:r>
              <a:rPr lang="en-GB" sz="2000" dirty="0" smtClean="0"/>
              <a:t>Nuclear Fuel Cycle Commission (NFC)</a:t>
            </a:r>
          </a:p>
          <a:p>
            <a:pPr>
              <a:spcBef>
                <a:spcPts val="0"/>
              </a:spcBef>
            </a:pPr>
            <a:r>
              <a:rPr lang="en-GB" sz="2000" dirty="0" smtClean="0"/>
              <a:t>Jordan Atomic Energy commission (JAEC)</a:t>
            </a:r>
          </a:p>
          <a:p>
            <a:pPr>
              <a:spcBef>
                <a:spcPts val="0"/>
              </a:spcBef>
            </a:pPr>
            <a:r>
              <a:rPr lang="en-GB" sz="2000" dirty="0" smtClean="0"/>
              <a:t> </a:t>
            </a:r>
            <a:endParaRPr lang="en-GB" sz="2000" dirty="0"/>
          </a:p>
        </p:txBody>
      </p:sp>
      <p:sp>
        <p:nvSpPr>
          <p:cNvPr id="5" name="Title 2"/>
          <p:cNvSpPr txBox="1">
            <a:spLocks/>
          </p:cNvSpPr>
          <p:nvPr/>
        </p:nvSpPr>
        <p:spPr>
          <a:xfrm>
            <a:off x="1115616" y="2852936"/>
            <a:ext cx="7704857" cy="13681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chemeClr val="bg1"/>
                </a:solidFill>
                <a:latin typeface="Arial "/>
                <a:ea typeface="+mj-ea"/>
                <a:cs typeface="+mj-cs"/>
              </a:defRPr>
            </a:lvl1pPr>
          </a:lstStyle>
          <a:p>
            <a:pPr>
              <a:spcBef>
                <a:spcPts val="0"/>
              </a:spcBef>
            </a:pPr>
            <a:r>
              <a:rPr lang="en-US" sz="2800" i="1" dirty="0"/>
              <a:t>Status of Safety Cases and Safety Assessments for National Waste Management Facilities for DSRS</a:t>
            </a:r>
            <a:endParaRPr lang="en-GB" sz="2800" i="1" dirty="0">
              <a:solidFill>
                <a:srgbClr val="FFC000"/>
              </a:solidFill>
            </a:endParaRPr>
          </a:p>
          <a:p>
            <a:pPr>
              <a:spcBef>
                <a:spcPts val="0"/>
              </a:spcBef>
            </a:pPr>
            <a:r>
              <a:rPr lang="en-US" sz="2800" i="1" dirty="0" smtClean="0">
                <a:solidFill>
                  <a:srgbClr val="FFC000"/>
                </a:solidFill>
              </a:rPr>
              <a:t>Hashemite Kingdom of Jordan </a:t>
            </a:r>
            <a:endParaRPr lang="en-GB" sz="2800" i="1" dirty="0">
              <a:solidFill>
                <a:srgbClr val="FFC000"/>
              </a:solidFill>
            </a:endParaRPr>
          </a:p>
        </p:txBody>
      </p:sp>
    </p:spTree>
    <p:extLst>
      <p:ext uri="{BB962C8B-B14F-4D97-AF65-F5344CB8AC3E}">
        <p14:creationId xmlns:p14="http://schemas.microsoft.com/office/powerpoint/2010/main" val="2918866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628801"/>
            <a:ext cx="8064896" cy="3600400"/>
          </a:xfrm>
        </p:spPr>
        <p:txBody>
          <a:bodyPr/>
          <a:lstStyle/>
          <a:p>
            <a:pPr lvl="1"/>
            <a:r>
              <a:rPr lang="en-US" dirty="0" smtClean="0"/>
              <a:t>Central </a:t>
            </a:r>
            <a:r>
              <a:rPr lang="en-US" dirty="0"/>
              <a:t>s</a:t>
            </a:r>
            <a:r>
              <a:rPr lang="en-US" dirty="0" smtClean="0"/>
              <a:t>torage facility at JAEC.</a:t>
            </a:r>
          </a:p>
          <a:p>
            <a:pPr lvl="1"/>
            <a:endParaRPr lang="en-US" sz="1200" dirty="0" smtClean="0"/>
          </a:p>
          <a:p>
            <a:pPr lvl="1"/>
            <a:r>
              <a:rPr lang="en-US" dirty="0" smtClean="0"/>
              <a:t> Old disposal site at </a:t>
            </a:r>
            <a:r>
              <a:rPr lang="en-US" dirty="0" err="1" smtClean="0"/>
              <a:t>Sewaqa</a:t>
            </a:r>
            <a:r>
              <a:rPr lang="en-US" dirty="0" smtClean="0"/>
              <a:t>.</a:t>
            </a:r>
            <a:endParaRPr lang="en-US" dirty="0"/>
          </a:p>
          <a:p>
            <a:pPr lvl="1"/>
            <a:endParaRPr lang="en-US" sz="1200" dirty="0" smtClean="0"/>
          </a:p>
          <a:p>
            <a:pPr lvl="1"/>
            <a:r>
              <a:rPr lang="en-US" dirty="0" smtClean="0"/>
              <a:t>RR in operation soon.</a:t>
            </a:r>
          </a:p>
          <a:p>
            <a:pPr lvl="1"/>
            <a:endParaRPr lang="en-US" sz="1200" dirty="0" smtClean="0"/>
          </a:p>
          <a:p>
            <a:pPr lvl="1"/>
            <a:r>
              <a:rPr lang="en-US" dirty="0" smtClean="0"/>
              <a:t>2 JNPP with negotiation /discussion with </a:t>
            </a:r>
            <a:r>
              <a:rPr lang="en-US" dirty="0" err="1" smtClean="0"/>
              <a:t>RosAtom</a:t>
            </a:r>
            <a:r>
              <a:rPr lang="en-US" dirty="0" smtClean="0"/>
              <a:t>.</a:t>
            </a:r>
          </a:p>
        </p:txBody>
      </p:sp>
      <p:sp>
        <p:nvSpPr>
          <p:cNvPr id="4" name="Title 1"/>
          <p:cNvSpPr>
            <a:spLocks noGrp="1"/>
          </p:cNvSpPr>
          <p:nvPr>
            <p:ph type="title"/>
          </p:nvPr>
        </p:nvSpPr>
        <p:spPr>
          <a:xfrm>
            <a:off x="457200" y="274638"/>
            <a:ext cx="8229600" cy="1143000"/>
          </a:xfrm>
        </p:spPr>
        <p:txBody>
          <a:bodyPr/>
          <a:lstStyle/>
          <a:p>
            <a:pPr algn="ctr"/>
            <a:r>
              <a:rPr lang="en-US" dirty="0">
                <a:solidFill>
                  <a:srgbClr val="C00000"/>
                </a:solidFill>
              </a:rPr>
              <a:t>Current </a:t>
            </a:r>
            <a:r>
              <a:rPr lang="en-US" dirty="0" smtClean="0">
                <a:solidFill>
                  <a:srgbClr val="C00000"/>
                </a:solidFill>
              </a:rPr>
              <a:t>Status</a:t>
            </a:r>
            <a:endParaRPr lang="en-US" dirty="0">
              <a:solidFill>
                <a:srgbClr val="C00000"/>
              </a:solidFill>
            </a:endParaRPr>
          </a:p>
        </p:txBody>
      </p:sp>
    </p:spTree>
    <p:extLst>
      <p:ext uri="{BB962C8B-B14F-4D97-AF65-F5344CB8AC3E}">
        <p14:creationId xmlns:p14="http://schemas.microsoft.com/office/powerpoint/2010/main" val="4068517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467600" cy="1143000"/>
          </a:xfrm>
        </p:spPr>
        <p:txBody>
          <a:bodyPr>
            <a:normAutofit/>
          </a:bodyPr>
          <a:lstStyle/>
          <a:p>
            <a:pPr algn="ctr"/>
            <a:r>
              <a:rPr lang="en-US" sz="2800" dirty="0" smtClean="0">
                <a:solidFill>
                  <a:srgbClr val="C00000"/>
                </a:solidFill>
              </a:rPr>
              <a:t>Upcoming National Nuclear Facilities</a:t>
            </a:r>
            <a:endParaRPr lang="ar-JO" sz="2800" dirty="0"/>
          </a:p>
        </p:txBody>
      </p:sp>
      <p:sp>
        <p:nvSpPr>
          <p:cNvPr id="3" name="Content Placeholder 2"/>
          <p:cNvSpPr>
            <a:spLocks noGrp="1"/>
          </p:cNvSpPr>
          <p:nvPr>
            <p:ph idx="1"/>
          </p:nvPr>
        </p:nvSpPr>
        <p:spPr>
          <a:xfrm>
            <a:off x="899592" y="1628801"/>
            <a:ext cx="8064896" cy="3600400"/>
          </a:xfrm>
        </p:spPr>
        <p:txBody>
          <a:bodyPr/>
          <a:lstStyle/>
          <a:p>
            <a:pPr lvl="1"/>
            <a:endParaRPr lang="en-US" dirty="0" smtClean="0"/>
          </a:p>
          <a:p>
            <a:pPr lvl="1">
              <a:buFont typeface="Wingdings" panose="05000000000000000000" pitchFamily="2" charset="2"/>
              <a:buChar char="Ø"/>
            </a:pPr>
            <a:r>
              <a:rPr lang="en-US" dirty="0" smtClean="0"/>
              <a:t>  Treatment </a:t>
            </a:r>
            <a:r>
              <a:rPr lang="en-US" dirty="0"/>
              <a:t>and Storage Facility for </a:t>
            </a:r>
            <a:r>
              <a:rPr lang="en-US" dirty="0" smtClean="0"/>
              <a:t>RW generated from </a:t>
            </a:r>
            <a:r>
              <a:rPr lang="en-US" dirty="0" smtClean="0"/>
              <a:t>RR.</a:t>
            </a:r>
            <a:endParaRPr lang="en-US" dirty="0"/>
          </a:p>
          <a:p>
            <a:pPr lvl="1">
              <a:buFont typeface="Wingdings" panose="05000000000000000000" pitchFamily="2" charset="2"/>
              <a:buChar char="Ø"/>
            </a:pPr>
            <a:r>
              <a:rPr lang="en-US" dirty="0" smtClean="0"/>
              <a:t> Near </a:t>
            </a:r>
            <a:r>
              <a:rPr lang="en-US" dirty="0"/>
              <a:t>Surface Disposal Site for </a:t>
            </a:r>
            <a:r>
              <a:rPr lang="en-US" dirty="0" smtClean="0"/>
              <a:t>LILW.</a:t>
            </a:r>
          </a:p>
          <a:p>
            <a:pPr lvl="1">
              <a:buFont typeface="Wingdings" panose="05000000000000000000" pitchFamily="2" charset="2"/>
              <a:buChar char="Ø"/>
            </a:pPr>
            <a:r>
              <a:rPr lang="en-US" dirty="0" smtClean="0"/>
              <a:t> Dry </a:t>
            </a:r>
            <a:r>
              <a:rPr lang="en-US" dirty="0"/>
              <a:t>Storage </a:t>
            </a:r>
            <a:r>
              <a:rPr lang="en-US" dirty="0" smtClean="0"/>
              <a:t>Facility for </a:t>
            </a:r>
            <a:r>
              <a:rPr lang="en-US" dirty="0" smtClean="0"/>
              <a:t>SNF (JNPP)</a:t>
            </a:r>
            <a:endParaRPr lang="ar-JO" dirty="0"/>
          </a:p>
          <a:p>
            <a:endParaRPr lang="ar-JO" dirty="0"/>
          </a:p>
        </p:txBody>
      </p:sp>
    </p:spTree>
    <p:extLst>
      <p:ext uri="{BB962C8B-B14F-4D97-AF65-F5344CB8AC3E}">
        <p14:creationId xmlns:p14="http://schemas.microsoft.com/office/powerpoint/2010/main" val="1020076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bwMode="auto">
          <a:xfrm>
            <a:off x="251520" y="116632"/>
            <a:ext cx="6840760" cy="864096"/>
          </a:xfrm>
          <a:noFill/>
          <a:ln>
            <a:miter lim="800000"/>
            <a:headEnd/>
            <a:tailEnd/>
          </a:ln>
        </p:spPr>
        <p:txBody>
          <a:bodyPr vert="horz" wrap="square" lIns="91440" tIns="45720" rIns="91440" bIns="45720" numCol="1" anchor="t" anchorCtr="0" compatLnSpc="1">
            <a:prstTxWarp prst="textNoShape">
              <a:avLst/>
            </a:prstTxWarp>
            <a:normAutofit/>
          </a:bodyPr>
          <a:lstStyle/>
          <a:p>
            <a:pPr algn="ctr" eaLnBrk="1" hangingPunct="1"/>
            <a:r>
              <a:rPr lang="en-US" dirty="0" smtClean="0"/>
              <a:t>Radioactive Waste in Jordan</a:t>
            </a:r>
          </a:p>
        </p:txBody>
      </p:sp>
      <p:sp>
        <p:nvSpPr>
          <p:cNvPr id="9219" name="Rectangle 2"/>
          <p:cNvSpPr>
            <a:spLocks noGrp="1" noChangeArrowheads="1"/>
          </p:cNvSpPr>
          <p:nvPr>
            <p:ph idx="4294967295"/>
          </p:nvPr>
        </p:nvSpPr>
        <p:spPr>
          <a:xfrm>
            <a:off x="468313" y="1746250"/>
            <a:ext cx="8423275" cy="5111750"/>
          </a:xfrm>
        </p:spPr>
        <p:txBody>
          <a:bodyPr lIns="92075" tIns="46038" rIns="92075" bIns="46038"/>
          <a:lstStyle/>
          <a:p>
            <a:pPr eaLnBrk="1" hangingPunct="1">
              <a:buClr>
                <a:srgbClr val="17375D"/>
              </a:buClr>
              <a:buFont typeface="Wingdings" panose="05000000000000000000" pitchFamily="2" charset="2"/>
              <a:buChar char="Ø"/>
            </a:pPr>
            <a:r>
              <a:rPr lang="en-US" sz="2000" b="1" dirty="0" smtClean="0"/>
              <a:t>Jordan does not yet produce any radioactive </a:t>
            </a:r>
            <a:r>
              <a:rPr lang="en-US" sz="2000" b="1" dirty="0" smtClean="0"/>
              <a:t>materials.</a:t>
            </a:r>
          </a:p>
          <a:p>
            <a:pPr eaLnBrk="1" hangingPunct="1">
              <a:buClr>
                <a:srgbClr val="17375D"/>
              </a:buClr>
              <a:buFont typeface="Wingdings" panose="05000000000000000000" pitchFamily="2" charset="2"/>
              <a:buChar char="Ø"/>
            </a:pPr>
            <a:r>
              <a:rPr lang="en-US" sz="2000" b="1" dirty="0" smtClean="0"/>
              <a:t>Radioactive </a:t>
            </a:r>
            <a:r>
              <a:rPr lang="en-US" sz="2000" b="1" dirty="0" smtClean="0"/>
              <a:t>waste in Jordan are generated from the following</a:t>
            </a:r>
            <a:r>
              <a:rPr lang="en-US" sz="2800" b="1" dirty="0" smtClean="0"/>
              <a:t>:</a:t>
            </a:r>
          </a:p>
          <a:p>
            <a:pPr lvl="1" eaLnBrk="1" hangingPunct="1">
              <a:buClr>
                <a:srgbClr val="17375D"/>
              </a:buClr>
              <a:buFont typeface="Wingdings" pitchFamily="2" charset="2"/>
              <a:buChar char="§"/>
            </a:pPr>
            <a:r>
              <a:rPr lang="en-US" sz="2000" dirty="0" smtClean="0"/>
              <a:t>Medicine.</a:t>
            </a:r>
          </a:p>
          <a:p>
            <a:pPr lvl="1" eaLnBrk="1" hangingPunct="1">
              <a:buClr>
                <a:srgbClr val="17375D"/>
              </a:buClr>
              <a:buFont typeface="Wingdings" pitchFamily="2" charset="2"/>
              <a:buChar char="§"/>
            </a:pPr>
            <a:r>
              <a:rPr lang="en-US" sz="2400" dirty="0" smtClean="0"/>
              <a:t>Industry</a:t>
            </a:r>
          </a:p>
          <a:p>
            <a:pPr lvl="1" eaLnBrk="1" hangingPunct="1">
              <a:buClr>
                <a:srgbClr val="17375D"/>
              </a:buClr>
              <a:buFont typeface="Wingdings" pitchFamily="2" charset="2"/>
              <a:buChar char="§"/>
            </a:pPr>
            <a:r>
              <a:rPr lang="en-US" sz="2400" dirty="0" smtClean="0"/>
              <a:t>Agriculture</a:t>
            </a:r>
          </a:p>
          <a:p>
            <a:pPr lvl="1" eaLnBrk="1" hangingPunct="1">
              <a:buClr>
                <a:srgbClr val="17375D"/>
              </a:buClr>
              <a:buFont typeface="Wingdings" pitchFamily="2" charset="2"/>
              <a:buChar char="§"/>
            </a:pPr>
            <a:r>
              <a:rPr lang="en-US" sz="2400" dirty="0" smtClean="0"/>
              <a:t>Teaching and Research</a:t>
            </a:r>
            <a:r>
              <a:rPr lang="en-US" sz="2400" b="1" dirty="0" smtClean="0"/>
              <a:t> </a:t>
            </a:r>
            <a:r>
              <a:rPr lang="en-US" sz="2400" b="1" dirty="0" err="1" smtClean="0"/>
              <a:t>centres</a:t>
            </a:r>
            <a:r>
              <a:rPr lang="en-US" sz="2400" b="1" dirty="0" smtClean="0"/>
              <a:t>.</a:t>
            </a:r>
          </a:p>
          <a:p>
            <a:pPr lvl="1" eaLnBrk="1" hangingPunct="1">
              <a:buClr>
                <a:srgbClr val="17375D"/>
              </a:buClr>
              <a:buFontTx/>
              <a:buNone/>
            </a:pPr>
            <a:r>
              <a:rPr lang="en-US" sz="2400" b="1" dirty="0" smtClean="0"/>
              <a:t>And </a:t>
            </a:r>
          </a:p>
          <a:p>
            <a:pPr lvl="1" eaLnBrk="1" hangingPunct="1">
              <a:buClr>
                <a:srgbClr val="17375D"/>
              </a:buClr>
              <a:buFont typeface="Wingdings" pitchFamily="2" charset="2"/>
              <a:buChar char="§"/>
            </a:pPr>
            <a:r>
              <a:rPr lang="en-US" sz="2400" b="1" dirty="0" smtClean="0"/>
              <a:t>Scrap and Custom Crossing Borders.</a:t>
            </a:r>
          </a:p>
          <a:p>
            <a:pPr lvl="1" eaLnBrk="1" hangingPunct="1">
              <a:buClr>
                <a:srgbClr val="17375D"/>
              </a:buClr>
              <a:buFont typeface="Wingdings" pitchFamily="2" charset="2"/>
              <a:buChar char="§"/>
            </a:pPr>
            <a:r>
              <a:rPr lang="en-US" sz="2400" b="1" dirty="0" smtClean="0"/>
              <a:t>Orphan sources.</a:t>
            </a:r>
          </a:p>
          <a:p>
            <a:pPr lvl="1" eaLnBrk="1" hangingPunct="1">
              <a:buClr>
                <a:srgbClr val="17375D"/>
              </a:buClr>
              <a:buFont typeface="Wingdings" pitchFamily="2" charset="2"/>
              <a:buChar char="§"/>
            </a:pPr>
            <a:r>
              <a:rPr lang="en-US" sz="2400" b="1" dirty="0" smtClean="0"/>
              <a:t>NORM activities.</a:t>
            </a:r>
            <a:endParaRPr lang="ar-SA" sz="2400" b="1" dirty="0" smtClean="0"/>
          </a:p>
        </p:txBody>
      </p:sp>
    </p:spTree>
    <p:extLst>
      <p:ext uri="{BB962C8B-B14F-4D97-AF65-F5344CB8AC3E}">
        <p14:creationId xmlns:p14="http://schemas.microsoft.com/office/powerpoint/2010/main" val="2833272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DSC01441"/>
          <p:cNvPicPr>
            <a:picLocks noChangeAspect="1" noChangeArrowheads="1"/>
          </p:cNvPicPr>
          <p:nvPr/>
        </p:nvPicPr>
        <p:blipFill>
          <a:blip r:embed="rId2" cstate="screen"/>
          <a:srcRect/>
          <a:stretch>
            <a:fillRect/>
          </a:stretch>
        </p:blipFill>
        <p:spPr bwMode="auto">
          <a:xfrm>
            <a:off x="3635375" y="3841750"/>
            <a:ext cx="3168650" cy="2611438"/>
          </a:xfrm>
          <a:prstGeom prst="rect">
            <a:avLst/>
          </a:prstGeom>
          <a:noFill/>
          <a:ln w="9525">
            <a:noFill/>
            <a:miter lim="800000"/>
            <a:headEnd/>
            <a:tailEnd/>
          </a:ln>
        </p:spPr>
      </p:pic>
      <p:pic>
        <p:nvPicPr>
          <p:cNvPr id="10243" name="Picture 4" descr="DSC01457"/>
          <p:cNvPicPr>
            <a:picLocks noChangeAspect="1" noChangeArrowheads="1"/>
          </p:cNvPicPr>
          <p:nvPr/>
        </p:nvPicPr>
        <p:blipFill>
          <a:blip r:embed="rId3" cstate="screen"/>
          <a:srcRect/>
          <a:stretch>
            <a:fillRect/>
          </a:stretch>
        </p:blipFill>
        <p:spPr bwMode="auto">
          <a:xfrm>
            <a:off x="611188" y="1628775"/>
            <a:ext cx="2520950" cy="2087563"/>
          </a:xfrm>
          <a:prstGeom prst="rect">
            <a:avLst/>
          </a:prstGeom>
          <a:noFill/>
          <a:ln w="9525">
            <a:noFill/>
            <a:miter lim="800000"/>
            <a:headEnd/>
            <a:tailEnd/>
          </a:ln>
        </p:spPr>
      </p:pic>
      <p:pic>
        <p:nvPicPr>
          <p:cNvPr id="10244" name="Picture 5" descr="DSC01456"/>
          <p:cNvPicPr>
            <a:picLocks noChangeAspect="1" noChangeArrowheads="1"/>
          </p:cNvPicPr>
          <p:nvPr/>
        </p:nvPicPr>
        <p:blipFill>
          <a:blip r:embed="rId4" cstate="screen"/>
          <a:srcRect/>
          <a:stretch>
            <a:fillRect/>
          </a:stretch>
        </p:blipFill>
        <p:spPr bwMode="auto">
          <a:xfrm>
            <a:off x="6300788" y="1628775"/>
            <a:ext cx="2592387" cy="2179638"/>
          </a:xfrm>
          <a:prstGeom prst="rect">
            <a:avLst/>
          </a:prstGeom>
          <a:noFill/>
          <a:ln w="9525">
            <a:noFill/>
            <a:miter lim="800000"/>
            <a:headEnd/>
            <a:tailEnd/>
          </a:ln>
        </p:spPr>
      </p:pic>
      <p:pic>
        <p:nvPicPr>
          <p:cNvPr id="10245" name="Picture 6" descr="DSC01443"/>
          <p:cNvPicPr>
            <a:picLocks noChangeAspect="1" noChangeArrowheads="1"/>
          </p:cNvPicPr>
          <p:nvPr/>
        </p:nvPicPr>
        <p:blipFill>
          <a:blip r:embed="rId5" cstate="screen"/>
          <a:srcRect/>
          <a:stretch>
            <a:fillRect/>
          </a:stretch>
        </p:blipFill>
        <p:spPr bwMode="auto">
          <a:xfrm>
            <a:off x="3175000" y="1628775"/>
            <a:ext cx="3052763" cy="2087563"/>
          </a:xfrm>
          <a:prstGeom prst="rect">
            <a:avLst/>
          </a:prstGeom>
          <a:noFill/>
          <a:ln w="9525">
            <a:noFill/>
            <a:miter lim="800000"/>
            <a:headEnd/>
            <a:tailEnd/>
          </a:ln>
        </p:spPr>
      </p:pic>
      <p:pic>
        <p:nvPicPr>
          <p:cNvPr id="10246" name="Picture 7" descr="DSC01442"/>
          <p:cNvPicPr>
            <a:picLocks noChangeAspect="1" noChangeArrowheads="1"/>
          </p:cNvPicPr>
          <p:nvPr/>
        </p:nvPicPr>
        <p:blipFill>
          <a:blip r:embed="rId6" cstate="screen"/>
          <a:srcRect/>
          <a:stretch>
            <a:fillRect/>
          </a:stretch>
        </p:blipFill>
        <p:spPr bwMode="auto">
          <a:xfrm>
            <a:off x="611188" y="3789363"/>
            <a:ext cx="2952750" cy="2808287"/>
          </a:xfrm>
          <a:prstGeom prst="rect">
            <a:avLst/>
          </a:prstGeom>
          <a:noFill/>
          <a:ln w="9525">
            <a:noFill/>
            <a:miter lim="800000"/>
            <a:headEnd/>
            <a:tailEnd/>
          </a:ln>
        </p:spPr>
      </p:pic>
      <p:sp>
        <p:nvSpPr>
          <p:cNvPr id="10247" name="Text Box 8"/>
          <p:cNvSpPr txBox="1">
            <a:spLocks noChangeArrowheads="1"/>
          </p:cNvSpPr>
          <p:nvPr/>
        </p:nvSpPr>
        <p:spPr bwMode="auto">
          <a:xfrm rot="-2015477">
            <a:off x="468313" y="3379788"/>
            <a:ext cx="9221787" cy="481012"/>
          </a:xfrm>
          <a:prstGeom prst="rect">
            <a:avLst/>
          </a:prstGeom>
          <a:noFill/>
          <a:ln w="9525">
            <a:noFill/>
            <a:miter lim="800000"/>
            <a:headEnd/>
            <a:tailEnd/>
          </a:ln>
        </p:spPr>
        <p:txBody>
          <a:bodyPr>
            <a:spAutoFit/>
          </a:bodyPr>
          <a:lstStyle/>
          <a:p>
            <a:pPr algn="l">
              <a:spcBef>
                <a:spcPct val="50000"/>
              </a:spcBef>
              <a:buFontTx/>
              <a:buNone/>
            </a:pPr>
            <a:r>
              <a:rPr lang="en-US" sz="3000" b="1">
                <a:solidFill>
                  <a:srgbClr val="CC0000"/>
                </a:solidFill>
                <a:effectLst/>
                <a:latin typeface="Arial Black" pitchFamily="34" charset="0"/>
                <a:cs typeface="Arial" pitchFamily="34" charset="0"/>
              </a:rPr>
              <a:t>This is Unsafe, Unsecured &amp; Unacceptable</a:t>
            </a:r>
          </a:p>
        </p:txBody>
      </p:sp>
      <p:sp>
        <p:nvSpPr>
          <p:cNvPr id="10248" name="Rectangle 10"/>
          <p:cNvSpPr>
            <a:spLocks noGrp="1" noChangeArrowheads="1"/>
          </p:cNvSpPr>
          <p:nvPr>
            <p:ph type="title"/>
          </p:nvPr>
        </p:nvSpPr>
        <p:spPr bwMode="auto">
          <a:xfrm>
            <a:off x="1619250" y="260350"/>
            <a:ext cx="6337300" cy="10080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RW Stored in Jordan</a:t>
            </a:r>
          </a:p>
        </p:txBody>
      </p:sp>
    </p:spTree>
    <p:extLst>
      <p:ext uri="{BB962C8B-B14F-4D97-AF65-F5344CB8AC3E}">
        <p14:creationId xmlns:p14="http://schemas.microsoft.com/office/powerpoint/2010/main" val="6851478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331913" y="1219200"/>
            <a:ext cx="7561262" cy="4873625"/>
          </a:xfrm>
          <a:prstGeom prst="rect">
            <a:avLst/>
          </a:prstGeom>
          <a:noFill/>
          <a:ln w="9525">
            <a:noFill/>
            <a:miter lim="800000"/>
            <a:headEnd/>
            <a:tailEnd/>
          </a:ln>
        </p:spPr>
        <p:txBody>
          <a:bodyPr/>
          <a:lstStyle/>
          <a:p>
            <a:pPr marL="342900" indent="-342900" algn="l" eaLnBrk="1" hangingPunct="1">
              <a:lnSpc>
                <a:spcPct val="100000"/>
              </a:lnSpc>
              <a:spcBef>
                <a:spcPct val="25000"/>
              </a:spcBef>
              <a:spcAft>
                <a:spcPct val="25000"/>
              </a:spcAft>
              <a:buClr>
                <a:schemeClr val="bg1"/>
              </a:buClr>
              <a:buSzPct val="125000"/>
              <a:buFont typeface="Wingdings" pitchFamily="2" charset="2"/>
              <a:buChar char="§"/>
            </a:pPr>
            <a:endParaRPr lang="en-US" sz="4400">
              <a:solidFill>
                <a:srgbClr val="CC0000"/>
              </a:solidFill>
              <a:effectLst/>
              <a:latin typeface="Arial" pitchFamily="34" charset="0"/>
            </a:endParaRPr>
          </a:p>
        </p:txBody>
      </p:sp>
      <p:pic>
        <p:nvPicPr>
          <p:cNvPr id="11267" name="Picture 4" descr="DSC00240"/>
          <p:cNvPicPr>
            <a:picLocks noChangeAspect="1" noChangeArrowheads="1"/>
          </p:cNvPicPr>
          <p:nvPr/>
        </p:nvPicPr>
        <p:blipFill>
          <a:blip r:embed="rId2" cstate="screen"/>
          <a:srcRect/>
          <a:stretch>
            <a:fillRect/>
          </a:stretch>
        </p:blipFill>
        <p:spPr bwMode="auto">
          <a:xfrm>
            <a:off x="3635375" y="1557338"/>
            <a:ext cx="2592388" cy="2376487"/>
          </a:xfrm>
          <a:prstGeom prst="rect">
            <a:avLst/>
          </a:prstGeom>
          <a:noFill/>
          <a:ln w="9525">
            <a:noFill/>
            <a:miter lim="800000"/>
            <a:headEnd/>
            <a:tailEnd/>
          </a:ln>
        </p:spPr>
      </p:pic>
      <p:pic>
        <p:nvPicPr>
          <p:cNvPr id="11268" name="Picture 5" descr="DSC00272"/>
          <p:cNvPicPr>
            <a:picLocks noChangeAspect="1" noChangeArrowheads="1"/>
          </p:cNvPicPr>
          <p:nvPr/>
        </p:nvPicPr>
        <p:blipFill>
          <a:blip r:embed="rId3" cstate="screen"/>
          <a:srcRect/>
          <a:stretch>
            <a:fillRect/>
          </a:stretch>
        </p:blipFill>
        <p:spPr bwMode="auto">
          <a:xfrm>
            <a:off x="6227763" y="1557338"/>
            <a:ext cx="2376487" cy="2376487"/>
          </a:xfrm>
          <a:prstGeom prst="rect">
            <a:avLst/>
          </a:prstGeom>
          <a:noFill/>
          <a:ln w="9525">
            <a:noFill/>
            <a:miter lim="800000"/>
            <a:headEnd/>
            <a:tailEnd/>
          </a:ln>
        </p:spPr>
      </p:pic>
      <p:pic>
        <p:nvPicPr>
          <p:cNvPr id="11269" name="Picture 6" descr="DSC00276"/>
          <p:cNvPicPr>
            <a:picLocks noChangeAspect="1" noChangeArrowheads="1"/>
          </p:cNvPicPr>
          <p:nvPr/>
        </p:nvPicPr>
        <p:blipFill>
          <a:blip r:embed="rId4" cstate="screen">
            <a:clrChange>
              <a:clrFrom>
                <a:srgbClr val="62483B"/>
              </a:clrFrom>
              <a:clrTo>
                <a:srgbClr val="62483B">
                  <a:alpha val="0"/>
                </a:srgbClr>
              </a:clrTo>
            </a:clrChange>
          </a:blip>
          <a:srcRect/>
          <a:stretch>
            <a:fillRect/>
          </a:stretch>
        </p:blipFill>
        <p:spPr bwMode="auto">
          <a:xfrm>
            <a:off x="6084888" y="4076700"/>
            <a:ext cx="2663825" cy="2486025"/>
          </a:xfrm>
          <a:prstGeom prst="rect">
            <a:avLst/>
          </a:prstGeom>
          <a:noFill/>
          <a:ln w="9525">
            <a:noFill/>
            <a:miter lim="800000"/>
            <a:headEnd/>
            <a:tailEnd/>
          </a:ln>
        </p:spPr>
      </p:pic>
      <p:pic>
        <p:nvPicPr>
          <p:cNvPr id="11270" name="Picture 7" descr="DSC00278"/>
          <p:cNvPicPr>
            <a:picLocks noChangeAspect="1" noChangeArrowheads="1"/>
          </p:cNvPicPr>
          <p:nvPr/>
        </p:nvPicPr>
        <p:blipFill>
          <a:blip r:embed="rId5" cstate="screen"/>
          <a:srcRect/>
          <a:stretch>
            <a:fillRect/>
          </a:stretch>
        </p:blipFill>
        <p:spPr bwMode="auto">
          <a:xfrm>
            <a:off x="468313" y="4076700"/>
            <a:ext cx="2590800" cy="2538413"/>
          </a:xfrm>
          <a:prstGeom prst="rect">
            <a:avLst/>
          </a:prstGeom>
          <a:noFill/>
          <a:ln w="9525">
            <a:noFill/>
            <a:miter lim="800000"/>
            <a:headEnd/>
            <a:tailEnd/>
          </a:ln>
        </p:spPr>
      </p:pic>
      <p:pic>
        <p:nvPicPr>
          <p:cNvPr id="11271" name="Picture 8" descr="IMG_0171"/>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rot="4784647">
            <a:off x="-953293" y="3247231"/>
            <a:ext cx="4679950" cy="1300163"/>
          </a:xfrm>
          <a:prstGeom prst="rect">
            <a:avLst/>
          </a:prstGeom>
          <a:noFill/>
          <a:ln w="9525">
            <a:noFill/>
            <a:miter lim="800000"/>
            <a:headEnd/>
            <a:tailEnd/>
          </a:ln>
        </p:spPr>
      </p:pic>
      <p:pic>
        <p:nvPicPr>
          <p:cNvPr id="11272" name="Picture 9" descr="DSC00252"/>
          <p:cNvPicPr>
            <a:picLocks noChangeAspect="1" noChangeArrowheads="1"/>
          </p:cNvPicPr>
          <p:nvPr/>
        </p:nvPicPr>
        <p:blipFill>
          <a:blip r:embed="rId7" cstate="screen"/>
          <a:srcRect/>
          <a:stretch>
            <a:fillRect/>
          </a:stretch>
        </p:blipFill>
        <p:spPr bwMode="auto">
          <a:xfrm>
            <a:off x="684213" y="1557338"/>
            <a:ext cx="2879725" cy="2447925"/>
          </a:xfrm>
          <a:prstGeom prst="rect">
            <a:avLst/>
          </a:prstGeom>
          <a:noFill/>
          <a:ln w="9525">
            <a:noFill/>
            <a:miter lim="800000"/>
            <a:headEnd/>
            <a:tailEnd/>
          </a:ln>
        </p:spPr>
      </p:pic>
      <p:sp>
        <p:nvSpPr>
          <p:cNvPr id="949260" name="Oval 12"/>
          <p:cNvSpPr>
            <a:spLocks noChangeArrowheads="1"/>
          </p:cNvSpPr>
          <p:nvPr/>
        </p:nvSpPr>
        <p:spPr bwMode="auto">
          <a:xfrm>
            <a:off x="3275013" y="5514975"/>
            <a:ext cx="936625" cy="938213"/>
          </a:xfrm>
          <a:prstGeom prst="ellipse">
            <a:avLst/>
          </a:prstGeom>
          <a:noFill/>
          <a:ln w="9525">
            <a:solidFill>
              <a:schemeClr val="tx2"/>
            </a:solidFill>
            <a:round/>
            <a:headEnd/>
            <a:tailEnd/>
          </a:ln>
          <a:effectLst/>
        </p:spPr>
        <p:txBody>
          <a:bodyPr wrap="none" anchor="ctr"/>
          <a:lstStyle/>
          <a:p>
            <a:pPr>
              <a:defRPr/>
            </a:pPr>
            <a:endParaRPr lang="en-US"/>
          </a:p>
        </p:txBody>
      </p:sp>
      <p:sp>
        <p:nvSpPr>
          <p:cNvPr id="11275" name="Rectangle 14"/>
          <p:cNvSpPr>
            <a:spLocks noGrp="1" noChangeArrowheads="1"/>
          </p:cNvSpPr>
          <p:nvPr>
            <p:ph type="title"/>
          </p:nvPr>
        </p:nvSpPr>
        <p:spPr bwMode="auto">
          <a:xfrm>
            <a:off x="1066800" y="44450"/>
            <a:ext cx="76200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RW Stored at Hospitals</a:t>
            </a:r>
          </a:p>
        </p:txBody>
      </p:sp>
      <p:pic>
        <p:nvPicPr>
          <p:cNvPr id="11276" name="Picture 5" descr="DSC00259"/>
          <p:cNvPicPr>
            <a:picLocks noChangeAspect="1" noChangeArrowheads="1"/>
          </p:cNvPicPr>
          <p:nvPr/>
        </p:nvPicPr>
        <p:blipFill>
          <a:blip r:embed="rId8" cstate="screen"/>
          <a:srcRect/>
          <a:stretch>
            <a:fillRect/>
          </a:stretch>
        </p:blipFill>
        <p:spPr bwMode="auto">
          <a:xfrm>
            <a:off x="3132138" y="4076700"/>
            <a:ext cx="2808287" cy="2520950"/>
          </a:xfrm>
          <a:prstGeom prst="rect">
            <a:avLst/>
          </a:prstGeom>
          <a:noFill/>
          <a:ln w="9525">
            <a:noFill/>
            <a:miter lim="800000"/>
            <a:headEnd/>
            <a:tailEnd/>
          </a:ln>
        </p:spPr>
      </p:pic>
      <p:sp>
        <p:nvSpPr>
          <p:cNvPr id="11274" name="Text Box 13"/>
          <p:cNvSpPr txBox="1">
            <a:spLocks noChangeArrowheads="1"/>
          </p:cNvSpPr>
          <p:nvPr/>
        </p:nvSpPr>
        <p:spPr bwMode="auto">
          <a:xfrm rot="-1678769">
            <a:off x="355600" y="3284538"/>
            <a:ext cx="9466263" cy="481012"/>
          </a:xfrm>
          <a:prstGeom prst="rect">
            <a:avLst/>
          </a:prstGeom>
          <a:noFill/>
          <a:ln w="9525">
            <a:noFill/>
            <a:miter lim="800000"/>
            <a:headEnd/>
            <a:tailEnd/>
          </a:ln>
        </p:spPr>
        <p:txBody>
          <a:bodyPr>
            <a:spAutoFit/>
          </a:bodyPr>
          <a:lstStyle/>
          <a:p>
            <a:pPr algn="ctr">
              <a:spcBef>
                <a:spcPct val="50000"/>
              </a:spcBef>
              <a:buClr>
                <a:srgbClr val="008000"/>
              </a:buClr>
              <a:buFont typeface="Wingdings" pitchFamily="2" charset="2"/>
              <a:buNone/>
            </a:pPr>
            <a:r>
              <a:rPr lang="en-US" sz="3000" b="1" dirty="0">
                <a:solidFill>
                  <a:srgbClr val="CC0000"/>
                </a:solidFill>
                <a:effectLst/>
                <a:latin typeface="Arial" pitchFamily="34" charset="0"/>
                <a:cs typeface="Arial" pitchFamily="34" charset="0"/>
              </a:rPr>
              <a:t>This is How Radioactive Waste is Being Stored</a:t>
            </a:r>
          </a:p>
        </p:txBody>
      </p:sp>
    </p:spTree>
    <p:extLst>
      <p:ext uri="{BB962C8B-B14F-4D97-AF65-F5344CB8AC3E}">
        <p14:creationId xmlns:p14="http://schemas.microsoft.com/office/powerpoint/2010/main" val="289563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sz="quarter"/>
          </p:nvPr>
        </p:nvSpPr>
        <p:spPr bwMode="auto">
          <a:xfrm>
            <a:off x="457200" y="485800"/>
            <a:ext cx="8219256" cy="1143000"/>
          </a:xfrm>
          <a:noFill/>
          <a:ln>
            <a:miter lim="800000"/>
            <a:headEnd/>
            <a:tailEnd/>
          </a:ln>
        </p:spPr>
        <p:txBody>
          <a:bodyPr vert="horz" wrap="square" lIns="91440" tIns="45720" rIns="91440" bIns="45720" numCol="1" anchor="t" anchorCtr="0" compatLnSpc="1">
            <a:prstTxWarp prst="textNoShape">
              <a:avLst/>
            </a:prstTxWarp>
            <a:normAutofit/>
          </a:bodyPr>
          <a:lstStyle/>
          <a:p>
            <a:pPr algn="just" eaLnBrk="1" hangingPunct="1"/>
            <a:r>
              <a:rPr lang="en-US" sz="2000" dirty="0" smtClean="0"/>
              <a:t>The National </a:t>
            </a:r>
            <a:r>
              <a:rPr lang="en-US" sz="2000" dirty="0" smtClean="0"/>
              <a:t>Centralized RW </a:t>
            </a:r>
            <a:r>
              <a:rPr lang="en-US" sz="2000" dirty="0" smtClean="0"/>
              <a:t>Storage </a:t>
            </a:r>
            <a:r>
              <a:rPr lang="en-US" sz="2000" dirty="0" smtClean="0"/>
              <a:t>Facility (</a:t>
            </a:r>
            <a:r>
              <a:rPr lang="en-US" sz="2000" dirty="0" smtClean="0"/>
              <a:t>CSF) at </a:t>
            </a:r>
            <a:r>
              <a:rPr lang="en-US" sz="2000" dirty="0" smtClean="0"/>
              <a:t>JAEC</a:t>
            </a:r>
          </a:p>
        </p:txBody>
      </p:sp>
      <p:pic>
        <p:nvPicPr>
          <p:cNvPr id="14339" name="Picture 9" descr="IMG_0566"/>
          <p:cNvPicPr>
            <a:picLocks noGrp="1" noChangeAspect="1" noChangeArrowheads="1"/>
          </p:cNvPicPr>
          <p:nvPr>
            <p:ph sz="quarter" idx="1"/>
          </p:nvPr>
        </p:nvPicPr>
        <p:blipFill>
          <a:blip r:embed="rId2" cstate="screen"/>
          <a:srcRect/>
          <a:stretch>
            <a:fillRect/>
          </a:stretch>
        </p:blipFill>
        <p:spPr>
          <a:xfrm>
            <a:off x="620713" y="1600200"/>
            <a:ext cx="3698875" cy="2190750"/>
          </a:xfrm>
          <a:noFill/>
        </p:spPr>
      </p:pic>
      <p:pic>
        <p:nvPicPr>
          <p:cNvPr id="14340" name="Picture 10" descr="IMG_0556"/>
          <p:cNvPicPr>
            <a:picLocks noGrp="1" noChangeAspect="1" noChangeArrowheads="1"/>
          </p:cNvPicPr>
          <p:nvPr>
            <p:ph sz="quarter" idx="4"/>
          </p:nvPr>
        </p:nvPicPr>
        <p:blipFill>
          <a:blip r:embed="rId3" cstate="screen"/>
          <a:srcRect/>
          <a:stretch>
            <a:fillRect/>
          </a:stretch>
        </p:blipFill>
        <p:spPr>
          <a:xfrm>
            <a:off x="4822825" y="3933825"/>
            <a:ext cx="3702050" cy="2192338"/>
          </a:xfrm>
          <a:noFill/>
        </p:spPr>
      </p:pic>
      <p:pic>
        <p:nvPicPr>
          <p:cNvPr id="14342" name="Picture 19" descr="IMG_0658"/>
          <p:cNvPicPr>
            <a:picLocks noGrp="1" noChangeAspect="1" noChangeArrowheads="1"/>
          </p:cNvPicPr>
          <p:nvPr>
            <p:ph sz="quarter" idx="3"/>
          </p:nvPr>
        </p:nvPicPr>
        <p:blipFill>
          <a:blip r:embed="rId4" cstate="screen"/>
          <a:srcRect/>
          <a:stretch>
            <a:fillRect/>
          </a:stretch>
        </p:blipFill>
        <p:spPr>
          <a:xfrm>
            <a:off x="619125" y="3933825"/>
            <a:ext cx="3702050" cy="2192338"/>
          </a:xfrm>
          <a:noFill/>
        </p:spPr>
      </p:pic>
      <p:sp>
        <p:nvSpPr>
          <p:cNvPr id="2" name="Content Placeholder 1"/>
          <p:cNvSpPr>
            <a:spLocks noGrp="1"/>
          </p:cNvSpPr>
          <p:nvPr>
            <p:ph sz="quarter" idx="2"/>
          </p:nvPr>
        </p:nvSpPr>
        <p:spPr/>
        <p:txBody>
          <a:bodyPr/>
          <a:lstStyle/>
          <a:p>
            <a:endParaRPr lang="ar-JO"/>
          </a:p>
        </p:txBody>
      </p:sp>
      <p:pic>
        <p:nvPicPr>
          <p:cNvPr id="8" name="Picture 2" descr="jaec_map.png"/>
          <p:cNvPicPr>
            <a:picLocks noChangeAspect="1"/>
          </p:cNvPicPr>
          <p:nvPr/>
        </p:nvPicPr>
        <p:blipFill>
          <a:blip r:embed="rId5" cstate="print"/>
          <a:srcRect/>
          <a:stretch>
            <a:fillRect/>
          </a:stretch>
        </p:blipFill>
        <p:spPr bwMode="auto">
          <a:xfrm>
            <a:off x="4879994" y="1628800"/>
            <a:ext cx="3796462" cy="2209086"/>
          </a:xfrm>
          <a:prstGeom prst="rect">
            <a:avLst/>
          </a:prstGeom>
          <a:noFill/>
          <a:ln w="9525">
            <a:noFill/>
            <a:miter lim="800000"/>
            <a:headEnd/>
            <a:tailEnd/>
          </a:ln>
        </p:spPr>
      </p:pic>
      <p:sp>
        <p:nvSpPr>
          <p:cNvPr id="9" name="Oval 8"/>
          <p:cNvSpPr/>
          <p:nvPr/>
        </p:nvSpPr>
        <p:spPr bwMode="auto">
          <a:xfrm>
            <a:off x="4927620" y="2205831"/>
            <a:ext cx="684212" cy="647700"/>
          </a:xfrm>
          <a:prstGeom prst="ellipse">
            <a:avLst/>
          </a:prstGeom>
          <a:noFill/>
          <a:ln w="44450" cap="flat" cmpd="sng" algn="ctr">
            <a:solidFill>
              <a:srgbClr val="CC0000"/>
            </a:solidFill>
            <a:prstDash val="solid"/>
            <a:round/>
            <a:headEnd type="none" w="med" len="med"/>
            <a:tailEnd type="none" w="med" len="med"/>
          </a:ln>
          <a:effectLst/>
        </p:spPr>
        <p:txBody>
          <a:bodyPr/>
          <a:lstStyle/>
          <a:p>
            <a:pPr>
              <a:defRPr/>
            </a:pPr>
            <a:endParaRPr lang="en-US"/>
          </a:p>
        </p:txBody>
      </p:sp>
    </p:spTree>
    <p:extLst>
      <p:ext uri="{BB962C8B-B14F-4D97-AF65-F5344CB8AC3E}">
        <p14:creationId xmlns:p14="http://schemas.microsoft.com/office/powerpoint/2010/main" val="55613244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6768752" cy="864096"/>
          </a:xfrm>
        </p:spPr>
        <p:txBody>
          <a:bodyPr/>
          <a:lstStyle/>
          <a:p>
            <a:r>
              <a:rPr lang="en-US" dirty="0" smtClean="0"/>
              <a:t>Current RW stored at the CSF</a:t>
            </a:r>
            <a:endParaRPr lang="en-US" dirty="0"/>
          </a:p>
        </p:txBody>
      </p:sp>
      <p:pic>
        <p:nvPicPr>
          <p:cNvPr id="3" name="Picture 2" descr="C:\Users\osama.natsheh\Desktop\New folder (2)\IMG_0062.JPG"/>
          <p:cNvPicPr/>
          <p:nvPr/>
        </p:nvPicPr>
        <p:blipFill>
          <a:blip r:embed="rId3" cstate="screen"/>
          <a:srcRect/>
          <a:stretch>
            <a:fillRect/>
          </a:stretch>
        </p:blipFill>
        <p:spPr bwMode="auto">
          <a:xfrm>
            <a:off x="214282" y="1897384"/>
            <a:ext cx="2803496" cy="2103120"/>
          </a:xfrm>
          <a:prstGeom prst="rect">
            <a:avLst/>
          </a:prstGeom>
          <a:noFill/>
          <a:ln w="9525">
            <a:noFill/>
            <a:miter lim="800000"/>
            <a:headEnd/>
            <a:tailEnd/>
          </a:ln>
        </p:spPr>
      </p:pic>
      <p:pic>
        <p:nvPicPr>
          <p:cNvPr id="4" name="Picture 3" descr="C:\Users\osama.natsheh\Desktop\New folder (2)\New folder\11096.JPG"/>
          <p:cNvPicPr/>
          <p:nvPr/>
        </p:nvPicPr>
        <p:blipFill>
          <a:blip r:embed="rId4" cstate="screen"/>
          <a:srcRect/>
          <a:stretch>
            <a:fillRect/>
          </a:stretch>
        </p:blipFill>
        <p:spPr bwMode="auto">
          <a:xfrm>
            <a:off x="3143240" y="1857364"/>
            <a:ext cx="2804160" cy="2103120"/>
          </a:xfrm>
          <a:prstGeom prst="rect">
            <a:avLst/>
          </a:prstGeom>
          <a:noFill/>
          <a:ln w="9525">
            <a:noFill/>
            <a:miter lim="800000"/>
            <a:headEnd/>
            <a:tailEnd/>
          </a:ln>
        </p:spPr>
      </p:pic>
      <p:pic>
        <p:nvPicPr>
          <p:cNvPr id="5" name="Picture 4" descr="C:\Users\osama.natsheh\Desktop\New folder (2)\New folder\12002-12008.jpg"/>
          <p:cNvPicPr/>
          <p:nvPr/>
        </p:nvPicPr>
        <p:blipFill>
          <a:blip r:embed="rId5" cstate="screen"/>
          <a:srcRect/>
          <a:stretch>
            <a:fillRect/>
          </a:stretch>
        </p:blipFill>
        <p:spPr bwMode="auto">
          <a:xfrm>
            <a:off x="6143636" y="1857364"/>
            <a:ext cx="2800350" cy="2100649"/>
          </a:xfrm>
          <a:prstGeom prst="rect">
            <a:avLst/>
          </a:prstGeom>
          <a:noFill/>
          <a:ln w="9525">
            <a:noFill/>
            <a:miter lim="800000"/>
            <a:headEnd/>
            <a:tailEnd/>
          </a:ln>
        </p:spPr>
      </p:pic>
      <p:pic>
        <p:nvPicPr>
          <p:cNvPr id="6" name="Picture 5" descr="C:\Users\osama.natsheh\Desktop\New folder (2)\New folder\IMG_0073.jpg"/>
          <p:cNvPicPr/>
          <p:nvPr/>
        </p:nvPicPr>
        <p:blipFill>
          <a:blip r:embed="rId6" cstate="screen"/>
          <a:srcRect/>
          <a:stretch>
            <a:fillRect/>
          </a:stretch>
        </p:blipFill>
        <p:spPr bwMode="auto">
          <a:xfrm>
            <a:off x="3197695" y="4214818"/>
            <a:ext cx="2803065" cy="2103120"/>
          </a:xfrm>
          <a:prstGeom prst="rect">
            <a:avLst/>
          </a:prstGeom>
          <a:noFill/>
          <a:ln w="9525">
            <a:noFill/>
            <a:miter lim="800000"/>
            <a:headEnd/>
            <a:tailEnd/>
          </a:ln>
        </p:spPr>
      </p:pic>
      <p:pic>
        <p:nvPicPr>
          <p:cNvPr id="7" name="Picture 6" descr="C:\Users\osama.natsheh\Desktop\New folder (2)\New folder\IMG_0333.JPG"/>
          <p:cNvPicPr/>
          <p:nvPr/>
        </p:nvPicPr>
        <p:blipFill>
          <a:blip r:embed="rId7" cstate="screen"/>
          <a:srcRect/>
          <a:stretch>
            <a:fillRect/>
          </a:stretch>
        </p:blipFill>
        <p:spPr bwMode="auto">
          <a:xfrm>
            <a:off x="6143636" y="4214818"/>
            <a:ext cx="2803065" cy="2103120"/>
          </a:xfrm>
          <a:prstGeom prst="rect">
            <a:avLst/>
          </a:prstGeom>
          <a:noFill/>
          <a:ln w="9525">
            <a:noFill/>
            <a:miter lim="800000"/>
            <a:headEnd/>
            <a:tailEnd/>
          </a:ln>
        </p:spPr>
      </p:pic>
      <p:pic>
        <p:nvPicPr>
          <p:cNvPr id="8" name="Picture 7" descr="D:\1rwm\CSF\csf w pic\pic\New Folder (3)e\IMG_0029.jpg"/>
          <p:cNvPicPr/>
          <p:nvPr/>
        </p:nvPicPr>
        <p:blipFill>
          <a:blip r:embed="rId8" cstate="screen"/>
          <a:srcRect/>
          <a:stretch>
            <a:fillRect/>
          </a:stretch>
        </p:blipFill>
        <p:spPr bwMode="auto">
          <a:xfrm>
            <a:off x="88352" y="4254838"/>
            <a:ext cx="2912012" cy="2103120"/>
          </a:xfrm>
          <a:prstGeom prst="rect">
            <a:avLst/>
          </a:prstGeom>
          <a:noFill/>
          <a:ln w="9525">
            <a:noFill/>
            <a:miter lim="800000"/>
            <a:headEnd/>
            <a:tailEnd/>
          </a:ln>
        </p:spPr>
      </p:pic>
    </p:spTree>
    <p:extLst>
      <p:ext uri="{BB962C8B-B14F-4D97-AF65-F5344CB8AC3E}">
        <p14:creationId xmlns:p14="http://schemas.microsoft.com/office/powerpoint/2010/main" val="2031902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84976" cy="864096"/>
          </a:xfrm>
        </p:spPr>
        <p:txBody>
          <a:bodyPr>
            <a:normAutofit/>
          </a:bodyPr>
          <a:lstStyle/>
          <a:p>
            <a:r>
              <a:rPr lang="en-US" sz="2800" dirty="0"/>
              <a:t>National Waste Management Facilities for DSRS</a:t>
            </a:r>
          </a:p>
        </p:txBody>
      </p:sp>
      <p:sp>
        <p:nvSpPr>
          <p:cNvPr id="3" name="Content Placeholder 2"/>
          <p:cNvSpPr>
            <a:spLocks noGrp="1"/>
          </p:cNvSpPr>
          <p:nvPr>
            <p:ph idx="1"/>
          </p:nvPr>
        </p:nvSpPr>
        <p:spPr>
          <a:xfrm>
            <a:off x="107504" y="1268760"/>
            <a:ext cx="8856984" cy="5589240"/>
          </a:xfrm>
        </p:spPr>
        <p:txBody>
          <a:bodyPr>
            <a:normAutofit/>
          </a:bodyPr>
          <a:lstStyle/>
          <a:p>
            <a:r>
              <a:rPr lang="en-GB" dirty="0" smtClean="0"/>
              <a:t>Jordan has an operational national RW storage and management facility ( CSF) for DSRS at JAEC since 2010.</a:t>
            </a:r>
          </a:p>
          <a:p>
            <a:r>
              <a:rPr lang="en-GB" dirty="0" smtClean="0"/>
              <a:t>The CSF is equipped with all necessary tools and equipment needed for all steps </a:t>
            </a:r>
            <a:r>
              <a:rPr lang="en-GB" dirty="0"/>
              <a:t>of RWM</a:t>
            </a:r>
          </a:p>
          <a:p>
            <a:pPr marL="0" indent="0">
              <a:buNone/>
            </a:pPr>
            <a:r>
              <a:rPr lang="en-GB" dirty="0" smtClean="0"/>
              <a:t>   DSRS with an integrated security system.</a:t>
            </a:r>
          </a:p>
          <a:p>
            <a:pPr marL="0" indent="0">
              <a:buNone/>
            </a:pPr>
            <a:endParaRPr lang="en-GB" dirty="0"/>
          </a:p>
          <a:p>
            <a:pPr marL="0" indent="0">
              <a:buNone/>
            </a:pPr>
            <a:endParaRPr lang="en-GB" dirty="0" smtClean="0"/>
          </a:p>
          <a:p>
            <a:pPr marL="457200" lvl="1" indent="0">
              <a:buNone/>
            </a:pPr>
            <a:endParaRPr lang="en-GB" dirty="0" smtClean="0"/>
          </a:p>
          <a:p>
            <a:endParaRPr lang="en-GB" dirty="0" smtClean="0"/>
          </a:p>
        </p:txBody>
      </p:sp>
      <p:sp>
        <p:nvSpPr>
          <p:cNvPr id="4" name="Slide Number Placeholder 3"/>
          <p:cNvSpPr>
            <a:spLocks noGrp="1"/>
          </p:cNvSpPr>
          <p:nvPr>
            <p:ph type="sldNum" sz="quarter" idx="12"/>
          </p:nvPr>
        </p:nvSpPr>
        <p:spPr/>
        <p:txBody>
          <a:bodyPr/>
          <a:lstStyle/>
          <a:p>
            <a:fld id="{23A0628E-C12F-4F8C-9895-BCD5E30100D3}" type="slidenum">
              <a:rPr lang="en-US" smtClean="0"/>
              <a:pPr/>
              <a:t>17</a:t>
            </a:fld>
            <a:endParaRPr lang="en-US" dirty="0"/>
          </a:p>
        </p:txBody>
      </p:sp>
      <p:pic>
        <p:nvPicPr>
          <p:cNvPr id="7" name="Picture 2" descr="jaec_ma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4581127"/>
            <a:ext cx="3816424" cy="208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5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67544" y="4581128"/>
            <a:ext cx="3698875" cy="2046734"/>
          </a:xfrm>
          <a:prstGeom prst="rect">
            <a:avLst/>
          </a:prstGeom>
          <a:noFill/>
        </p:spPr>
      </p:pic>
    </p:spTree>
    <p:extLst>
      <p:ext uri="{BB962C8B-B14F-4D97-AF65-F5344CB8AC3E}">
        <p14:creationId xmlns:p14="http://schemas.microsoft.com/office/powerpoint/2010/main" val="72659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sz="quarter" idx="1"/>
          </p:nvPr>
        </p:nvSpPr>
        <p:spPr>
          <a:xfrm>
            <a:off x="827584" y="3501009"/>
            <a:ext cx="2807791" cy="1008111"/>
          </a:xfrm>
        </p:spPr>
        <p:txBody>
          <a:bodyPr>
            <a:normAutofit fontScale="77500" lnSpcReduction="20000"/>
          </a:bodyPr>
          <a:lstStyle/>
          <a:p>
            <a:pPr eaLnBrk="1" hangingPunct="1"/>
            <a:r>
              <a:rPr lang="en-US" sz="2800" dirty="0" smtClean="0"/>
              <a:t>Air ventilating system</a:t>
            </a:r>
          </a:p>
          <a:p>
            <a:pPr eaLnBrk="1" hangingPunct="1"/>
            <a:r>
              <a:rPr lang="en-US" sz="2800" dirty="0" smtClean="0"/>
              <a:t>Security system.</a:t>
            </a:r>
          </a:p>
          <a:p>
            <a:pPr eaLnBrk="1" hangingPunct="1"/>
            <a:endParaRPr lang="en-US" sz="2800" dirty="0" smtClean="0"/>
          </a:p>
        </p:txBody>
      </p:sp>
      <p:sp>
        <p:nvSpPr>
          <p:cNvPr id="17411" name="Rectangle 5"/>
          <p:cNvSpPr>
            <a:spLocks noGrp="1" noChangeArrowheads="1"/>
          </p:cNvSpPr>
          <p:nvPr>
            <p:ph sz="quarter" idx="4"/>
          </p:nvPr>
        </p:nvSpPr>
        <p:spPr>
          <a:xfrm>
            <a:off x="4427538" y="980729"/>
            <a:ext cx="4103687" cy="5686772"/>
          </a:xfrm>
        </p:spPr>
        <p:txBody>
          <a:bodyPr/>
          <a:lstStyle/>
          <a:p>
            <a:pPr eaLnBrk="1" hangingPunct="1"/>
            <a:r>
              <a:rPr lang="en-US" sz="2000" dirty="0" smtClean="0"/>
              <a:t>Safe handling, conditioning of the radioactive waste, particularly the DSRS  .</a:t>
            </a:r>
          </a:p>
          <a:p>
            <a:pPr eaLnBrk="1" hangingPunct="1"/>
            <a:r>
              <a:rPr lang="en-US" sz="2000" dirty="0" smtClean="0"/>
              <a:t>Safe long term interim storage of the resulting conditioned RW (waste package) for a period until a suitable repository is available for final disposal </a:t>
            </a:r>
          </a:p>
          <a:p>
            <a:pPr eaLnBrk="1" hangingPunct="1"/>
            <a:endParaRPr lang="en-US" sz="2000" dirty="0" smtClean="0"/>
          </a:p>
        </p:txBody>
      </p:sp>
      <p:sp>
        <p:nvSpPr>
          <p:cNvPr id="5" name="Rectangle 4"/>
          <p:cNvSpPr/>
          <p:nvPr/>
        </p:nvSpPr>
        <p:spPr>
          <a:xfrm>
            <a:off x="250825" y="1989138"/>
            <a:ext cx="4321175" cy="1341906"/>
          </a:xfrm>
          <a:prstGeom prst="rect">
            <a:avLst/>
          </a:prstGeom>
        </p:spPr>
        <p:txBody>
          <a:bodyPr wrap="square">
            <a:spAutoFit/>
          </a:bodyPr>
          <a:lstStyle/>
          <a:p>
            <a:pPr marL="342900" indent="-342900" algn="l" eaLnBrk="1" hangingPunct="1">
              <a:lnSpc>
                <a:spcPct val="90000"/>
              </a:lnSpc>
              <a:spcBef>
                <a:spcPct val="20000"/>
              </a:spcBef>
              <a:buClrTx/>
              <a:buSzTx/>
              <a:buFontTx/>
              <a:buChar char="•"/>
              <a:defRPr/>
            </a:pPr>
            <a:r>
              <a:rPr lang="en-US" sz="2800" kern="0" dirty="0">
                <a:solidFill>
                  <a:srgbClr val="00007A"/>
                </a:solidFill>
                <a:effectLst/>
                <a:latin typeface="Arial"/>
                <a:cs typeface="+mn-cs"/>
              </a:rPr>
              <a:t>Area of 250 m</a:t>
            </a:r>
            <a:r>
              <a:rPr lang="en-US" sz="2800" kern="0" baseline="30000" dirty="0">
                <a:solidFill>
                  <a:srgbClr val="00007A"/>
                </a:solidFill>
                <a:effectLst/>
                <a:latin typeface="Arial"/>
                <a:cs typeface="+mn-cs"/>
              </a:rPr>
              <a:t>2</a:t>
            </a:r>
            <a:r>
              <a:rPr lang="en-US" sz="2800" kern="0" dirty="0">
                <a:solidFill>
                  <a:srgbClr val="00007A"/>
                </a:solidFill>
                <a:effectLst/>
                <a:latin typeface="Arial"/>
                <a:cs typeface="+mn-cs"/>
              </a:rPr>
              <a:t>.</a:t>
            </a:r>
            <a:endParaRPr lang="ar-JO" sz="2800" kern="0" dirty="0">
              <a:solidFill>
                <a:srgbClr val="00007A"/>
              </a:solidFill>
              <a:effectLst/>
              <a:latin typeface="Arial"/>
              <a:cs typeface="+mn-cs"/>
            </a:endParaRPr>
          </a:p>
          <a:p>
            <a:pPr marL="342900" indent="-342900">
              <a:lnSpc>
                <a:spcPct val="90000"/>
              </a:lnSpc>
              <a:spcBef>
                <a:spcPct val="20000"/>
              </a:spcBef>
              <a:buFontTx/>
              <a:buChar char="•"/>
              <a:defRPr/>
            </a:pPr>
            <a:r>
              <a:rPr lang="en-US" sz="2800" kern="0" dirty="0">
                <a:solidFill>
                  <a:srgbClr val="00007A"/>
                </a:solidFill>
                <a:effectLst/>
                <a:latin typeface="Arial"/>
                <a:cs typeface="+mn-cs"/>
              </a:rPr>
              <a:t>Capacity of </a:t>
            </a:r>
            <a:r>
              <a:rPr lang="ar-JO" sz="2800" kern="0" dirty="0">
                <a:solidFill>
                  <a:srgbClr val="00007A"/>
                </a:solidFill>
                <a:effectLst/>
                <a:latin typeface="Arial"/>
                <a:cs typeface="+mn-cs"/>
              </a:rPr>
              <a:t> </a:t>
            </a:r>
            <a:r>
              <a:rPr lang="en-US" sz="2800" kern="0" dirty="0">
                <a:solidFill>
                  <a:srgbClr val="00007A"/>
                </a:solidFill>
                <a:effectLst/>
                <a:latin typeface="Arial"/>
                <a:cs typeface="+mn-cs"/>
              </a:rPr>
              <a:t>600 </a:t>
            </a:r>
            <a:r>
              <a:rPr lang="en-US" sz="2800" kern="0" dirty="0" smtClean="0">
                <a:solidFill>
                  <a:srgbClr val="00007A"/>
                </a:solidFill>
                <a:effectLst/>
                <a:latin typeface="Arial"/>
                <a:cs typeface="+mn-cs"/>
              </a:rPr>
              <a:t>drums of </a:t>
            </a:r>
            <a:r>
              <a:rPr lang="en-US" sz="2800" kern="0" dirty="0">
                <a:solidFill>
                  <a:srgbClr val="00007A"/>
                </a:solidFill>
              </a:rPr>
              <a:t>200 L </a:t>
            </a:r>
            <a:r>
              <a:rPr lang="en-US" sz="2800" kern="0" dirty="0" smtClean="0">
                <a:solidFill>
                  <a:srgbClr val="00007A"/>
                </a:solidFill>
                <a:effectLst/>
                <a:latin typeface="Arial"/>
                <a:cs typeface="+mn-cs"/>
              </a:rPr>
              <a:t>or </a:t>
            </a:r>
            <a:r>
              <a:rPr lang="en-US" sz="2800" kern="0" dirty="0">
                <a:solidFill>
                  <a:srgbClr val="00007A"/>
                </a:solidFill>
                <a:effectLst/>
                <a:latin typeface="Arial"/>
                <a:cs typeface="+mn-cs"/>
              </a:rPr>
              <a:t>420 m</a:t>
            </a:r>
            <a:r>
              <a:rPr lang="en-US" sz="2800" kern="0" baseline="30000" dirty="0">
                <a:solidFill>
                  <a:srgbClr val="00007A"/>
                </a:solidFill>
                <a:effectLst/>
                <a:latin typeface="Arial"/>
                <a:cs typeface="+mn-cs"/>
              </a:rPr>
              <a:t>3</a:t>
            </a:r>
            <a:r>
              <a:rPr lang="en-US" sz="2800" kern="0" dirty="0">
                <a:solidFill>
                  <a:srgbClr val="00007A"/>
                </a:solidFill>
                <a:effectLst/>
                <a:latin typeface="Arial"/>
                <a:cs typeface="+mn-cs"/>
              </a:rPr>
              <a:t>.</a:t>
            </a:r>
            <a:endParaRPr lang="ar-JO" sz="2800" kern="0" dirty="0">
              <a:solidFill>
                <a:srgbClr val="00007A"/>
              </a:solidFill>
              <a:effectLst/>
              <a:latin typeface="Arial"/>
              <a:cs typeface="+mn-cs"/>
            </a:endParaRPr>
          </a:p>
        </p:txBody>
      </p:sp>
      <p:sp>
        <p:nvSpPr>
          <p:cNvPr id="17413" name="Title 5"/>
          <p:cNvSpPr>
            <a:spLocks noGrp="1"/>
          </p:cNvSpPr>
          <p:nvPr>
            <p:ph type="title" sz="quarter"/>
          </p:nvPr>
        </p:nvSpPr>
        <p:spPr bwMode="auto">
          <a:xfrm>
            <a:off x="457200" y="274638"/>
            <a:ext cx="8579296"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2800" dirty="0">
                <a:solidFill>
                  <a:srgbClr val="003399"/>
                </a:solidFill>
              </a:rPr>
              <a:t>National Waste Management Facilities for DSRS</a:t>
            </a:r>
            <a:endParaRPr lang="en-US" sz="4000" dirty="0" smtClean="0"/>
          </a:p>
        </p:txBody>
      </p:sp>
      <p:pic>
        <p:nvPicPr>
          <p:cNvPr id="6" name="Picture 6" descr="_â_è___è_ر _ز___ذ_è_ذ _د___ذ___د_à_è__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821760" y="4808934"/>
            <a:ext cx="2214736" cy="2060848"/>
          </a:xfrm>
          <a:noFill/>
        </p:spPr>
      </p:pic>
      <p:pic>
        <p:nvPicPr>
          <p:cNvPr id="10" name="Picture 15" descr="IMG_0582"/>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2434646" y="4806189"/>
            <a:ext cx="1938842" cy="1938032"/>
          </a:xfrm>
          <a:noFill/>
        </p:spPr>
      </p:pic>
      <p:pic>
        <p:nvPicPr>
          <p:cNvPr id="12" name="Picture 27" descr="IMG_0574"/>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a:xfrm>
            <a:off x="107504" y="4797152"/>
            <a:ext cx="2303908" cy="1918551"/>
          </a:xfrm>
          <a:noFill/>
        </p:spPr>
      </p:pic>
      <p:pic>
        <p:nvPicPr>
          <p:cNvPr id="13" name="Picture 9" descr="IMG_12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3488" y="4797152"/>
            <a:ext cx="2448272" cy="196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22281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sz="quarter"/>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Air Ventilation System in the CSF</a:t>
            </a:r>
          </a:p>
        </p:txBody>
      </p:sp>
      <p:pic>
        <p:nvPicPr>
          <p:cNvPr id="31747" name="Picture 9" descr="DSC02097"/>
          <p:cNvPicPr>
            <a:picLocks noGrp="1" noChangeAspect="1" noChangeArrowheads="1"/>
          </p:cNvPicPr>
          <p:nvPr>
            <p:ph sz="quarter" idx="1"/>
          </p:nvPr>
        </p:nvPicPr>
        <p:blipFill>
          <a:blip r:embed="rId2" cstate="screen"/>
          <a:srcRect/>
          <a:stretch>
            <a:fillRect/>
          </a:stretch>
        </p:blipFill>
        <p:spPr>
          <a:xfrm>
            <a:off x="620713" y="1600200"/>
            <a:ext cx="3698875" cy="2190750"/>
          </a:xfrm>
          <a:noFill/>
        </p:spPr>
      </p:pic>
      <p:pic>
        <p:nvPicPr>
          <p:cNvPr id="31748" name="Picture 12" descr="IMG_0919"/>
          <p:cNvPicPr>
            <a:picLocks noGrp="1" noChangeAspect="1" noChangeArrowheads="1"/>
          </p:cNvPicPr>
          <p:nvPr>
            <p:ph sz="quarter" idx="2"/>
          </p:nvPr>
        </p:nvPicPr>
        <p:blipFill>
          <a:blip r:embed="rId3" cstate="screen"/>
          <a:srcRect/>
          <a:stretch>
            <a:fillRect/>
          </a:stretch>
        </p:blipFill>
        <p:spPr>
          <a:xfrm>
            <a:off x="4824413" y="1600200"/>
            <a:ext cx="3698875" cy="2190750"/>
          </a:xfrm>
          <a:noFill/>
        </p:spPr>
      </p:pic>
      <p:pic>
        <p:nvPicPr>
          <p:cNvPr id="31749" name="Picture 14" descr="IMG_0913"/>
          <p:cNvPicPr>
            <a:picLocks noGrp="1" noChangeAspect="1" noChangeArrowheads="1"/>
          </p:cNvPicPr>
          <p:nvPr>
            <p:ph sz="quarter" idx="4"/>
          </p:nvPr>
        </p:nvPicPr>
        <p:blipFill>
          <a:blip r:embed="rId4" cstate="screen"/>
          <a:srcRect/>
          <a:stretch>
            <a:fillRect/>
          </a:stretch>
        </p:blipFill>
        <p:spPr>
          <a:xfrm>
            <a:off x="4822825" y="3933825"/>
            <a:ext cx="3702050" cy="2192338"/>
          </a:xfrm>
          <a:noFill/>
        </p:spPr>
      </p:pic>
      <p:pic>
        <p:nvPicPr>
          <p:cNvPr id="31750" name="Picture 17" descr="IMG_1449"/>
          <p:cNvPicPr>
            <a:picLocks noGrp="1" noChangeAspect="1" noChangeArrowheads="1"/>
          </p:cNvPicPr>
          <p:nvPr>
            <p:ph sz="quarter" idx="3"/>
          </p:nvPr>
        </p:nvPicPr>
        <p:blipFill>
          <a:blip r:embed="rId5" cstate="screen"/>
          <a:srcRect/>
          <a:stretch>
            <a:fillRect/>
          </a:stretch>
        </p:blipFill>
        <p:spPr>
          <a:xfrm>
            <a:off x="619125" y="3933825"/>
            <a:ext cx="3702050" cy="2192338"/>
          </a:xfrm>
          <a:noFill/>
        </p:spPr>
      </p:pic>
    </p:spTree>
    <p:extLst>
      <p:ext uri="{BB962C8B-B14F-4D97-AF65-F5344CB8AC3E}">
        <p14:creationId xmlns:p14="http://schemas.microsoft.com/office/powerpoint/2010/main" val="214812263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6"/>
          <p:cNvSpPr txBox="1">
            <a:spLocks noGrp="1" noChangeArrowheads="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lgn="l" eaLnBrk="0" hangingPunct="0">
              <a:spcBef>
                <a:spcPct val="20000"/>
              </a:spcBef>
              <a:buClr>
                <a:srgbClr val="000000"/>
              </a:buClr>
              <a:buFont typeface="Wingdings" pitchFamily="2" charset="2"/>
              <a:buChar char="§"/>
              <a:defRPr sz="2800">
                <a:solidFill>
                  <a:srgbClr val="000000"/>
                </a:solidFill>
                <a:latin typeface="Arial" pitchFamily="34" charset="0"/>
                <a:cs typeface="Arial" pitchFamily="34" charset="0"/>
              </a:defRPr>
            </a:lvl1pPr>
            <a:lvl2pPr marL="742950" indent="-285750" algn="l" eaLnBrk="0" hangingPunct="0">
              <a:spcBef>
                <a:spcPct val="20000"/>
              </a:spcBef>
              <a:buClr>
                <a:srgbClr val="000000"/>
              </a:buClr>
              <a:buFont typeface="Wingdings" pitchFamily="2" charset="2"/>
              <a:buChar char="§"/>
              <a:defRPr sz="2400">
                <a:solidFill>
                  <a:srgbClr val="000000"/>
                </a:solidFill>
                <a:latin typeface="Arial" pitchFamily="34" charset="0"/>
                <a:cs typeface="Arial" pitchFamily="34" charset="0"/>
              </a:defRPr>
            </a:lvl2pPr>
            <a:lvl3pPr marL="1143000" indent="-228600" algn="l" eaLnBrk="0" hangingPunct="0">
              <a:spcBef>
                <a:spcPct val="20000"/>
              </a:spcBef>
              <a:buClr>
                <a:srgbClr val="000000"/>
              </a:buClr>
              <a:buFont typeface="Wingdings" pitchFamily="2" charset="2"/>
              <a:buChar char="§"/>
              <a:defRPr sz="2000">
                <a:solidFill>
                  <a:srgbClr val="000000"/>
                </a:solidFill>
                <a:latin typeface="Arial" pitchFamily="34" charset="0"/>
                <a:cs typeface="Arial" pitchFamily="34" charset="0"/>
              </a:defRPr>
            </a:lvl3pPr>
            <a:lvl4pPr marL="1600200" indent="-228600" algn="l" eaLnBrk="0" hangingPunct="0">
              <a:spcBef>
                <a:spcPct val="20000"/>
              </a:spcBef>
              <a:buClr>
                <a:srgbClr val="000000"/>
              </a:buClr>
              <a:buFont typeface="Wingdings" pitchFamily="2" charset="2"/>
              <a:buChar char="§"/>
              <a:defRPr sz="2000">
                <a:solidFill>
                  <a:srgbClr val="000000"/>
                </a:solidFill>
                <a:latin typeface="Arial" pitchFamily="34" charset="0"/>
                <a:cs typeface="Arial" pitchFamily="34" charset="0"/>
              </a:defRPr>
            </a:lvl4pPr>
            <a:lvl5pPr marL="2057400" indent="-228600" algn="l" eaLnBrk="0" hangingPunct="0">
              <a:spcBef>
                <a:spcPct val="20000"/>
              </a:spcBef>
              <a:buClr>
                <a:srgbClr val="000000"/>
              </a:buClr>
              <a:buFont typeface="Wingdings" pitchFamily="2" charset="2"/>
              <a:buChar char="§"/>
              <a:defRPr sz="2000">
                <a:solidFill>
                  <a:srgbClr val="000000"/>
                </a:solidFill>
                <a:latin typeface="Arial" pitchFamily="34" charset="0"/>
                <a:cs typeface="Arial" pitchFamily="34" charset="0"/>
              </a:defRPr>
            </a:lvl5pPr>
            <a:lvl6pPr marL="2514600" indent="-228600" algn="l" rtl="0" eaLnBrk="0" fontAlgn="base" hangingPunct="0">
              <a:spcBef>
                <a:spcPct val="20000"/>
              </a:spcBef>
              <a:spcAft>
                <a:spcPct val="0"/>
              </a:spcAft>
              <a:buClr>
                <a:srgbClr val="000000"/>
              </a:buClr>
              <a:buFont typeface="Wingdings" pitchFamily="2" charset="2"/>
              <a:buChar char="§"/>
              <a:defRPr sz="2000">
                <a:solidFill>
                  <a:srgbClr val="000000"/>
                </a:solidFill>
                <a:latin typeface="Arial" pitchFamily="34" charset="0"/>
                <a:cs typeface="Arial" pitchFamily="34" charset="0"/>
              </a:defRPr>
            </a:lvl6pPr>
            <a:lvl7pPr marL="2971800" indent="-228600" algn="l" rtl="0" eaLnBrk="0" fontAlgn="base" hangingPunct="0">
              <a:spcBef>
                <a:spcPct val="20000"/>
              </a:spcBef>
              <a:spcAft>
                <a:spcPct val="0"/>
              </a:spcAft>
              <a:buClr>
                <a:srgbClr val="000000"/>
              </a:buClr>
              <a:buFont typeface="Wingdings" pitchFamily="2" charset="2"/>
              <a:buChar char="§"/>
              <a:defRPr sz="2000">
                <a:solidFill>
                  <a:srgbClr val="000000"/>
                </a:solidFill>
                <a:latin typeface="Arial" pitchFamily="34" charset="0"/>
                <a:cs typeface="Arial" pitchFamily="34" charset="0"/>
              </a:defRPr>
            </a:lvl7pPr>
            <a:lvl8pPr marL="3429000" indent="-228600" algn="l" rtl="0" eaLnBrk="0" fontAlgn="base" hangingPunct="0">
              <a:spcBef>
                <a:spcPct val="20000"/>
              </a:spcBef>
              <a:spcAft>
                <a:spcPct val="0"/>
              </a:spcAft>
              <a:buClr>
                <a:srgbClr val="000000"/>
              </a:buClr>
              <a:buFont typeface="Wingdings" pitchFamily="2" charset="2"/>
              <a:buChar char="§"/>
              <a:defRPr sz="2000">
                <a:solidFill>
                  <a:srgbClr val="000000"/>
                </a:solidFill>
                <a:latin typeface="Arial" pitchFamily="34" charset="0"/>
                <a:cs typeface="Arial" pitchFamily="34" charset="0"/>
              </a:defRPr>
            </a:lvl8pPr>
            <a:lvl9pPr marL="3886200" indent="-228600" algn="l" rtl="0" eaLnBrk="0" fontAlgn="base" hangingPunct="0">
              <a:spcBef>
                <a:spcPct val="20000"/>
              </a:spcBef>
              <a:spcAft>
                <a:spcPct val="0"/>
              </a:spcAft>
              <a:buClr>
                <a:srgbClr val="000000"/>
              </a:buClr>
              <a:buFont typeface="Wingdings" pitchFamily="2" charset="2"/>
              <a:buChar char="§"/>
              <a:defRPr sz="2000">
                <a:solidFill>
                  <a:srgbClr val="000000"/>
                </a:solidFill>
                <a:latin typeface="Arial" pitchFamily="34" charset="0"/>
                <a:cs typeface="Arial" pitchFamily="34" charset="0"/>
              </a:defRPr>
            </a:lvl9pPr>
          </a:lstStyle>
          <a:p>
            <a:pPr rtl="1" eaLnBrk="1" fontAlgn="auto" hangingPunct="1">
              <a:lnSpc>
                <a:spcPct val="100000"/>
              </a:lnSpc>
              <a:spcBef>
                <a:spcPct val="0"/>
              </a:spcBef>
              <a:spcAft>
                <a:spcPts val="0"/>
              </a:spcAft>
              <a:buClrTx/>
              <a:buSzTx/>
              <a:buFontTx/>
              <a:buNone/>
            </a:pPr>
            <a:endParaRPr lang="en-US" altLang="ar-JO" sz="2600" b="1">
              <a:solidFill>
                <a:srgbClr val="FFFFFF"/>
              </a:solidFill>
              <a:effectLst/>
              <a:ea typeface="SimSun" pitchFamily="2" charset="-122"/>
            </a:endParaRPr>
          </a:p>
        </p:txBody>
      </p:sp>
      <p:sp>
        <p:nvSpPr>
          <p:cNvPr id="18436" name="Text Box 2"/>
          <p:cNvSpPr txBox="1">
            <a:spLocks noChangeArrowheads="1"/>
          </p:cNvSpPr>
          <p:nvPr/>
        </p:nvSpPr>
        <p:spPr bwMode="auto">
          <a:xfrm>
            <a:off x="2362200" y="228600"/>
            <a:ext cx="556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0000"/>
              </a:buClr>
              <a:buFont typeface="Wingdings" pitchFamily="2" charset="2"/>
              <a:buChar char="§"/>
              <a:defRPr sz="2800">
                <a:solidFill>
                  <a:srgbClr val="000000"/>
                </a:solidFill>
                <a:latin typeface="Arial" pitchFamily="34" charset="0"/>
                <a:cs typeface="Arial" pitchFamily="34" charset="0"/>
              </a:defRPr>
            </a:lvl1pPr>
            <a:lvl2pPr marL="742950" indent="-285750" algn="l" eaLnBrk="0" hangingPunct="0">
              <a:spcBef>
                <a:spcPct val="20000"/>
              </a:spcBef>
              <a:buClr>
                <a:srgbClr val="000000"/>
              </a:buClr>
              <a:buFont typeface="Wingdings" pitchFamily="2" charset="2"/>
              <a:buChar char="§"/>
              <a:defRPr sz="2400">
                <a:solidFill>
                  <a:srgbClr val="000000"/>
                </a:solidFill>
                <a:latin typeface="Arial" pitchFamily="34" charset="0"/>
                <a:cs typeface="Arial" pitchFamily="34" charset="0"/>
              </a:defRPr>
            </a:lvl2pPr>
            <a:lvl3pPr marL="1143000" indent="-228600" algn="l" eaLnBrk="0" hangingPunct="0">
              <a:spcBef>
                <a:spcPct val="20000"/>
              </a:spcBef>
              <a:buClr>
                <a:srgbClr val="000000"/>
              </a:buClr>
              <a:buFont typeface="Wingdings" pitchFamily="2" charset="2"/>
              <a:buChar char="§"/>
              <a:defRPr sz="2000">
                <a:solidFill>
                  <a:srgbClr val="000000"/>
                </a:solidFill>
                <a:latin typeface="Arial" pitchFamily="34" charset="0"/>
                <a:cs typeface="Arial" pitchFamily="34" charset="0"/>
              </a:defRPr>
            </a:lvl3pPr>
            <a:lvl4pPr marL="1600200" indent="-228600" algn="l" eaLnBrk="0" hangingPunct="0">
              <a:spcBef>
                <a:spcPct val="20000"/>
              </a:spcBef>
              <a:buClr>
                <a:srgbClr val="000000"/>
              </a:buClr>
              <a:buFont typeface="Wingdings" pitchFamily="2" charset="2"/>
              <a:buChar char="§"/>
              <a:defRPr sz="2000">
                <a:solidFill>
                  <a:srgbClr val="000000"/>
                </a:solidFill>
                <a:latin typeface="Arial" pitchFamily="34" charset="0"/>
                <a:cs typeface="Arial" pitchFamily="34" charset="0"/>
              </a:defRPr>
            </a:lvl4pPr>
            <a:lvl5pPr marL="2057400" indent="-228600" algn="l" eaLnBrk="0" hangingPunct="0">
              <a:spcBef>
                <a:spcPct val="20000"/>
              </a:spcBef>
              <a:buClr>
                <a:srgbClr val="000000"/>
              </a:buClr>
              <a:buFont typeface="Wingdings" pitchFamily="2" charset="2"/>
              <a:buChar char="§"/>
              <a:defRPr sz="2000">
                <a:solidFill>
                  <a:srgbClr val="000000"/>
                </a:solidFill>
                <a:latin typeface="Arial" pitchFamily="34" charset="0"/>
                <a:cs typeface="Arial" pitchFamily="34" charset="0"/>
              </a:defRPr>
            </a:lvl5pPr>
            <a:lvl6pPr marL="2514600" indent="-228600" algn="l" rtl="0" eaLnBrk="0" fontAlgn="base" hangingPunct="0">
              <a:spcBef>
                <a:spcPct val="20000"/>
              </a:spcBef>
              <a:spcAft>
                <a:spcPct val="0"/>
              </a:spcAft>
              <a:buClr>
                <a:srgbClr val="000000"/>
              </a:buClr>
              <a:buFont typeface="Wingdings" pitchFamily="2" charset="2"/>
              <a:buChar char="§"/>
              <a:defRPr sz="2000">
                <a:solidFill>
                  <a:srgbClr val="000000"/>
                </a:solidFill>
                <a:latin typeface="Arial" pitchFamily="34" charset="0"/>
                <a:cs typeface="Arial" pitchFamily="34" charset="0"/>
              </a:defRPr>
            </a:lvl6pPr>
            <a:lvl7pPr marL="2971800" indent="-228600" algn="l" rtl="0" eaLnBrk="0" fontAlgn="base" hangingPunct="0">
              <a:spcBef>
                <a:spcPct val="20000"/>
              </a:spcBef>
              <a:spcAft>
                <a:spcPct val="0"/>
              </a:spcAft>
              <a:buClr>
                <a:srgbClr val="000000"/>
              </a:buClr>
              <a:buFont typeface="Wingdings" pitchFamily="2" charset="2"/>
              <a:buChar char="§"/>
              <a:defRPr sz="2000">
                <a:solidFill>
                  <a:srgbClr val="000000"/>
                </a:solidFill>
                <a:latin typeface="Arial" pitchFamily="34" charset="0"/>
                <a:cs typeface="Arial" pitchFamily="34" charset="0"/>
              </a:defRPr>
            </a:lvl7pPr>
            <a:lvl8pPr marL="3429000" indent="-228600" algn="l" rtl="0" eaLnBrk="0" fontAlgn="base" hangingPunct="0">
              <a:spcBef>
                <a:spcPct val="20000"/>
              </a:spcBef>
              <a:spcAft>
                <a:spcPct val="0"/>
              </a:spcAft>
              <a:buClr>
                <a:srgbClr val="000000"/>
              </a:buClr>
              <a:buFont typeface="Wingdings" pitchFamily="2" charset="2"/>
              <a:buChar char="§"/>
              <a:defRPr sz="2000">
                <a:solidFill>
                  <a:srgbClr val="000000"/>
                </a:solidFill>
                <a:latin typeface="Arial" pitchFamily="34" charset="0"/>
                <a:cs typeface="Arial" pitchFamily="34" charset="0"/>
              </a:defRPr>
            </a:lvl8pPr>
            <a:lvl9pPr marL="3886200" indent="-228600" algn="l" rtl="0" eaLnBrk="0" fontAlgn="base" hangingPunct="0">
              <a:spcBef>
                <a:spcPct val="20000"/>
              </a:spcBef>
              <a:spcAft>
                <a:spcPct val="0"/>
              </a:spcAft>
              <a:buClr>
                <a:srgbClr val="000000"/>
              </a:buClr>
              <a:buFont typeface="Wingdings" pitchFamily="2" charset="2"/>
              <a:buChar char="§"/>
              <a:defRPr sz="2000">
                <a:solidFill>
                  <a:srgbClr val="000000"/>
                </a:solidFill>
                <a:latin typeface="Arial" pitchFamily="34" charset="0"/>
                <a:cs typeface="Arial" pitchFamily="34" charset="0"/>
              </a:defRPr>
            </a:lvl9pPr>
          </a:lstStyle>
          <a:p>
            <a:pPr algn="ctr" rtl="1" eaLnBrk="1" fontAlgn="auto" hangingPunct="1">
              <a:lnSpc>
                <a:spcPct val="100000"/>
              </a:lnSpc>
              <a:spcBef>
                <a:spcPct val="50000"/>
              </a:spcBef>
              <a:spcAft>
                <a:spcPts val="0"/>
              </a:spcAft>
              <a:buClrTx/>
              <a:buSzTx/>
              <a:buFontTx/>
              <a:buNone/>
            </a:pPr>
            <a:endParaRPr lang="bg-BG" altLang="ar-JO" sz="1800">
              <a:solidFill>
                <a:srgbClr val="003366"/>
              </a:solidFill>
              <a:effectLst/>
              <a:latin typeface="Verdana" pitchFamily="34" charset="0"/>
              <a:ea typeface="SimSun" pitchFamily="2" charset="-122"/>
            </a:endParaRPr>
          </a:p>
        </p:txBody>
      </p:sp>
      <p:sp>
        <p:nvSpPr>
          <p:cNvPr id="18437" name="Text Box 3"/>
          <p:cNvSpPr txBox="1">
            <a:spLocks noChangeArrowheads="1"/>
          </p:cNvSpPr>
          <p:nvPr/>
        </p:nvSpPr>
        <p:spPr bwMode="auto">
          <a:xfrm>
            <a:off x="539552" y="1594535"/>
            <a:ext cx="8064896"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000000"/>
              </a:buClr>
              <a:buFont typeface="Wingdings" pitchFamily="2" charset="2"/>
              <a:buChar char="§"/>
              <a:defRPr sz="2800">
                <a:solidFill>
                  <a:srgbClr val="000000"/>
                </a:solidFill>
                <a:latin typeface="Arial" pitchFamily="34" charset="0"/>
                <a:cs typeface="Arial" pitchFamily="34" charset="0"/>
              </a:defRPr>
            </a:lvl1pPr>
            <a:lvl2pPr marL="742950" indent="-285750" algn="l" eaLnBrk="0" hangingPunct="0">
              <a:spcBef>
                <a:spcPct val="20000"/>
              </a:spcBef>
              <a:buClr>
                <a:srgbClr val="000000"/>
              </a:buClr>
              <a:buFont typeface="Wingdings" pitchFamily="2" charset="2"/>
              <a:buChar char="§"/>
              <a:defRPr sz="2400">
                <a:solidFill>
                  <a:srgbClr val="000000"/>
                </a:solidFill>
                <a:latin typeface="Arial" pitchFamily="34" charset="0"/>
                <a:cs typeface="Arial" pitchFamily="34" charset="0"/>
              </a:defRPr>
            </a:lvl2pPr>
            <a:lvl3pPr marL="1143000" indent="-228600" algn="l" eaLnBrk="0" hangingPunct="0">
              <a:spcBef>
                <a:spcPct val="20000"/>
              </a:spcBef>
              <a:buClr>
                <a:srgbClr val="000000"/>
              </a:buClr>
              <a:buFont typeface="Wingdings" pitchFamily="2" charset="2"/>
              <a:buChar char="§"/>
              <a:defRPr sz="2000">
                <a:solidFill>
                  <a:srgbClr val="000000"/>
                </a:solidFill>
                <a:latin typeface="Arial" pitchFamily="34" charset="0"/>
                <a:cs typeface="Arial" pitchFamily="34" charset="0"/>
              </a:defRPr>
            </a:lvl3pPr>
            <a:lvl4pPr marL="1600200" indent="-228600" algn="l" eaLnBrk="0" hangingPunct="0">
              <a:spcBef>
                <a:spcPct val="20000"/>
              </a:spcBef>
              <a:buClr>
                <a:srgbClr val="000000"/>
              </a:buClr>
              <a:buFont typeface="Wingdings" pitchFamily="2" charset="2"/>
              <a:buChar char="§"/>
              <a:defRPr sz="2000">
                <a:solidFill>
                  <a:srgbClr val="000000"/>
                </a:solidFill>
                <a:latin typeface="Arial" pitchFamily="34" charset="0"/>
                <a:cs typeface="Arial" pitchFamily="34" charset="0"/>
              </a:defRPr>
            </a:lvl4pPr>
            <a:lvl5pPr marL="2057400" indent="-228600" algn="l" eaLnBrk="0" hangingPunct="0">
              <a:spcBef>
                <a:spcPct val="20000"/>
              </a:spcBef>
              <a:buClr>
                <a:srgbClr val="000000"/>
              </a:buClr>
              <a:buFont typeface="Wingdings" pitchFamily="2" charset="2"/>
              <a:buChar char="§"/>
              <a:defRPr sz="2000">
                <a:solidFill>
                  <a:srgbClr val="000000"/>
                </a:solidFill>
                <a:latin typeface="Arial" pitchFamily="34" charset="0"/>
                <a:cs typeface="Arial" pitchFamily="34" charset="0"/>
              </a:defRPr>
            </a:lvl5pPr>
            <a:lvl6pPr marL="2514600" indent="-228600" algn="l" rtl="0" eaLnBrk="0" fontAlgn="base" hangingPunct="0">
              <a:spcBef>
                <a:spcPct val="20000"/>
              </a:spcBef>
              <a:spcAft>
                <a:spcPct val="0"/>
              </a:spcAft>
              <a:buClr>
                <a:srgbClr val="000000"/>
              </a:buClr>
              <a:buFont typeface="Wingdings" pitchFamily="2" charset="2"/>
              <a:buChar char="§"/>
              <a:defRPr sz="2000">
                <a:solidFill>
                  <a:srgbClr val="000000"/>
                </a:solidFill>
                <a:latin typeface="Arial" pitchFamily="34" charset="0"/>
                <a:cs typeface="Arial" pitchFamily="34" charset="0"/>
              </a:defRPr>
            </a:lvl6pPr>
            <a:lvl7pPr marL="2971800" indent="-228600" algn="l" rtl="0" eaLnBrk="0" fontAlgn="base" hangingPunct="0">
              <a:spcBef>
                <a:spcPct val="20000"/>
              </a:spcBef>
              <a:spcAft>
                <a:spcPct val="0"/>
              </a:spcAft>
              <a:buClr>
                <a:srgbClr val="000000"/>
              </a:buClr>
              <a:buFont typeface="Wingdings" pitchFamily="2" charset="2"/>
              <a:buChar char="§"/>
              <a:defRPr sz="2000">
                <a:solidFill>
                  <a:srgbClr val="000000"/>
                </a:solidFill>
                <a:latin typeface="Arial" pitchFamily="34" charset="0"/>
                <a:cs typeface="Arial" pitchFamily="34" charset="0"/>
              </a:defRPr>
            </a:lvl7pPr>
            <a:lvl8pPr marL="3429000" indent="-228600" algn="l" rtl="0" eaLnBrk="0" fontAlgn="base" hangingPunct="0">
              <a:spcBef>
                <a:spcPct val="20000"/>
              </a:spcBef>
              <a:spcAft>
                <a:spcPct val="0"/>
              </a:spcAft>
              <a:buClr>
                <a:srgbClr val="000000"/>
              </a:buClr>
              <a:buFont typeface="Wingdings" pitchFamily="2" charset="2"/>
              <a:buChar char="§"/>
              <a:defRPr sz="2000">
                <a:solidFill>
                  <a:srgbClr val="000000"/>
                </a:solidFill>
                <a:latin typeface="Arial" pitchFamily="34" charset="0"/>
                <a:cs typeface="Arial" pitchFamily="34" charset="0"/>
              </a:defRPr>
            </a:lvl8pPr>
            <a:lvl9pPr marL="3886200" indent="-228600" algn="l" rtl="0" eaLnBrk="0" fontAlgn="base" hangingPunct="0">
              <a:spcBef>
                <a:spcPct val="20000"/>
              </a:spcBef>
              <a:spcAft>
                <a:spcPct val="0"/>
              </a:spcAft>
              <a:buClr>
                <a:srgbClr val="000000"/>
              </a:buClr>
              <a:buFont typeface="Wingdings" pitchFamily="2" charset="2"/>
              <a:buChar char="§"/>
              <a:defRPr sz="2000">
                <a:solidFill>
                  <a:srgbClr val="000000"/>
                </a:solidFill>
                <a:latin typeface="Arial" pitchFamily="34" charset="0"/>
                <a:cs typeface="Arial" pitchFamily="34" charset="0"/>
              </a:defRPr>
            </a:lvl9pPr>
          </a:lstStyle>
          <a:p>
            <a:pPr eaLnBrk="1" fontAlgn="auto" hangingPunct="1">
              <a:lnSpc>
                <a:spcPct val="100000"/>
              </a:lnSpc>
              <a:spcBef>
                <a:spcPct val="50000"/>
              </a:spcBef>
              <a:spcAft>
                <a:spcPts val="1200"/>
              </a:spcAft>
              <a:buClrTx/>
              <a:buSzTx/>
              <a:buFontTx/>
              <a:buNone/>
            </a:pPr>
            <a:endParaRPr lang="en-US" altLang="ar-JO" sz="1800" b="1" dirty="0">
              <a:solidFill>
                <a:srgbClr val="0033CC"/>
              </a:solidFill>
              <a:effectLst/>
            </a:endParaRPr>
          </a:p>
          <a:p>
            <a:pPr eaLnBrk="1" fontAlgn="auto" hangingPunct="1">
              <a:lnSpc>
                <a:spcPct val="100000"/>
              </a:lnSpc>
              <a:spcBef>
                <a:spcPct val="50000"/>
              </a:spcBef>
              <a:spcAft>
                <a:spcPts val="1200"/>
              </a:spcAft>
              <a:buClrTx/>
              <a:buSzTx/>
              <a:buFontTx/>
              <a:buNone/>
            </a:pPr>
            <a:r>
              <a:rPr lang="en-US" altLang="ar-JO" sz="2000" b="1" dirty="0" smtClean="0">
                <a:solidFill>
                  <a:srgbClr val="0033CC"/>
                </a:solidFill>
                <a:effectLst/>
              </a:rPr>
              <a:t>The </a:t>
            </a:r>
            <a:r>
              <a:rPr lang="en-US" altLang="ar-JO" sz="2000" b="1" dirty="0">
                <a:solidFill>
                  <a:srgbClr val="0033CC"/>
                </a:solidFill>
                <a:effectLst/>
              </a:rPr>
              <a:t>Nuclear Law was modified in 2007 resulting in splitting the Jordan Nuclear Energy Commission (JNEC) into two </a:t>
            </a:r>
            <a:r>
              <a:rPr lang="en-US" altLang="ar-JO" sz="2000" b="1" dirty="0" smtClean="0">
                <a:solidFill>
                  <a:srgbClr val="0033CC"/>
                </a:solidFill>
                <a:effectLst/>
              </a:rPr>
              <a:t>independent commissions</a:t>
            </a:r>
            <a:r>
              <a:rPr lang="en-US" altLang="ar-JO" sz="2000" b="1" dirty="0">
                <a:solidFill>
                  <a:srgbClr val="0033CC"/>
                </a:solidFill>
                <a:effectLst/>
              </a:rPr>
              <a:t>:  </a:t>
            </a:r>
          </a:p>
          <a:p>
            <a:pPr marL="1028700" lvl="1" eaLnBrk="1" fontAlgn="auto" hangingPunct="1">
              <a:lnSpc>
                <a:spcPct val="100000"/>
              </a:lnSpc>
              <a:spcBef>
                <a:spcPts val="600"/>
              </a:spcBef>
              <a:spcAft>
                <a:spcPts val="0"/>
              </a:spcAft>
              <a:buClrTx/>
              <a:buSzPct val="80000"/>
              <a:buFont typeface="Wingdings" panose="05000000000000000000" pitchFamily="2" charset="2"/>
              <a:buChar char="Ø"/>
            </a:pPr>
            <a:r>
              <a:rPr lang="en-US" altLang="ar-JO" sz="1600" b="1" dirty="0">
                <a:solidFill>
                  <a:srgbClr val="0033CC"/>
                </a:solidFill>
                <a:effectLst/>
              </a:rPr>
              <a:t> </a:t>
            </a:r>
            <a:r>
              <a:rPr lang="en-US" altLang="ar-JO" sz="2000" b="1" dirty="0">
                <a:solidFill>
                  <a:srgbClr val="0033CC"/>
                </a:solidFill>
                <a:effectLst/>
              </a:rPr>
              <a:t>Jordan Atomic Energy Commission (JAEC)</a:t>
            </a:r>
          </a:p>
          <a:p>
            <a:pPr marL="1028700" lvl="1" eaLnBrk="1" fontAlgn="auto" hangingPunct="1">
              <a:lnSpc>
                <a:spcPct val="100000"/>
              </a:lnSpc>
              <a:spcBef>
                <a:spcPts val="600"/>
              </a:spcBef>
              <a:spcAft>
                <a:spcPts val="0"/>
              </a:spcAft>
              <a:buClrTx/>
              <a:buSzPct val="80000"/>
              <a:buFont typeface="Wingdings" panose="05000000000000000000" pitchFamily="2" charset="2"/>
              <a:buChar char="Ø"/>
            </a:pPr>
            <a:r>
              <a:rPr lang="en-US" altLang="ar-JO" sz="2000" b="1" dirty="0">
                <a:solidFill>
                  <a:srgbClr val="0033CC"/>
                </a:solidFill>
                <a:effectLst/>
              </a:rPr>
              <a:t> Jordan Nuclear Regulatory Commission (JNRC</a:t>
            </a:r>
            <a:r>
              <a:rPr lang="en-US" altLang="ar-JO" sz="2000" b="1" dirty="0" smtClean="0">
                <a:solidFill>
                  <a:srgbClr val="0033CC"/>
                </a:solidFill>
                <a:effectLst/>
              </a:rPr>
              <a:t>)</a:t>
            </a:r>
          </a:p>
          <a:p>
            <a:pPr marL="0" lvl="1" indent="0" eaLnBrk="1" fontAlgn="auto" hangingPunct="1">
              <a:lnSpc>
                <a:spcPct val="100000"/>
              </a:lnSpc>
              <a:spcBef>
                <a:spcPts val="600"/>
              </a:spcBef>
              <a:spcAft>
                <a:spcPts val="0"/>
              </a:spcAft>
              <a:buClrTx/>
              <a:buSzPct val="80000"/>
              <a:buFont typeface="Wingdings" pitchFamily="2" charset="2"/>
              <a:buChar char="q"/>
            </a:pPr>
            <a:endParaRPr lang="en-US" altLang="ar-JO" sz="2000" b="1" kern="0" dirty="0" smtClean="0">
              <a:solidFill>
                <a:srgbClr val="0033CC"/>
              </a:solidFill>
              <a:effectLst/>
              <a:latin typeface="Arial"/>
            </a:endParaRPr>
          </a:p>
          <a:p>
            <a:pPr marL="0" lvl="1" indent="0" eaLnBrk="1" fontAlgn="auto" hangingPunct="1">
              <a:lnSpc>
                <a:spcPct val="100000"/>
              </a:lnSpc>
              <a:spcBef>
                <a:spcPts val="600"/>
              </a:spcBef>
              <a:spcAft>
                <a:spcPts val="0"/>
              </a:spcAft>
              <a:buClrTx/>
              <a:buSzPct val="80000"/>
              <a:buNone/>
            </a:pPr>
            <a:r>
              <a:rPr lang="en-US" altLang="ar-JO" sz="2000" b="1" kern="0" dirty="0" smtClean="0">
                <a:solidFill>
                  <a:srgbClr val="0033CC"/>
                </a:solidFill>
                <a:effectLst/>
                <a:latin typeface="Arial"/>
              </a:rPr>
              <a:t>JNRC in 2014 combined with another commissions to be Energy and Minerals Regulatory Commission (</a:t>
            </a:r>
            <a:r>
              <a:rPr lang="en-US" altLang="ar-JO" sz="2000" b="1" dirty="0" smtClean="0">
                <a:solidFill>
                  <a:srgbClr val="FF0000"/>
                </a:solidFill>
                <a:effectLst/>
                <a:latin typeface="Arial"/>
              </a:rPr>
              <a:t>EMRC</a:t>
            </a:r>
            <a:r>
              <a:rPr lang="en-US" altLang="ar-JO" sz="2000" kern="0" dirty="0" smtClean="0">
                <a:solidFill>
                  <a:srgbClr val="0033CC"/>
                </a:solidFill>
                <a:effectLst/>
                <a:latin typeface="Arial"/>
              </a:rPr>
              <a:t>)</a:t>
            </a:r>
          </a:p>
          <a:p>
            <a:pPr eaLnBrk="1" fontAlgn="auto" hangingPunct="1">
              <a:lnSpc>
                <a:spcPct val="100000"/>
              </a:lnSpc>
              <a:spcBef>
                <a:spcPts val="600"/>
              </a:spcBef>
              <a:spcAft>
                <a:spcPts val="0"/>
              </a:spcAft>
              <a:buClrTx/>
              <a:buSzPct val="80000"/>
              <a:buFont typeface="Wingdings" pitchFamily="2" charset="2"/>
              <a:buChar char="q"/>
            </a:pPr>
            <a:endParaRPr lang="en-US" altLang="ar-JO" sz="2000" b="1" dirty="0">
              <a:solidFill>
                <a:srgbClr val="0033CC"/>
              </a:solidFill>
              <a:effectLst/>
            </a:endParaRPr>
          </a:p>
        </p:txBody>
      </p:sp>
      <p:sp>
        <p:nvSpPr>
          <p:cNvPr id="18438" name="Text Box 4"/>
          <p:cNvSpPr txBox="1">
            <a:spLocks noChangeArrowheads="1"/>
          </p:cNvSpPr>
          <p:nvPr/>
        </p:nvSpPr>
        <p:spPr bwMode="auto">
          <a:xfrm>
            <a:off x="899592" y="836712"/>
            <a:ext cx="78488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000000"/>
              </a:buClr>
              <a:buFont typeface="Wingdings" pitchFamily="2" charset="2"/>
              <a:buChar char="§"/>
              <a:defRPr sz="2800">
                <a:solidFill>
                  <a:srgbClr val="000000"/>
                </a:solidFill>
                <a:latin typeface="Arial" pitchFamily="34" charset="0"/>
                <a:cs typeface="Arial" pitchFamily="34" charset="0"/>
              </a:defRPr>
            </a:lvl1pPr>
            <a:lvl2pPr marL="742950" indent="-285750" algn="l" eaLnBrk="0" hangingPunct="0">
              <a:spcBef>
                <a:spcPct val="20000"/>
              </a:spcBef>
              <a:buClr>
                <a:srgbClr val="000000"/>
              </a:buClr>
              <a:buFont typeface="Wingdings" pitchFamily="2" charset="2"/>
              <a:buChar char="§"/>
              <a:defRPr sz="2400">
                <a:solidFill>
                  <a:srgbClr val="000000"/>
                </a:solidFill>
                <a:latin typeface="Arial" pitchFamily="34" charset="0"/>
                <a:cs typeface="Arial" pitchFamily="34" charset="0"/>
              </a:defRPr>
            </a:lvl2pPr>
            <a:lvl3pPr marL="1143000" indent="-228600" algn="l" eaLnBrk="0" hangingPunct="0">
              <a:spcBef>
                <a:spcPct val="20000"/>
              </a:spcBef>
              <a:buClr>
                <a:srgbClr val="000000"/>
              </a:buClr>
              <a:buFont typeface="Wingdings" pitchFamily="2" charset="2"/>
              <a:buChar char="§"/>
              <a:defRPr sz="2000">
                <a:solidFill>
                  <a:srgbClr val="000000"/>
                </a:solidFill>
                <a:latin typeface="Arial" pitchFamily="34" charset="0"/>
                <a:cs typeface="Arial" pitchFamily="34" charset="0"/>
              </a:defRPr>
            </a:lvl3pPr>
            <a:lvl4pPr marL="1600200" indent="-228600" algn="l" eaLnBrk="0" hangingPunct="0">
              <a:spcBef>
                <a:spcPct val="20000"/>
              </a:spcBef>
              <a:buClr>
                <a:srgbClr val="000000"/>
              </a:buClr>
              <a:buFont typeface="Wingdings" pitchFamily="2" charset="2"/>
              <a:buChar char="§"/>
              <a:defRPr sz="2000">
                <a:solidFill>
                  <a:srgbClr val="000000"/>
                </a:solidFill>
                <a:latin typeface="Arial" pitchFamily="34" charset="0"/>
                <a:cs typeface="Arial" pitchFamily="34" charset="0"/>
              </a:defRPr>
            </a:lvl4pPr>
            <a:lvl5pPr marL="2057400" indent="-228600" algn="l" eaLnBrk="0" hangingPunct="0">
              <a:spcBef>
                <a:spcPct val="20000"/>
              </a:spcBef>
              <a:buClr>
                <a:srgbClr val="000000"/>
              </a:buClr>
              <a:buFont typeface="Wingdings" pitchFamily="2" charset="2"/>
              <a:buChar char="§"/>
              <a:defRPr sz="2000">
                <a:solidFill>
                  <a:srgbClr val="000000"/>
                </a:solidFill>
                <a:latin typeface="Arial" pitchFamily="34" charset="0"/>
                <a:cs typeface="Arial" pitchFamily="34" charset="0"/>
              </a:defRPr>
            </a:lvl5pPr>
            <a:lvl6pPr marL="2514600" indent="-228600" algn="l" rtl="0" eaLnBrk="0" fontAlgn="base" hangingPunct="0">
              <a:spcBef>
                <a:spcPct val="20000"/>
              </a:spcBef>
              <a:spcAft>
                <a:spcPct val="0"/>
              </a:spcAft>
              <a:buClr>
                <a:srgbClr val="000000"/>
              </a:buClr>
              <a:buFont typeface="Wingdings" pitchFamily="2" charset="2"/>
              <a:buChar char="§"/>
              <a:defRPr sz="2000">
                <a:solidFill>
                  <a:srgbClr val="000000"/>
                </a:solidFill>
                <a:latin typeface="Arial" pitchFamily="34" charset="0"/>
                <a:cs typeface="Arial" pitchFamily="34" charset="0"/>
              </a:defRPr>
            </a:lvl6pPr>
            <a:lvl7pPr marL="2971800" indent="-228600" algn="l" rtl="0" eaLnBrk="0" fontAlgn="base" hangingPunct="0">
              <a:spcBef>
                <a:spcPct val="20000"/>
              </a:spcBef>
              <a:spcAft>
                <a:spcPct val="0"/>
              </a:spcAft>
              <a:buClr>
                <a:srgbClr val="000000"/>
              </a:buClr>
              <a:buFont typeface="Wingdings" pitchFamily="2" charset="2"/>
              <a:buChar char="§"/>
              <a:defRPr sz="2000">
                <a:solidFill>
                  <a:srgbClr val="000000"/>
                </a:solidFill>
                <a:latin typeface="Arial" pitchFamily="34" charset="0"/>
                <a:cs typeface="Arial" pitchFamily="34" charset="0"/>
              </a:defRPr>
            </a:lvl7pPr>
            <a:lvl8pPr marL="3429000" indent="-228600" algn="l" rtl="0" eaLnBrk="0" fontAlgn="base" hangingPunct="0">
              <a:spcBef>
                <a:spcPct val="20000"/>
              </a:spcBef>
              <a:spcAft>
                <a:spcPct val="0"/>
              </a:spcAft>
              <a:buClr>
                <a:srgbClr val="000000"/>
              </a:buClr>
              <a:buFont typeface="Wingdings" pitchFamily="2" charset="2"/>
              <a:buChar char="§"/>
              <a:defRPr sz="2000">
                <a:solidFill>
                  <a:srgbClr val="000000"/>
                </a:solidFill>
                <a:latin typeface="Arial" pitchFamily="34" charset="0"/>
                <a:cs typeface="Arial" pitchFamily="34" charset="0"/>
              </a:defRPr>
            </a:lvl8pPr>
            <a:lvl9pPr marL="3886200" indent="-228600" algn="l" rtl="0" eaLnBrk="0" fontAlgn="base" hangingPunct="0">
              <a:spcBef>
                <a:spcPct val="20000"/>
              </a:spcBef>
              <a:spcAft>
                <a:spcPct val="0"/>
              </a:spcAft>
              <a:buClr>
                <a:srgbClr val="000000"/>
              </a:buClr>
              <a:buFont typeface="Wingdings" pitchFamily="2" charset="2"/>
              <a:buChar char="§"/>
              <a:defRPr sz="2000">
                <a:solidFill>
                  <a:srgbClr val="000000"/>
                </a:solidFill>
                <a:latin typeface="Arial" pitchFamily="34" charset="0"/>
                <a:cs typeface="Arial" pitchFamily="34" charset="0"/>
              </a:defRPr>
            </a:lvl9pPr>
          </a:lstStyle>
          <a:p>
            <a:pPr algn="ctr" rtl="1" eaLnBrk="1" fontAlgn="auto" hangingPunct="1">
              <a:lnSpc>
                <a:spcPct val="100000"/>
              </a:lnSpc>
              <a:spcBef>
                <a:spcPct val="50000"/>
              </a:spcBef>
              <a:spcAft>
                <a:spcPts val="0"/>
              </a:spcAft>
              <a:buClrTx/>
              <a:buSzTx/>
              <a:buFontTx/>
              <a:buNone/>
            </a:pPr>
            <a:r>
              <a:rPr lang="en-GB" altLang="ar-JO" b="1" dirty="0" smtClean="0">
                <a:solidFill>
                  <a:srgbClr val="C00000"/>
                </a:solidFill>
                <a:effectLst/>
                <a:latin typeface="Cambria" pitchFamily="18" charset="0"/>
                <a:ea typeface="SimSun" pitchFamily="2" charset="-122"/>
              </a:rPr>
              <a:t>Initiating </a:t>
            </a:r>
            <a:r>
              <a:rPr lang="en-GB" altLang="ar-JO" b="1" dirty="0">
                <a:solidFill>
                  <a:srgbClr val="C00000"/>
                </a:solidFill>
                <a:effectLst/>
                <a:latin typeface="Cambria" pitchFamily="18" charset="0"/>
                <a:ea typeface="SimSun" pitchFamily="2" charset="-122"/>
              </a:rPr>
              <a:t>a Nuclear Power Program in Jordan</a:t>
            </a:r>
            <a:endParaRPr lang="en-US" altLang="ar-JO" b="1" dirty="0">
              <a:solidFill>
                <a:srgbClr val="C00000"/>
              </a:solidFill>
              <a:effectLst/>
              <a:latin typeface="Cambria" pitchFamily="18" charset="0"/>
              <a:ea typeface="SimSun" pitchFamily="2" charset="-122"/>
            </a:endParaRPr>
          </a:p>
        </p:txBody>
      </p:sp>
    </p:spTree>
    <p:extLst>
      <p:ext uri="{BB962C8B-B14F-4D97-AF65-F5344CB8AC3E}">
        <p14:creationId xmlns:p14="http://schemas.microsoft.com/office/powerpoint/2010/main" val="1517748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6" name="Rectangle 4"/>
          <p:cNvSpPr>
            <a:spLocks noGrp="1" noChangeArrowheads="1"/>
          </p:cNvSpPr>
          <p:nvPr>
            <p:ph type="title"/>
          </p:nvPr>
        </p:nvSpPr>
        <p:spPr bwMode="auto">
          <a:xfrm>
            <a:off x="323528" y="18331"/>
            <a:ext cx="7776864" cy="692696"/>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2000" dirty="0" smtClean="0"/>
              <a:t>L</a:t>
            </a:r>
            <a:r>
              <a:rPr lang="en-US" sz="2400" dirty="0" smtClean="0"/>
              <a:t>iquid </a:t>
            </a:r>
            <a:r>
              <a:rPr lang="en-US" sz="2400" dirty="0" smtClean="0"/>
              <a:t>CSF RW Collected into a Drainage Water Tank</a:t>
            </a:r>
            <a:endParaRPr lang="en-US" sz="2400" dirty="0" smtClean="0"/>
          </a:p>
        </p:txBody>
      </p:sp>
      <p:pic>
        <p:nvPicPr>
          <p:cNvPr id="1175558" name="Picture 6" descr="wtank_new1"/>
          <p:cNvPicPr>
            <a:picLocks noGrp="1" noChangeAspect="1" noChangeArrowheads="1"/>
          </p:cNvPicPr>
          <p:nvPr>
            <p:ph idx="1"/>
          </p:nvPr>
        </p:nvPicPr>
        <p:blipFill>
          <a:blip r:embed="rId2"/>
          <a:srcRect/>
          <a:stretch>
            <a:fillRect/>
          </a:stretch>
        </p:blipFill>
        <p:spPr>
          <a:xfrm>
            <a:off x="0" y="1268413"/>
            <a:ext cx="6372225" cy="2822575"/>
          </a:xfrm>
          <a:noFill/>
        </p:spPr>
      </p:pic>
      <p:pic>
        <p:nvPicPr>
          <p:cNvPr id="1175559" name="Picture 7" descr="3D_Water_Tank_with_Dimensions"/>
          <p:cNvPicPr>
            <a:picLocks noChangeAspect="1" noChangeArrowheads="1"/>
          </p:cNvPicPr>
          <p:nvPr/>
        </p:nvPicPr>
        <p:blipFill>
          <a:blip r:embed="rId3" cstate="screen"/>
          <a:srcRect/>
          <a:stretch>
            <a:fillRect/>
          </a:stretch>
        </p:blipFill>
        <p:spPr bwMode="auto">
          <a:xfrm>
            <a:off x="5651500" y="1484313"/>
            <a:ext cx="3492500" cy="2540000"/>
          </a:xfrm>
          <a:prstGeom prst="rect">
            <a:avLst/>
          </a:prstGeom>
          <a:noFill/>
          <a:ln w="9525">
            <a:noFill/>
            <a:miter lim="800000"/>
            <a:headEnd/>
            <a:tailEnd/>
          </a:ln>
        </p:spPr>
      </p:pic>
      <p:pic>
        <p:nvPicPr>
          <p:cNvPr id="1175561" name="Picture 9" descr="IMG_0645"/>
          <p:cNvPicPr>
            <a:picLocks noChangeAspect="1" noChangeArrowheads="1"/>
          </p:cNvPicPr>
          <p:nvPr/>
        </p:nvPicPr>
        <p:blipFill>
          <a:blip r:embed="rId4" cstate="screen"/>
          <a:srcRect/>
          <a:stretch>
            <a:fillRect/>
          </a:stretch>
        </p:blipFill>
        <p:spPr bwMode="auto">
          <a:xfrm>
            <a:off x="2771775" y="4076700"/>
            <a:ext cx="2968625" cy="2335213"/>
          </a:xfrm>
          <a:prstGeom prst="rect">
            <a:avLst/>
          </a:prstGeom>
          <a:noFill/>
          <a:ln w="9525">
            <a:noFill/>
            <a:miter lim="800000"/>
            <a:headEnd/>
            <a:tailEnd/>
          </a:ln>
        </p:spPr>
      </p:pic>
      <p:pic>
        <p:nvPicPr>
          <p:cNvPr id="1175562" name="Picture 10" descr="IMG_0567"/>
          <p:cNvPicPr>
            <a:picLocks noChangeAspect="1" noChangeArrowheads="1"/>
          </p:cNvPicPr>
          <p:nvPr/>
        </p:nvPicPr>
        <p:blipFill>
          <a:blip r:embed="rId5" cstate="screen"/>
          <a:srcRect/>
          <a:stretch>
            <a:fillRect/>
          </a:stretch>
        </p:blipFill>
        <p:spPr bwMode="auto">
          <a:xfrm>
            <a:off x="5724525" y="4076700"/>
            <a:ext cx="3116263" cy="2520950"/>
          </a:xfrm>
          <a:prstGeom prst="rect">
            <a:avLst/>
          </a:prstGeom>
          <a:noFill/>
          <a:ln w="9525">
            <a:noFill/>
            <a:miter lim="800000"/>
            <a:headEnd/>
            <a:tailEnd/>
          </a:ln>
        </p:spPr>
      </p:pic>
      <p:pic>
        <p:nvPicPr>
          <p:cNvPr id="1175560" name="Picture 8" descr="20090826113"/>
          <p:cNvPicPr>
            <a:picLocks noChangeAspect="1" noChangeArrowheads="1"/>
          </p:cNvPicPr>
          <p:nvPr/>
        </p:nvPicPr>
        <p:blipFill>
          <a:blip r:embed="rId6" cstate="screen"/>
          <a:srcRect/>
          <a:stretch>
            <a:fillRect/>
          </a:stretch>
        </p:blipFill>
        <p:spPr bwMode="auto">
          <a:xfrm>
            <a:off x="0" y="4076700"/>
            <a:ext cx="2916238" cy="2335213"/>
          </a:xfrm>
          <a:prstGeom prst="rect">
            <a:avLst/>
          </a:prstGeom>
          <a:noFill/>
          <a:ln w="9525">
            <a:noFill/>
            <a:miter lim="800000"/>
            <a:headEnd/>
            <a:tailEnd/>
          </a:ln>
        </p:spPr>
      </p:pic>
    </p:spTree>
    <p:extLst>
      <p:ext uri="{BB962C8B-B14F-4D97-AF65-F5344CB8AC3E}">
        <p14:creationId xmlns:p14="http://schemas.microsoft.com/office/powerpoint/2010/main" val="8234741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251520" y="116632"/>
            <a:ext cx="6768752" cy="864096"/>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r"/>
            <a:r>
              <a:rPr lang="en-US" dirty="0" smtClean="0"/>
              <a:t>Security </a:t>
            </a:r>
            <a:r>
              <a:rPr lang="en-US" dirty="0" smtClean="0"/>
              <a:t>System </a:t>
            </a:r>
            <a:r>
              <a:rPr lang="en-US" dirty="0" smtClean="0"/>
              <a:t>at </a:t>
            </a:r>
            <a:r>
              <a:rPr lang="en-US" dirty="0"/>
              <a:t> </a:t>
            </a:r>
            <a:r>
              <a:rPr lang="en-US" dirty="0" smtClean="0"/>
              <a:t>the </a:t>
            </a:r>
            <a:r>
              <a:rPr lang="en-US" dirty="0" smtClean="0"/>
              <a:t>CSF</a:t>
            </a:r>
            <a:r>
              <a:rPr lang="en-US" dirty="0" smtClean="0"/>
              <a:t/>
            </a:r>
            <a:br>
              <a:rPr lang="en-US" dirty="0" smtClean="0"/>
            </a:br>
            <a:endParaRPr lang="ar-JO" dirty="0" smtClean="0"/>
          </a:p>
        </p:txBody>
      </p:sp>
      <p:sp>
        <p:nvSpPr>
          <p:cNvPr id="5" name="Rectangle 4"/>
          <p:cNvSpPr/>
          <p:nvPr/>
        </p:nvSpPr>
        <p:spPr>
          <a:xfrm>
            <a:off x="441325" y="1628775"/>
            <a:ext cx="1827213" cy="327025"/>
          </a:xfrm>
          <a:prstGeom prst="rect">
            <a:avLst/>
          </a:prstGeom>
        </p:spPr>
        <p:txBody>
          <a:bodyPr>
            <a:spAutoFit/>
          </a:bodyPr>
          <a:lstStyle/>
          <a:p>
            <a:pPr>
              <a:buFontTx/>
              <a:buNone/>
              <a:defRPr/>
            </a:pPr>
            <a:r>
              <a:rPr lang="en-US" sz="1800" dirty="0">
                <a:solidFill>
                  <a:srgbClr val="996633"/>
                </a:solidFill>
                <a:effectLst/>
                <a:latin typeface="+mj-lt"/>
              </a:rPr>
              <a:t>Security Control</a:t>
            </a:r>
            <a:endParaRPr lang="ar-JO" sz="1800" dirty="0">
              <a:solidFill>
                <a:srgbClr val="996633"/>
              </a:solidFill>
              <a:effectLst/>
              <a:latin typeface="+mj-lt"/>
            </a:endParaRPr>
          </a:p>
        </p:txBody>
      </p:sp>
      <p:pic>
        <p:nvPicPr>
          <p:cNvPr id="24580" name="Content Placeholder 5" descr="IMG_0292"/>
          <p:cNvPicPr>
            <a:picLocks noGrp="1" noChangeAspect="1" noChangeArrowheads="1"/>
          </p:cNvPicPr>
          <p:nvPr>
            <p:ph idx="1"/>
          </p:nvPr>
        </p:nvPicPr>
        <p:blipFill>
          <a:blip r:embed="rId2" cstate="screen"/>
          <a:srcRect/>
          <a:stretch>
            <a:fillRect/>
          </a:stretch>
        </p:blipFill>
        <p:spPr>
          <a:xfrm>
            <a:off x="539750" y="1905000"/>
            <a:ext cx="1665288" cy="1668463"/>
          </a:xfrm>
        </p:spPr>
      </p:pic>
      <p:sp>
        <p:nvSpPr>
          <p:cNvPr id="7" name="Rectangle 6"/>
          <p:cNvSpPr/>
          <p:nvPr/>
        </p:nvSpPr>
        <p:spPr>
          <a:xfrm>
            <a:off x="2771775" y="1557338"/>
            <a:ext cx="1865313" cy="327025"/>
          </a:xfrm>
          <a:prstGeom prst="rect">
            <a:avLst/>
          </a:prstGeom>
        </p:spPr>
        <p:txBody>
          <a:bodyPr>
            <a:spAutoFit/>
          </a:bodyPr>
          <a:lstStyle/>
          <a:p>
            <a:pPr>
              <a:buFontTx/>
              <a:buNone/>
              <a:defRPr/>
            </a:pPr>
            <a:r>
              <a:rPr lang="en-US" sz="1800" dirty="0">
                <a:solidFill>
                  <a:srgbClr val="996633"/>
                </a:solidFill>
                <a:effectLst/>
                <a:latin typeface="+mj-lt"/>
              </a:rPr>
              <a:t>Magnetic Switch</a:t>
            </a:r>
            <a:endParaRPr lang="ar-JO" sz="1800" dirty="0">
              <a:solidFill>
                <a:srgbClr val="996633"/>
              </a:solidFill>
              <a:effectLst/>
              <a:latin typeface="+mj-lt"/>
            </a:endParaRPr>
          </a:p>
        </p:txBody>
      </p:sp>
      <p:pic>
        <p:nvPicPr>
          <p:cNvPr id="24582" name="Picture 5" descr="IMG_0302"/>
          <p:cNvPicPr>
            <a:picLocks noChangeAspect="1" noChangeArrowheads="1"/>
          </p:cNvPicPr>
          <p:nvPr/>
        </p:nvPicPr>
        <p:blipFill>
          <a:blip r:embed="rId3" cstate="screen"/>
          <a:srcRect/>
          <a:stretch>
            <a:fillRect/>
          </a:stretch>
        </p:blipFill>
        <p:spPr bwMode="auto">
          <a:xfrm>
            <a:off x="2771775" y="1887538"/>
            <a:ext cx="1752600" cy="1693862"/>
          </a:xfrm>
          <a:prstGeom prst="rect">
            <a:avLst/>
          </a:prstGeom>
          <a:noFill/>
          <a:ln w="9525">
            <a:noFill/>
            <a:miter lim="800000"/>
            <a:headEnd/>
            <a:tailEnd/>
          </a:ln>
        </p:spPr>
      </p:pic>
      <p:sp>
        <p:nvSpPr>
          <p:cNvPr id="9" name="Rectangle 8"/>
          <p:cNvSpPr/>
          <p:nvPr/>
        </p:nvSpPr>
        <p:spPr>
          <a:xfrm>
            <a:off x="4787900" y="1524000"/>
            <a:ext cx="1928813" cy="327025"/>
          </a:xfrm>
          <a:prstGeom prst="rect">
            <a:avLst/>
          </a:prstGeom>
        </p:spPr>
        <p:txBody>
          <a:bodyPr wrap="none">
            <a:spAutoFit/>
          </a:bodyPr>
          <a:lstStyle/>
          <a:p>
            <a:pPr>
              <a:buFontTx/>
              <a:buNone/>
              <a:defRPr/>
            </a:pPr>
            <a:r>
              <a:rPr lang="en-US" sz="1800" dirty="0">
                <a:solidFill>
                  <a:srgbClr val="996633"/>
                </a:solidFill>
                <a:effectLst/>
                <a:latin typeface="+mj-lt"/>
              </a:rPr>
              <a:t>Motion Detectors</a:t>
            </a:r>
            <a:endParaRPr lang="ar-JO" sz="1800" dirty="0">
              <a:solidFill>
                <a:srgbClr val="996633"/>
              </a:solidFill>
              <a:effectLst/>
              <a:latin typeface="+mj-lt"/>
            </a:endParaRPr>
          </a:p>
        </p:txBody>
      </p:sp>
      <p:pic>
        <p:nvPicPr>
          <p:cNvPr id="24584" name="Picture 5" descr="IMG_0294"/>
          <p:cNvPicPr>
            <a:picLocks noChangeAspect="1" noChangeArrowheads="1"/>
          </p:cNvPicPr>
          <p:nvPr/>
        </p:nvPicPr>
        <p:blipFill>
          <a:blip r:embed="rId4"/>
          <a:srcRect/>
          <a:stretch>
            <a:fillRect/>
          </a:stretch>
        </p:blipFill>
        <p:spPr bwMode="auto">
          <a:xfrm>
            <a:off x="4787900" y="1981200"/>
            <a:ext cx="1728788" cy="1519238"/>
          </a:xfrm>
          <a:prstGeom prst="rect">
            <a:avLst/>
          </a:prstGeom>
          <a:noFill/>
          <a:ln w="9525">
            <a:noFill/>
            <a:miter lim="800000"/>
            <a:headEnd/>
            <a:tailEnd/>
          </a:ln>
        </p:spPr>
      </p:pic>
      <p:pic>
        <p:nvPicPr>
          <p:cNvPr id="24585" name="Picture 5" descr="IMG_0293"/>
          <p:cNvPicPr>
            <a:picLocks noChangeAspect="1" noChangeArrowheads="1"/>
          </p:cNvPicPr>
          <p:nvPr/>
        </p:nvPicPr>
        <p:blipFill>
          <a:blip r:embed="rId5" cstate="screen"/>
          <a:srcRect/>
          <a:stretch>
            <a:fillRect/>
          </a:stretch>
        </p:blipFill>
        <p:spPr bwMode="auto">
          <a:xfrm>
            <a:off x="6732588" y="1989138"/>
            <a:ext cx="1871662" cy="1511300"/>
          </a:xfrm>
          <a:prstGeom prst="rect">
            <a:avLst/>
          </a:prstGeom>
          <a:noFill/>
          <a:ln w="9525">
            <a:noFill/>
            <a:miter lim="800000"/>
            <a:headEnd/>
            <a:tailEnd/>
          </a:ln>
        </p:spPr>
      </p:pic>
      <p:sp>
        <p:nvSpPr>
          <p:cNvPr id="12" name="Rectangle 11"/>
          <p:cNvSpPr/>
          <p:nvPr/>
        </p:nvSpPr>
        <p:spPr>
          <a:xfrm>
            <a:off x="6858000" y="1524000"/>
            <a:ext cx="2082800" cy="327025"/>
          </a:xfrm>
          <a:prstGeom prst="rect">
            <a:avLst/>
          </a:prstGeom>
        </p:spPr>
        <p:txBody>
          <a:bodyPr wrap="none">
            <a:spAutoFit/>
          </a:bodyPr>
          <a:lstStyle/>
          <a:p>
            <a:pPr>
              <a:buFontTx/>
              <a:buNone/>
              <a:defRPr/>
            </a:pPr>
            <a:r>
              <a:rPr lang="en-US" sz="1800" dirty="0">
                <a:solidFill>
                  <a:srgbClr val="996633"/>
                </a:solidFill>
                <a:effectLst/>
                <a:latin typeface="+mj-lt"/>
              </a:rPr>
              <a:t>Infra Red Camera </a:t>
            </a:r>
            <a:endParaRPr lang="ar-JO" sz="1800" dirty="0">
              <a:solidFill>
                <a:srgbClr val="996633"/>
              </a:solidFill>
              <a:effectLst/>
              <a:latin typeface="+mj-lt"/>
            </a:endParaRPr>
          </a:p>
        </p:txBody>
      </p:sp>
      <p:sp>
        <p:nvSpPr>
          <p:cNvPr id="13" name="Rectangle 12"/>
          <p:cNvSpPr/>
          <p:nvPr/>
        </p:nvSpPr>
        <p:spPr>
          <a:xfrm>
            <a:off x="1447800" y="3733800"/>
            <a:ext cx="787400" cy="327025"/>
          </a:xfrm>
          <a:prstGeom prst="rect">
            <a:avLst/>
          </a:prstGeom>
        </p:spPr>
        <p:txBody>
          <a:bodyPr wrap="none">
            <a:spAutoFit/>
          </a:bodyPr>
          <a:lstStyle/>
          <a:p>
            <a:pPr>
              <a:buFontTx/>
              <a:buNone/>
              <a:defRPr/>
            </a:pPr>
            <a:r>
              <a:rPr lang="en-US" sz="1800" dirty="0">
                <a:solidFill>
                  <a:srgbClr val="996633"/>
                </a:solidFill>
                <a:effectLst/>
                <a:latin typeface="+mj-lt"/>
              </a:rPr>
              <a:t>Alarm</a:t>
            </a:r>
            <a:endParaRPr lang="ar-JO" sz="1800" dirty="0">
              <a:solidFill>
                <a:srgbClr val="996633"/>
              </a:solidFill>
              <a:effectLst/>
              <a:latin typeface="+mj-lt"/>
            </a:endParaRPr>
          </a:p>
        </p:txBody>
      </p:sp>
      <p:grpSp>
        <p:nvGrpSpPr>
          <p:cNvPr id="24588" name="Group 28"/>
          <p:cNvGrpSpPr>
            <a:grpSpLocks/>
          </p:cNvGrpSpPr>
          <p:nvPr/>
        </p:nvGrpSpPr>
        <p:grpSpPr bwMode="auto">
          <a:xfrm>
            <a:off x="755650" y="4149725"/>
            <a:ext cx="2154238" cy="1727200"/>
            <a:chOff x="990600" y="4114800"/>
            <a:chExt cx="2133600" cy="1537854"/>
          </a:xfrm>
        </p:grpSpPr>
        <p:pic>
          <p:nvPicPr>
            <p:cNvPr id="24601" name="Picture 5" descr="IMG_0304"/>
            <p:cNvPicPr>
              <a:picLocks noChangeAspect="1" noChangeArrowheads="1"/>
            </p:cNvPicPr>
            <p:nvPr/>
          </p:nvPicPr>
          <p:blipFill>
            <a:blip r:embed="rId6" cstate="screen"/>
            <a:srcRect/>
            <a:stretch>
              <a:fillRect/>
            </a:stretch>
          </p:blipFill>
          <p:spPr bwMode="auto">
            <a:xfrm>
              <a:off x="990600" y="4114800"/>
              <a:ext cx="914400" cy="1537854"/>
            </a:xfrm>
            <a:prstGeom prst="rect">
              <a:avLst/>
            </a:prstGeom>
            <a:noFill/>
            <a:ln w="9525">
              <a:noFill/>
              <a:miter lim="800000"/>
              <a:headEnd/>
              <a:tailEnd/>
            </a:ln>
          </p:spPr>
        </p:pic>
        <p:pic>
          <p:nvPicPr>
            <p:cNvPr id="24602" name="Picture 6" descr="صورة0078"/>
            <p:cNvPicPr>
              <a:picLocks noChangeAspect="1" noChangeArrowheads="1"/>
            </p:cNvPicPr>
            <p:nvPr/>
          </p:nvPicPr>
          <p:blipFill>
            <a:blip r:embed="rId7" cstate="screen"/>
            <a:srcRect/>
            <a:stretch>
              <a:fillRect/>
            </a:stretch>
          </p:blipFill>
          <p:spPr bwMode="auto">
            <a:xfrm>
              <a:off x="1905000" y="4114800"/>
              <a:ext cx="1219200" cy="1524000"/>
            </a:xfrm>
            <a:prstGeom prst="rect">
              <a:avLst/>
            </a:prstGeom>
            <a:noFill/>
            <a:ln w="9525">
              <a:noFill/>
              <a:miter lim="800000"/>
              <a:headEnd/>
              <a:tailEnd/>
            </a:ln>
          </p:spPr>
        </p:pic>
      </p:grpSp>
      <p:pic>
        <p:nvPicPr>
          <p:cNvPr id="24589" name="Picture 6" descr="IMG_0291"/>
          <p:cNvPicPr>
            <a:picLocks noChangeAspect="1" noChangeArrowheads="1"/>
          </p:cNvPicPr>
          <p:nvPr/>
        </p:nvPicPr>
        <p:blipFill>
          <a:blip r:embed="rId8" cstate="screen"/>
          <a:srcRect/>
          <a:stretch>
            <a:fillRect/>
          </a:stretch>
        </p:blipFill>
        <p:spPr bwMode="auto">
          <a:xfrm>
            <a:off x="3059113" y="4114800"/>
            <a:ext cx="1820862" cy="1617663"/>
          </a:xfrm>
          <a:prstGeom prst="rect">
            <a:avLst/>
          </a:prstGeom>
          <a:noFill/>
          <a:ln w="9525">
            <a:noFill/>
            <a:miter lim="800000"/>
            <a:headEnd/>
            <a:tailEnd/>
          </a:ln>
        </p:spPr>
      </p:pic>
      <p:sp>
        <p:nvSpPr>
          <p:cNvPr id="17" name="Rectangle 16"/>
          <p:cNvSpPr/>
          <p:nvPr/>
        </p:nvSpPr>
        <p:spPr>
          <a:xfrm>
            <a:off x="3505200" y="3733800"/>
            <a:ext cx="1044575" cy="327025"/>
          </a:xfrm>
          <a:prstGeom prst="rect">
            <a:avLst/>
          </a:prstGeom>
        </p:spPr>
        <p:txBody>
          <a:bodyPr wrap="none">
            <a:spAutoFit/>
          </a:bodyPr>
          <a:lstStyle/>
          <a:p>
            <a:pPr>
              <a:buFontTx/>
              <a:buNone/>
              <a:defRPr/>
            </a:pPr>
            <a:r>
              <a:rPr lang="en-US" sz="1800" dirty="0">
                <a:solidFill>
                  <a:srgbClr val="996633"/>
                </a:solidFill>
                <a:effectLst/>
                <a:latin typeface="+mj-lt"/>
              </a:rPr>
              <a:t>Key Box</a:t>
            </a:r>
            <a:endParaRPr lang="ar-JO" sz="1800" dirty="0">
              <a:solidFill>
                <a:srgbClr val="996633"/>
              </a:solidFill>
              <a:effectLst/>
              <a:latin typeface="+mj-lt"/>
            </a:endParaRPr>
          </a:p>
        </p:txBody>
      </p:sp>
      <p:sp>
        <p:nvSpPr>
          <p:cNvPr id="18" name="Rectangle 17"/>
          <p:cNvSpPr/>
          <p:nvPr/>
        </p:nvSpPr>
        <p:spPr>
          <a:xfrm>
            <a:off x="5257800" y="3733800"/>
            <a:ext cx="1236663" cy="327025"/>
          </a:xfrm>
          <a:prstGeom prst="rect">
            <a:avLst/>
          </a:prstGeom>
        </p:spPr>
        <p:txBody>
          <a:bodyPr wrap="none">
            <a:spAutoFit/>
          </a:bodyPr>
          <a:lstStyle/>
          <a:p>
            <a:pPr>
              <a:buFontTx/>
              <a:buNone/>
              <a:defRPr/>
            </a:pPr>
            <a:r>
              <a:rPr lang="en-US" sz="1800" dirty="0">
                <a:solidFill>
                  <a:srgbClr val="996633"/>
                </a:solidFill>
                <a:effectLst/>
                <a:latin typeface="+mj-lt"/>
              </a:rPr>
              <a:t>Door Lock</a:t>
            </a:r>
            <a:endParaRPr lang="ar-JO" sz="1800" dirty="0">
              <a:solidFill>
                <a:srgbClr val="996633"/>
              </a:solidFill>
              <a:effectLst/>
              <a:latin typeface="+mj-lt"/>
            </a:endParaRPr>
          </a:p>
        </p:txBody>
      </p:sp>
      <p:grpSp>
        <p:nvGrpSpPr>
          <p:cNvPr id="24592" name="Group 25"/>
          <p:cNvGrpSpPr>
            <a:grpSpLocks/>
          </p:cNvGrpSpPr>
          <p:nvPr/>
        </p:nvGrpSpPr>
        <p:grpSpPr bwMode="auto">
          <a:xfrm>
            <a:off x="5105400" y="4114800"/>
            <a:ext cx="1676400" cy="2547938"/>
            <a:chOff x="5562600" y="4191000"/>
            <a:chExt cx="1676400" cy="2547257"/>
          </a:xfrm>
        </p:grpSpPr>
        <p:pic>
          <p:nvPicPr>
            <p:cNvPr id="24595" name="Picture 8" descr="IMG_0297"/>
            <p:cNvPicPr>
              <a:picLocks noChangeAspect="1" noChangeArrowheads="1"/>
            </p:cNvPicPr>
            <p:nvPr/>
          </p:nvPicPr>
          <p:blipFill>
            <a:blip r:embed="rId9" cstate="screen"/>
            <a:srcRect/>
            <a:stretch>
              <a:fillRect/>
            </a:stretch>
          </p:blipFill>
          <p:spPr bwMode="auto">
            <a:xfrm>
              <a:off x="5562600" y="4191000"/>
              <a:ext cx="1371600" cy="2547257"/>
            </a:xfrm>
            <a:prstGeom prst="rect">
              <a:avLst/>
            </a:prstGeom>
            <a:noFill/>
            <a:ln w="9525">
              <a:noFill/>
              <a:miter lim="800000"/>
              <a:headEnd/>
              <a:tailEnd/>
            </a:ln>
          </p:spPr>
        </p:pic>
        <p:pic>
          <p:nvPicPr>
            <p:cNvPr id="24596" name="Picture 10" descr="IMG_0298"/>
            <p:cNvPicPr>
              <a:picLocks noChangeAspect="1" noChangeArrowheads="1"/>
            </p:cNvPicPr>
            <p:nvPr/>
          </p:nvPicPr>
          <p:blipFill>
            <a:blip r:embed="rId10" cstate="screen"/>
            <a:srcRect/>
            <a:stretch>
              <a:fillRect/>
            </a:stretch>
          </p:blipFill>
          <p:spPr bwMode="auto">
            <a:xfrm>
              <a:off x="6705600" y="4495800"/>
              <a:ext cx="533400" cy="1600200"/>
            </a:xfrm>
            <a:prstGeom prst="rect">
              <a:avLst/>
            </a:prstGeom>
            <a:noFill/>
            <a:ln w="9525">
              <a:noFill/>
              <a:miter lim="800000"/>
              <a:headEnd/>
              <a:tailEnd/>
            </a:ln>
          </p:spPr>
        </p:pic>
        <p:sp>
          <p:nvSpPr>
            <p:cNvPr id="22" name="Oval 21"/>
            <p:cNvSpPr/>
            <p:nvPr/>
          </p:nvSpPr>
          <p:spPr bwMode="auto">
            <a:xfrm>
              <a:off x="6096000" y="4419539"/>
              <a:ext cx="304800" cy="304719"/>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1"/>
            <a:lstStyle/>
            <a:p>
              <a:pPr algn="r" rtl="1" eaLnBrk="1" hangingPunct="1">
                <a:lnSpc>
                  <a:spcPct val="100000"/>
                </a:lnSpc>
                <a:spcBef>
                  <a:spcPct val="0"/>
                </a:spcBef>
                <a:buClrTx/>
                <a:buSzTx/>
                <a:buFontTx/>
                <a:buNone/>
                <a:defRPr/>
              </a:pPr>
              <a:endParaRPr lang="ar-JO"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charset="0"/>
              </a:endParaRPr>
            </a:p>
          </p:txBody>
        </p:sp>
        <p:sp>
          <p:nvSpPr>
            <p:cNvPr id="23" name="Oval 22"/>
            <p:cNvSpPr/>
            <p:nvPr/>
          </p:nvSpPr>
          <p:spPr bwMode="auto">
            <a:xfrm>
              <a:off x="6343650" y="4790915"/>
              <a:ext cx="304800" cy="304719"/>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1"/>
            <a:lstStyle/>
            <a:p>
              <a:pPr algn="r" rtl="1" eaLnBrk="1" hangingPunct="1">
                <a:lnSpc>
                  <a:spcPct val="100000"/>
                </a:lnSpc>
                <a:spcBef>
                  <a:spcPct val="0"/>
                </a:spcBef>
                <a:buClrTx/>
                <a:buSzTx/>
                <a:buFontTx/>
                <a:buNone/>
                <a:defRPr/>
              </a:pPr>
              <a:endParaRPr lang="ar-JO"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charset="0"/>
              </a:endParaRPr>
            </a:p>
          </p:txBody>
        </p:sp>
        <p:sp>
          <p:nvSpPr>
            <p:cNvPr id="24" name="Oval 23"/>
            <p:cNvSpPr/>
            <p:nvPr/>
          </p:nvSpPr>
          <p:spPr bwMode="auto">
            <a:xfrm>
              <a:off x="6315075" y="5943132"/>
              <a:ext cx="304800" cy="304719"/>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1"/>
            <a:lstStyle/>
            <a:p>
              <a:pPr algn="r" rtl="1" eaLnBrk="1" hangingPunct="1">
                <a:lnSpc>
                  <a:spcPct val="100000"/>
                </a:lnSpc>
                <a:spcBef>
                  <a:spcPct val="0"/>
                </a:spcBef>
                <a:buClrTx/>
                <a:buSzTx/>
                <a:buFontTx/>
                <a:buNone/>
                <a:defRPr/>
              </a:pPr>
              <a:endParaRPr lang="ar-JO"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charset="0"/>
              </a:endParaRPr>
            </a:p>
          </p:txBody>
        </p:sp>
        <p:sp>
          <p:nvSpPr>
            <p:cNvPr id="25" name="Oval 24"/>
            <p:cNvSpPr/>
            <p:nvPr/>
          </p:nvSpPr>
          <p:spPr bwMode="auto">
            <a:xfrm>
              <a:off x="6076950" y="6247850"/>
              <a:ext cx="304800" cy="304719"/>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1"/>
            <a:lstStyle/>
            <a:p>
              <a:pPr algn="r" rtl="1" eaLnBrk="1" hangingPunct="1">
                <a:lnSpc>
                  <a:spcPct val="100000"/>
                </a:lnSpc>
                <a:spcBef>
                  <a:spcPct val="0"/>
                </a:spcBef>
                <a:buClrTx/>
                <a:buSzTx/>
                <a:buFontTx/>
                <a:buNone/>
                <a:defRPr/>
              </a:pPr>
              <a:endParaRPr lang="ar-JO"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charset="0"/>
              </a:endParaRPr>
            </a:p>
          </p:txBody>
        </p:sp>
      </p:grpSp>
      <p:sp>
        <p:nvSpPr>
          <p:cNvPr id="27" name="Rectangle 26"/>
          <p:cNvSpPr/>
          <p:nvPr/>
        </p:nvSpPr>
        <p:spPr>
          <a:xfrm>
            <a:off x="7162800" y="3733800"/>
            <a:ext cx="1608138" cy="327025"/>
          </a:xfrm>
          <a:prstGeom prst="rect">
            <a:avLst/>
          </a:prstGeom>
        </p:spPr>
        <p:txBody>
          <a:bodyPr wrap="none">
            <a:spAutoFit/>
          </a:bodyPr>
          <a:lstStyle/>
          <a:p>
            <a:pPr>
              <a:buFontTx/>
              <a:buNone/>
              <a:defRPr/>
            </a:pPr>
            <a:r>
              <a:rPr lang="en-US" sz="1800" dirty="0">
                <a:solidFill>
                  <a:srgbClr val="996633"/>
                </a:solidFill>
                <a:effectLst/>
                <a:latin typeface="+mj-lt"/>
              </a:rPr>
              <a:t>Control Room</a:t>
            </a:r>
            <a:endParaRPr lang="ar-JO" sz="1800" dirty="0">
              <a:solidFill>
                <a:srgbClr val="996633"/>
              </a:solidFill>
              <a:effectLst/>
              <a:latin typeface="+mj-lt"/>
            </a:endParaRPr>
          </a:p>
        </p:txBody>
      </p:sp>
      <p:pic>
        <p:nvPicPr>
          <p:cNvPr id="24594" name="Picture 8" descr="IMG_1457"/>
          <p:cNvPicPr>
            <a:picLocks noChangeAspect="1" noChangeArrowheads="1"/>
          </p:cNvPicPr>
          <p:nvPr/>
        </p:nvPicPr>
        <p:blipFill>
          <a:blip r:embed="rId11" cstate="screen"/>
          <a:srcRect/>
          <a:stretch>
            <a:fillRect/>
          </a:stretch>
        </p:blipFill>
        <p:spPr bwMode="auto">
          <a:xfrm>
            <a:off x="6858000" y="4114800"/>
            <a:ext cx="2109788" cy="1835150"/>
          </a:xfrm>
          <a:prstGeom prst="rect">
            <a:avLst/>
          </a:prstGeom>
          <a:noFill/>
          <a:ln w="9525">
            <a:noFill/>
            <a:miter lim="800000"/>
            <a:headEnd/>
            <a:tailEnd/>
          </a:ln>
        </p:spPr>
      </p:pic>
    </p:spTree>
    <p:extLst>
      <p:ext uri="{BB962C8B-B14F-4D97-AF65-F5344CB8AC3E}">
        <p14:creationId xmlns:p14="http://schemas.microsoft.com/office/powerpoint/2010/main" val="2876907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1331913" y="274638"/>
            <a:ext cx="7354887" cy="1143000"/>
          </a:xfrm>
          <a:noFill/>
          <a:ln>
            <a:miter lim="800000"/>
            <a:headEnd/>
            <a:tailEnd/>
          </a:ln>
        </p:spPr>
        <p:txBody>
          <a:bodyPr vert="horz" wrap="square" lIns="91440" tIns="45720" rIns="91440" bIns="45720" numCol="1" anchor="t" anchorCtr="0" compatLnSpc="1">
            <a:prstTxWarp prst="textNoShape">
              <a:avLst/>
            </a:prstTxWarp>
          </a:bodyPr>
          <a:lstStyle/>
          <a:p>
            <a:r>
              <a:rPr lang="en-US" sz="3200" smtClean="0"/>
              <a:t>The Radiological Emergency Response Plan for CSF </a:t>
            </a:r>
            <a:r>
              <a:rPr lang="en-US" sz="3200" baseline="0" smtClean="0"/>
              <a:t>    </a:t>
            </a:r>
            <a:endParaRPr lang="en-US" sz="3200" smtClean="0"/>
          </a:p>
        </p:txBody>
      </p:sp>
      <p:sp>
        <p:nvSpPr>
          <p:cNvPr id="33795" name="Content Placeholder 2"/>
          <p:cNvSpPr>
            <a:spLocks noGrp="1"/>
          </p:cNvSpPr>
          <p:nvPr>
            <p:ph idx="1"/>
          </p:nvPr>
        </p:nvSpPr>
        <p:spPr>
          <a:xfrm>
            <a:off x="457200" y="1989138"/>
            <a:ext cx="8229600" cy="3600450"/>
          </a:xfrm>
        </p:spPr>
        <p:txBody>
          <a:bodyPr/>
          <a:lstStyle/>
          <a:p>
            <a:pPr algn="just">
              <a:buFont typeface="Wingdings" pitchFamily="2" charset="2"/>
              <a:buChar char="Ø"/>
            </a:pPr>
            <a:r>
              <a:rPr lang="en-US" sz="2000" dirty="0" smtClean="0">
                <a:solidFill>
                  <a:schemeClr val="tx1"/>
                </a:solidFill>
              </a:rPr>
              <a:t>The emergency response plan for various possible radiological accidents and threatening hazards inside the CSF was prepared by JAEC and approved  by JNRC.</a:t>
            </a:r>
          </a:p>
          <a:p>
            <a:pPr algn="just">
              <a:buFont typeface="Wingdings" pitchFamily="2" charset="2"/>
              <a:buChar char="Ø"/>
            </a:pPr>
            <a:r>
              <a:rPr lang="en-US" sz="2000" dirty="0" smtClean="0">
                <a:solidFill>
                  <a:schemeClr val="tx1"/>
                </a:solidFill>
              </a:rPr>
              <a:t>The CSF’s emergency plan is written in Arabic. </a:t>
            </a:r>
          </a:p>
          <a:p>
            <a:pPr algn="just">
              <a:buFont typeface="Wingdings" pitchFamily="2" charset="2"/>
              <a:buChar char="Ø"/>
            </a:pPr>
            <a:r>
              <a:rPr lang="en-US" sz="2000" dirty="0" smtClean="0">
                <a:solidFill>
                  <a:schemeClr val="tx1"/>
                </a:solidFill>
              </a:rPr>
              <a:t>A drills for the activation off- site emergency response plan by Jordan’s Civil Defense Forces and Public Security Forces were conducted</a:t>
            </a:r>
            <a:r>
              <a:rPr lang="en-US" sz="2000" dirty="0" smtClean="0">
                <a:solidFill>
                  <a:schemeClr val="tx1"/>
                </a:solidFill>
              </a:rPr>
              <a:t>.</a:t>
            </a:r>
          </a:p>
          <a:p>
            <a:pPr algn="just">
              <a:buFont typeface="Wingdings" pitchFamily="2" charset="2"/>
              <a:buChar char="Ø"/>
            </a:pPr>
            <a:r>
              <a:rPr lang="en-US" sz="2000" dirty="0" smtClean="0">
                <a:solidFill>
                  <a:schemeClr val="tx1"/>
                </a:solidFill>
              </a:rPr>
              <a:t>Security plan for the CSF was submitted to the EMRC for appro</a:t>
            </a:r>
            <a:r>
              <a:rPr lang="en-US" sz="2000" dirty="0" smtClean="0"/>
              <a:t>val.</a:t>
            </a:r>
            <a:endParaRPr lang="en-US" sz="2000" dirty="0" smtClean="0"/>
          </a:p>
          <a:p>
            <a:pPr marL="0" indent="0">
              <a:buNone/>
            </a:pPr>
            <a:endParaRPr lang="en-US" sz="2000" dirty="0" smtClean="0"/>
          </a:p>
        </p:txBody>
      </p:sp>
    </p:spTree>
    <p:extLst>
      <p:ext uri="{BB962C8B-B14F-4D97-AF65-F5344CB8AC3E}">
        <p14:creationId xmlns:p14="http://schemas.microsoft.com/office/powerpoint/2010/main" val="14890838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cs typeface="Arial" pitchFamily="34" charset="0"/>
              </a:rPr>
              <a:t>RWM </a:t>
            </a:r>
            <a:r>
              <a:rPr lang="en-US" sz="3600" dirty="0" smtClean="0">
                <a:cs typeface="Arial" pitchFamily="34" charset="0"/>
              </a:rPr>
              <a:t>Predisposal at CSF</a:t>
            </a:r>
            <a:endParaRPr lang="ar-JO" sz="3600" dirty="0" smtClean="0"/>
          </a:p>
        </p:txBody>
      </p:sp>
      <p:pic>
        <p:nvPicPr>
          <p:cNvPr id="36868" name="Picture 2" descr="step2"/>
          <p:cNvPicPr>
            <a:picLocks noChangeAspect="1" noChangeArrowheads="1"/>
          </p:cNvPicPr>
          <p:nvPr/>
        </p:nvPicPr>
        <p:blipFill>
          <a:blip r:embed="rId2" cstate="screen"/>
          <a:srcRect/>
          <a:stretch>
            <a:fillRect/>
          </a:stretch>
        </p:blipFill>
        <p:spPr bwMode="auto">
          <a:xfrm>
            <a:off x="4355976" y="2060848"/>
            <a:ext cx="4572000" cy="2901950"/>
          </a:xfrm>
          <a:prstGeom prst="rect">
            <a:avLst/>
          </a:prstGeom>
          <a:noFill/>
          <a:ln w="9525">
            <a:noFill/>
            <a:miter lim="800000"/>
            <a:headEnd/>
            <a:tailEnd/>
          </a:ln>
        </p:spPr>
      </p:pic>
      <p:sp>
        <p:nvSpPr>
          <p:cNvPr id="9" name="Content Placeholder 2"/>
          <p:cNvSpPr txBox="1">
            <a:spLocks noGrp="1"/>
          </p:cNvSpPr>
          <p:nvPr>
            <p:ph idx="1"/>
          </p:nvPr>
        </p:nvSpPr>
        <p:spPr bwMode="auto">
          <a:xfrm>
            <a:off x="251520" y="908720"/>
            <a:ext cx="8676456" cy="5688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1" fontAlgn="base" hangingPunct="1">
              <a:spcBef>
                <a:spcPct val="20000"/>
              </a:spcBef>
              <a:spcAft>
                <a:spcPct val="0"/>
              </a:spcAft>
              <a:buNone/>
              <a:defRPr sz="3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None/>
              <a:defRPr sz="2800">
                <a:solidFill>
                  <a:schemeClr val="tx1">
                    <a:tint val="75000"/>
                  </a:schemeClr>
                </a:solidFill>
                <a:latin typeface="+mn-lt"/>
              </a:defRPr>
            </a:lvl2pPr>
            <a:lvl3pPr marL="914400" indent="0" algn="ctr" rtl="0" eaLnBrk="1" fontAlgn="base" hangingPunct="1">
              <a:spcBef>
                <a:spcPct val="20000"/>
              </a:spcBef>
              <a:spcAft>
                <a:spcPct val="0"/>
              </a:spcAft>
              <a:buNone/>
              <a:defRPr sz="24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sz="2000">
                <a:solidFill>
                  <a:schemeClr val="tx1">
                    <a:tint val="75000"/>
                  </a:schemeClr>
                </a:solidFill>
                <a:latin typeface="+mn-lt"/>
              </a:defRPr>
            </a:lvl6pPr>
            <a:lvl7pPr marL="2743200" indent="0" algn="ctr" rtl="0" eaLnBrk="1" fontAlgn="base" hangingPunct="1">
              <a:spcBef>
                <a:spcPct val="20000"/>
              </a:spcBef>
              <a:spcAft>
                <a:spcPct val="0"/>
              </a:spcAft>
              <a:buNone/>
              <a:defRPr sz="2000">
                <a:solidFill>
                  <a:schemeClr val="tx1">
                    <a:tint val="75000"/>
                  </a:schemeClr>
                </a:solidFill>
                <a:latin typeface="+mn-lt"/>
              </a:defRPr>
            </a:lvl7pPr>
            <a:lvl8pPr marL="3200400" indent="0" algn="ctr" rtl="0" eaLnBrk="1" fontAlgn="base" hangingPunct="1">
              <a:spcBef>
                <a:spcPct val="20000"/>
              </a:spcBef>
              <a:spcAft>
                <a:spcPct val="0"/>
              </a:spcAft>
              <a:buNone/>
              <a:defRPr sz="2000">
                <a:solidFill>
                  <a:schemeClr val="tx1">
                    <a:tint val="75000"/>
                  </a:schemeClr>
                </a:solidFill>
                <a:latin typeface="+mn-lt"/>
              </a:defRPr>
            </a:lvl8pPr>
            <a:lvl9pPr marL="3657600" indent="0" algn="ctr" rtl="0" eaLnBrk="1" fontAlgn="base" hangingPunct="1">
              <a:spcBef>
                <a:spcPct val="20000"/>
              </a:spcBef>
              <a:spcAft>
                <a:spcPct val="0"/>
              </a:spcAft>
              <a:buNone/>
              <a:defRPr sz="2000">
                <a:solidFill>
                  <a:schemeClr val="tx1">
                    <a:tint val="75000"/>
                  </a:schemeClr>
                </a:solidFill>
                <a:latin typeface="+mn-lt"/>
              </a:defRPr>
            </a:lvl9pPr>
          </a:lstStyle>
          <a:p>
            <a:pPr algn="l">
              <a:spcBef>
                <a:spcPct val="25000"/>
              </a:spcBef>
              <a:spcAft>
                <a:spcPct val="25000"/>
              </a:spcAft>
              <a:buClr>
                <a:schemeClr val="bg1"/>
              </a:buClr>
              <a:buSzPct val="125000"/>
            </a:pPr>
            <a:r>
              <a:rPr lang="en-US" sz="2000" dirty="0" smtClean="0">
                <a:solidFill>
                  <a:srgbClr val="0033CC"/>
                </a:solidFill>
              </a:rPr>
              <a:t>The implemented procedures for the</a:t>
            </a:r>
            <a:r>
              <a:rPr lang="en-US" sz="2000" dirty="0">
                <a:solidFill>
                  <a:srgbClr val="0033CC"/>
                </a:solidFill>
              </a:rPr>
              <a:t> </a:t>
            </a:r>
            <a:r>
              <a:rPr lang="en-US" sz="2000" dirty="0" smtClean="0">
                <a:solidFill>
                  <a:srgbClr val="0033CC"/>
                </a:solidFill>
              </a:rPr>
              <a:t>safe management of radioactive waste at the CSF as follows:</a:t>
            </a:r>
          </a:p>
          <a:p>
            <a:pPr algn="l">
              <a:spcBef>
                <a:spcPct val="25000"/>
              </a:spcBef>
              <a:spcAft>
                <a:spcPct val="25000"/>
              </a:spcAft>
              <a:buClr>
                <a:schemeClr val="bg1"/>
              </a:buClr>
              <a:buSzPct val="125000"/>
            </a:pPr>
            <a:endParaRPr lang="en-US" sz="2000" dirty="0" smtClean="0">
              <a:solidFill>
                <a:srgbClr val="0033CC"/>
              </a:solidFill>
            </a:endParaRPr>
          </a:p>
          <a:p>
            <a:pPr marL="304800" indent="-304800" algn="l">
              <a:spcBef>
                <a:spcPct val="25000"/>
              </a:spcBef>
              <a:spcAft>
                <a:spcPct val="25000"/>
              </a:spcAft>
              <a:buClr>
                <a:schemeClr val="bg1"/>
              </a:buClr>
              <a:buSzPct val="125000"/>
            </a:pPr>
            <a:r>
              <a:rPr lang="en-US" sz="1600" dirty="0" smtClean="0">
                <a:solidFill>
                  <a:srgbClr val="0033CC"/>
                </a:solidFill>
              </a:rPr>
              <a:t>►</a:t>
            </a:r>
            <a:r>
              <a:rPr lang="en-US" sz="1600" b="1" dirty="0" smtClean="0">
                <a:solidFill>
                  <a:srgbClr val="0033CC"/>
                </a:solidFill>
              </a:rPr>
              <a:t>Identification</a:t>
            </a:r>
          </a:p>
          <a:p>
            <a:pPr marL="739775" indent="-304800" algn="l">
              <a:spcBef>
                <a:spcPct val="25000"/>
              </a:spcBef>
              <a:spcAft>
                <a:spcPct val="25000"/>
              </a:spcAft>
              <a:buClr>
                <a:schemeClr val="bg1"/>
              </a:buClr>
              <a:buSzPct val="125000"/>
            </a:pPr>
            <a:r>
              <a:rPr lang="en-US" sz="1600" dirty="0" smtClean="0">
                <a:solidFill>
                  <a:srgbClr val="0033CC"/>
                </a:solidFill>
              </a:rPr>
              <a:t>►</a:t>
            </a:r>
            <a:r>
              <a:rPr lang="en-US" sz="1600" b="1" dirty="0" smtClean="0">
                <a:solidFill>
                  <a:srgbClr val="0033CC"/>
                </a:solidFill>
              </a:rPr>
              <a:t>Assessment </a:t>
            </a:r>
            <a:r>
              <a:rPr lang="en-US" sz="1600" i="1" dirty="0" smtClean="0">
                <a:solidFill>
                  <a:srgbClr val="0033CC"/>
                </a:solidFill>
              </a:rPr>
              <a:t>(when possible)</a:t>
            </a:r>
          </a:p>
          <a:p>
            <a:pPr marL="1196975" indent="-304800" algn="l">
              <a:spcBef>
                <a:spcPct val="25000"/>
              </a:spcBef>
              <a:spcAft>
                <a:spcPct val="25000"/>
              </a:spcAft>
              <a:buClr>
                <a:schemeClr val="bg1"/>
              </a:buClr>
              <a:buSzPct val="125000"/>
            </a:pPr>
            <a:r>
              <a:rPr lang="en-US" sz="1600" dirty="0" smtClean="0">
                <a:solidFill>
                  <a:srgbClr val="0033CC"/>
                </a:solidFill>
              </a:rPr>
              <a:t>►</a:t>
            </a:r>
            <a:r>
              <a:rPr lang="en-US" sz="1600" b="1" dirty="0">
                <a:solidFill>
                  <a:srgbClr val="0033CC"/>
                </a:solidFill>
              </a:rPr>
              <a:t>Collection</a:t>
            </a:r>
          </a:p>
          <a:p>
            <a:pPr marL="1654175" indent="-304800" algn="l">
              <a:spcBef>
                <a:spcPct val="25000"/>
              </a:spcBef>
              <a:spcAft>
                <a:spcPct val="25000"/>
              </a:spcAft>
              <a:buClr>
                <a:schemeClr val="bg1"/>
              </a:buClr>
              <a:buSzPct val="125000"/>
            </a:pPr>
            <a:r>
              <a:rPr lang="en-US" sz="1600" b="1" dirty="0" smtClean="0">
                <a:solidFill>
                  <a:srgbClr val="0033CC"/>
                </a:solidFill>
              </a:rPr>
              <a:t>►Transport</a:t>
            </a:r>
            <a:endParaRPr lang="en-US" sz="1600" b="1" dirty="0">
              <a:solidFill>
                <a:srgbClr val="0033CC"/>
              </a:solidFill>
            </a:endParaRPr>
          </a:p>
          <a:p>
            <a:pPr marL="2111375" indent="-304800" algn="l">
              <a:spcBef>
                <a:spcPct val="25000"/>
              </a:spcBef>
              <a:spcAft>
                <a:spcPct val="25000"/>
              </a:spcAft>
              <a:buClr>
                <a:schemeClr val="bg1"/>
              </a:buClr>
              <a:buSzPct val="125000"/>
            </a:pPr>
            <a:r>
              <a:rPr lang="en-US" sz="1600" b="1" dirty="0" smtClean="0">
                <a:solidFill>
                  <a:srgbClr val="0033CC"/>
                </a:solidFill>
              </a:rPr>
              <a:t>►Receipt</a:t>
            </a:r>
          </a:p>
          <a:p>
            <a:pPr marL="2514600" indent="-304800" algn="l">
              <a:spcBef>
                <a:spcPct val="25000"/>
              </a:spcBef>
              <a:spcAft>
                <a:spcPct val="25000"/>
              </a:spcAft>
              <a:buClr>
                <a:schemeClr val="bg1"/>
              </a:buClr>
              <a:buSzPct val="125000"/>
            </a:pPr>
            <a:r>
              <a:rPr lang="en-US" sz="1600" b="1" dirty="0" smtClean="0">
                <a:solidFill>
                  <a:srgbClr val="0033CC"/>
                </a:solidFill>
              </a:rPr>
              <a:t>►Pretreatment</a:t>
            </a:r>
          </a:p>
          <a:p>
            <a:pPr marL="3025775" indent="-304800" algn="l">
              <a:spcBef>
                <a:spcPct val="25000"/>
              </a:spcBef>
              <a:spcAft>
                <a:spcPct val="25000"/>
              </a:spcAft>
              <a:buClr>
                <a:schemeClr val="bg1"/>
              </a:buClr>
              <a:buSzPct val="125000"/>
            </a:pPr>
            <a:r>
              <a:rPr lang="en-US" sz="1600" b="1" dirty="0" smtClean="0">
                <a:solidFill>
                  <a:srgbClr val="0033CC"/>
                </a:solidFill>
              </a:rPr>
              <a:t>►Characterization</a:t>
            </a:r>
          </a:p>
          <a:p>
            <a:pPr marL="3482975" indent="-304800" algn="l">
              <a:spcBef>
                <a:spcPct val="25000"/>
              </a:spcBef>
              <a:spcAft>
                <a:spcPct val="25000"/>
              </a:spcAft>
              <a:buClr>
                <a:schemeClr val="bg1"/>
              </a:buClr>
              <a:buSzPct val="125000"/>
            </a:pPr>
            <a:r>
              <a:rPr lang="en-US" sz="1600" b="1" dirty="0" smtClean="0">
                <a:solidFill>
                  <a:srgbClr val="0033CC"/>
                </a:solidFill>
              </a:rPr>
              <a:t>►Classification</a:t>
            </a:r>
          </a:p>
          <a:p>
            <a:pPr marL="3940175" indent="-304800" algn="l">
              <a:spcBef>
                <a:spcPct val="25000"/>
              </a:spcBef>
              <a:spcAft>
                <a:spcPct val="25000"/>
              </a:spcAft>
              <a:buClr>
                <a:schemeClr val="bg1"/>
              </a:buClr>
              <a:buSzPct val="125000"/>
            </a:pPr>
            <a:r>
              <a:rPr lang="en-US" sz="1600" b="1" dirty="0" smtClean="0">
                <a:solidFill>
                  <a:srgbClr val="0033CC"/>
                </a:solidFill>
              </a:rPr>
              <a:t>►Conditioning</a:t>
            </a:r>
          </a:p>
          <a:p>
            <a:pPr marL="4518025" indent="-304800" algn="l">
              <a:spcBef>
                <a:spcPct val="25000"/>
              </a:spcBef>
              <a:spcAft>
                <a:spcPct val="25000"/>
              </a:spcAft>
              <a:buClr>
                <a:schemeClr val="bg1"/>
              </a:buClr>
              <a:buSzPct val="125000"/>
            </a:pPr>
            <a:r>
              <a:rPr lang="en-US" sz="1600" b="1" dirty="0" smtClean="0">
                <a:solidFill>
                  <a:srgbClr val="0033CC"/>
                </a:solidFill>
              </a:rPr>
              <a:t>►Secure &amp; Safe Storage </a:t>
            </a:r>
          </a:p>
        </p:txBody>
      </p:sp>
    </p:spTree>
    <p:extLst>
      <p:ext uri="{BB962C8B-B14F-4D97-AF65-F5344CB8AC3E}">
        <p14:creationId xmlns:p14="http://schemas.microsoft.com/office/powerpoint/2010/main" val="2105959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1066800" y="152400"/>
            <a:ext cx="396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Collection</a:t>
            </a:r>
            <a:endParaRPr lang="ar-JO" smtClean="0"/>
          </a:p>
        </p:txBody>
      </p:sp>
      <p:pic>
        <p:nvPicPr>
          <p:cNvPr id="37891" name="Content Placeholder 6" descr="1111.jpg"/>
          <p:cNvPicPr>
            <a:picLocks noChangeAspect="1"/>
          </p:cNvPicPr>
          <p:nvPr/>
        </p:nvPicPr>
        <p:blipFill>
          <a:blip r:embed="rId2"/>
          <a:srcRect/>
          <a:stretch>
            <a:fillRect/>
          </a:stretch>
        </p:blipFill>
        <p:spPr bwMode="auto">
          <a:xfrm>
            <a:off x="736420" y="836712"/>
            <a:ext cx="4002268" cy="5688632"/>
          </a:xfrm>
          <a:prstGeom prst="rect">
            <a:avLst/>
          </a:prstGeom>
          <a:noFill/>
          <a:ln w="9525">
            <a:noFill/>
            <a:miter lim="800000"/>
            <a:headEnd/>
            <a:tailEnd/>
          </a:ln>
        </p:spPr>
      </p:pic>
      <p:pic>
        <p:nvPicPr>
          <p:cNvPr id="37892" name="Picture 3" descr="D:\1rwm\CSF\csf w pic\pic\New Folder (7)\IMG_0058.jpg"/>
          <p:cNvPicPr>
            <a:picLocks noChangeAspect="1" noChangeArrowheads="1"/>
          </p:cNvPicPr>
          <p:nvPr/>
        </p:nvPicPr>
        <p:blipFill>
          <a:blip r:embed="rId3" cstate="screen"/>
          <a:srcRect/>
          <a:stretch>
            <a:fillRect/>
          </a:stretch>
        </p:blipFill>
        <p:spPr bwMode="auto">
          <a:xfrm>
            <a:off x="5349875" y="692696"/>
            <a:ext cx="2803525" cy="1745704"/>
          </a:xfrm>
          <a:prstGeom prst="rect">
            <a:avLst/>
          </a:prstGeom>
          <a:noFill/>
          <a:ln w="9525">
            <a:noFill/>
            <a:miter lim="800000"/>
            <a:headEnd/>
            <a:tailEnd/>
          </a:ln>
        </p:spPr>
      </p:pic>
      <p:pic>
        <p:nvPicPr>
          <p:cNvPr id="37893" name="Picture 4" descr="D:\1rwm\CSF\csf w pic\pic\New Folder (7)\IMG_0062.jpg"/>
          <p:cNvPicPr>
            <a:picLocks noChangeAspect="1" noChangeArrowheads="1"/>
          </p:cNvPicPr>
          <p:nvPr/>
        </p:nvPicPr>
        <p:blipFill>
          <a:blip r:embed="rId4" cstate="screen"/>
          <a:srcRect/>
          <a:stretch>
            <a:fillRect/>
          </a:stretch>
        </p:blipFill>
        <p:spPr bwMode="auto">
          <a:xfrm>
            <a:off x="5349875" y="2597721"/>
            <a:ext cx="2803525" cy="1767383"/>
          </a:xfrm>
          <a:prstGeom prst="rect">
            <a:avLst/>
          </a:prstGeom>
          <a:noFill/>
          <a:ln w="9525">
            <a:noFill/>
            <a:miter lim="800000"/>
            <a:headEnd/>
            <a:tailEnd/>
          </a:ln>
        </p:spPr>
      </p:pic>
      <p:pic>
        <p:nvPicPr>
          <p:cNvPr id="37894" name="Picture 5" descr="D:\1rwm\CSF\csf w pic\pic\New Folder (7)\IMG_0064.jpg"/>
          <p:cNvPicPr>
            <a:picLocks noChangeAspect="1" noChangeArrowheads="1"/>
          </p:cNvPicPr>
          <p:nvPr/>
        </p:nvPicPr>
        <p:blipFill>
          <a:blip r:embed="rId5" cstate="screen"/>
          <a:srcRect/>
          <a:stretch>
            <a:fillRect/>
          </a:stretch>
        </p:blipFill>
        <p:spPr bwMode="auto">
          <a:xfrm>
            <a:off x="5349875" y="4509120"/>
            <a:ext cx="2803525" cy="1944216"/>
          </a:xfrm>
          <a:prstGeom prst="rect">
            <a:avLst/>
          </a:prstGeom>
          <a:noFill/>
          <a:ln w="9525">
            <a:noFill/>
            <a:miter lim="800000"/>
            <a:headEnd/>
            <a:tailEnd/>
          </a:ln>
        </p:spPr>
      </p:pic>
    </p:spTree>
    <p:extLst>
      <p:ext uri="{BB962C8B-B14F-4D97-AF65-F5344CB8AC3E}">
        <p14:creationId xmlns:p14="http://schemas.microsoft.com/office/powerpoint/2010/main" val="221511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838200" y="76200"/>
            <a:ext cx="4885928" cy="544488"/>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smtClean="0"/>
              <a:t>Processing</a:t>
            </a:r>
            <a:endParaRPr lang="ar-JO" dirty="0" smtClean="0"/>
          </a:p>
        </p:txBody>
      </p:sp>
      <p:pic>
        <p:nvPicPr>
          <p:cNvPr id="38915" name="Content Placeholder 4" descr="333.jpg"/>
          <p:cNvPicPr>
            <a:picLocks noChangeAspect="1"/>
          </p:cNvPicPr>
          <p:nvPr/>
        </p:nvPicPr>
        <p:blipFill>
          <a:blip r:embed="rId2"/>
          <a:srcRect/>
          <a:stretch>
            <a:fillRect/>
          </a:stretch>
        </p:blipFill>
        <p:spPr bwMode="auto">
          <a:xfrm>
            <a:off x="251519" y="836712"/>
            <a:ext cx="3894609" cy="5795764"/>
          </a:xfrm>
          <a:prstGeom prst="rect">
            <a:avLst/>
          </a:prstGeom>
          <a:noFill/>
          <a:ln w="9525">
            <a:noFill/>
            <a:miter lim="800000"/>
            <a:headEnd/>
            <a:tailEnd/>
          </a:ln>
        </p:spPr>
      </p:pic>
      <p:pic>
        <p:nvPicPr>
          <p:cNvPr id="38916" name="Picture 23" descr="IMG_0133"/>
          <p:cNvPicPr>
            <a:picLocks noChangeAspect="1" noChangeArrowheads="1"/>
          </p:cNvPicPr>
          <p:nvPr/>
        </p:nvPicPr>
        <p:blipFill>
          <a:blip r:embed="rId3" cstate="screen"/>
          <a:srcRect/>
          <a:stretch>
            <a:fillRect/>
          </a:stretch>
        </p:blipFill>
        <p:spPr bwMode="auto">
          <a:xfrm>
            <a:off x="4146128" y="2705100"/>
            <a:ext cx="2202285" cy="1828800"/>
          </a:xfrm>
          <a:prstGeom prst="rect">
            <a:avLst/>
          </a:prstGeom>
          <a:noFill/>
          <a:ln w="9525">
            <a:noFill/>
            <a:miter lim="800000"/>
            <a:headEnd/>
            <a:tailEnd/>
          </a:ln>
        </p:spPr>
      </p:pic>
      <p:pic>
        <p:nvPicPr>
          <p:cNvPr id="38917" name="Picture 3" descr="D:\1rwm\CSF\csf w pic\process\1.jpg"/>
          <p:cNvPicPr>
            <a:picLocks noChangeAspect="1" noChangeArrowheads="1"/>
          </p:cNvPicPr>
          <p:nvPr/>
        </p:nvPicPr>
        <p:blipFill>
          <a:blip r:embed="rId4" cstate="screen"/>
          <a:srcRect/>
          <a:stretch>
            <a:fillRect/>
          </a:stretch>
        </p:blipFill>
        <p:spPr bwMode="auto">
          <a:xfrm>
            <a:off x="4146128" y="762000"/>
            <a:ext cx="2254672" cy="1828800"/>
          </a:xfrm>
          <a:prstGeom prst="rect">
            <a:avLst/>
          </a:prstGeom>
          <a:noFill/>
          <a:ln w="9525">
            <a:noFill/>
            <a:miter lim="800000"/>
            <a:headEnd/>
            <a:tailEnd/>
          </a:ln>
        </p:spPr>
      </p:pic>
      <p:pic>
        <p:nvPicPr>
          <p:cNvPr id="38918" name="Picture 19" descr="2"/>
          <p:cNvPicPr>
            <a:picLocks noGrp="1" noChangeAspect="1" noChangeArrowheads="1"/>
          </p:cNvPicPr>
          <p:nvPr>
            <p:ph sz="quarter" idx="4294967295"/>
          </p:nvPr>
        </p:nvPicPr>
        <p:blipFill>
          <a:blip r:embed="rId5"/>
          <a:srcRect/>
          <a:stretch>
            <a:fillRect/>
          </a:stretch>
        </p:blipFill>
        <p:spPr>
          <a:xfrm>
            <a:off x="6480175" y="762000"/>
            <a:ext cx="2511425" cy="1828800"/>
          </a:xfrm>
        </p:spPr>
      </p:pic>
      <p:grpSp>
        <p:nvGrpSpPr>
          <p:cNvPr id="38919" name="Group 20"/>
          <p:cNvGrpSpPr>
            <a:grpSpLocks/>
          </p:cNvGrpSpPr>
          <p:nvPr/>
        </p:nvGrpSpPr>
        <p:grpSpPr bwMode="auto">
          <a:xfrm>
            <a:off x="4146128" y="4685941"/>
            <a:ext cx="2178472" cy="1828800"/>
            <a:chOff x="3886200" y="4114800"/>
            <a:chExt cx="2438400" cy="1828800"/>
          </a:xfrm>
        </p:grpSpPr>
        <p:pic>
          <p:nvPicPr>
            <p:cNvPr id="38927" name="Picture 5" descr="D:\1rwm\CSF\csf w pic\pic\New Folder (2)\11063-11071.jpg"/>
            <p:cNvPicPr>
              <a:picLocks noChangeAspect="1" noChangeArrowheads="1"/>
            </p:cNvPicPr>
            <p:nvPr/>
          </p:nvPicPr>
          <p:blipFill>
            <a:blip r:embed="rId6" cstate="screen"/>
            <a:srcRect/>
            <a:stretch>
              <a:fillRect/>
            </a:stretch>
          </p:blipFill>
          <p:spPr bwMode="auto">
            <a:xfrm>
              <a:off x="3886200" y="4114800"/>
              <a:ext cx="2438400" cy="1828800"/>
            </a:xfrm>
            <a:prstGeom prst="rect">
              <a:avLst/>
            </a:prstGeom>
            <a:noFill/>
            <a:ln w="9525">
              <a:noFill/>
              <a:miter lim="800000"/>
              <a:headEnd/>
              <a:tailEnd/>
            </a:ln>
          </p:spPr>
        </p:pic>
        <p:sp>
          <p:nvSpPr>
            <p:cNvPr id="18" name="Oval 17"/>
            <p:cNvSpPr/>
            <p:nvPr/>
          </p:nvSpPr>
          <p:spPr bwMode="auto">
            <a:xfrm>
              <a:off x="4953000" y="5334000"/>
              <a:ext cx="381000" cy="228600"/>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1"/>
            <a:lstStyle/>
            <a:p>
              <a:pPr algn="r" rtl="1" eaLnBrk="1" hangingPunct="1">
                <a:lnSpc>
                  <a:spcPct val="100000"/>
                </a:lnSpc>
                <a:spcBef>
                  <a:spcPct val="0"/>
                </a:spcBef>
                <a:buClrTx/>
                <a:buSzTx/>
                <a:buFontTx/>
                <a:buNone/>
                <a:defRPr/>
              </a:pPr>
              <a:endParaRPr lang="ar-JO"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charset="0"/>
              </a:endParaRPr>
            </a:p>
          </p:txBody>
        </p:sp>
      </p:grpSp>
      <p:grpSp>
        <p:nvGrpSpPr>
          <p:cNvPr id="38920" name="Group 19"/>
          <p:cNvGrpSpPr>
            <a:grpSpLocks/>
          </p:cNvGrpSpPr>
          <p:nvPr/>
        </p:nvGrpSpPr>
        <p:grpSpPr bwMode="auto">
          <a:xfrm>
            <a:off x="6477000" y="4648200"/>
            <a:ext cx="2565400" cy="1905000"/>
            <a:chOff x="6477000" y="4114800"/>
            <a:chExt cx="2565400" cy="1905000"/>
          </a:xfrm>
        </p:grpSpPr>
        <p:grpSp>
          <p:nvGrpSpPr>
            <p:cNvPr id="38923" name="Group 15"/>
            <p:cNvGrpSpPr>
              <a:grpSpLocks/>
            </p:cNvGrpSpPr>
            <p:nvPr/>
          </p:nvGrpSpPr>
          <p:grpSpPr bwMode="auto">
            <a:xfrm>
              <a:off x="6477000" y="4114800"/>
              <a:ext cx="2565400" cy="1905000"/>
              <a:chOff x="6477000" y="4114800"/>
              <a:chExt cx="2565400" cy="1905000"/>
            </a:xfrm>
          </p:grpSpPr>
          <p:pic>
            <p:nvPicPr>
              <p:cNvPr id="38925" name="Picture 4" descr="11096"/>
              <p:cNvPicPr>
                <a:picLocks noChangeAspect="1" noChangeArrowheads="1"/>
              </p:cNvPicPr>
              <p:nvPr/>
            </p:nvPicPr>
            <p:blipFill>
              <a:blip r:embed="rId7" cstate="screen"/>
              <a:srcRect/>
              <a:stretch>
                <a:fillRect/>
              </a:stretch>
            </p:blipFill>
            <p:spPr bwMode="auto">
              <a:xfrm>
                <a:off x="6477000" y="4114800"/>
                <a:ext cx="2531110" cy="1904283"/>
              </a:xfrm>
              <a:prstGeom prst="rect">
                <a:avLst/>
              </a:prstGeom>
              <a:noFill/>
              <a:ln w="9525">
                <a:noFill/>
                <a:miter lim="800000"/>
                <a:headEnd/>
                <a:tailEnd/>
              </a:ln>
            </p:spPr>
          </p:pic>
          <p:pic>
            <p:nvPicPr>
              <p:cNvPr id="38926" name="Picture 4" descr="D:\1rwm\CSF\csf w pic\process\IMG_0018.jpg"/>
              <p:cNvPicPr>
                <a:picLocks noChangeAspect="1" noChangeArrowheads="1"/>
              </p:cNvPicPr>
              <p:nvPr/>
            </p:nvPicPr>
            <p:blipFill>
              <a:blip r:embed="rId8" cstate="screen"/>
              <a:srcRect/>
              <a:stretch>
                <a:fillRect/>
              </a:stretch>
            </p:blipFill>
            <p:spPr bwMode="auto">
              <a:xfrm rot="5400000">
                <a:off x="8312150" y="5289550"/>
                <a:ext cx="876300" cy="584200"/>
              </a:xfrm>
              <a:prstGeom prst="rect">
                <a:avLst/>
              </a:prstGeom>
              <a:noFill/>
              <a:ln w="9525">
                <a:noFill/>
                <a:miter lim="800000"/>
                <a:headEnd/>
                <a:tailEnd/>
              </a:ln>
            </p:spPr>
          </p:pic>
        </p:grpSp>
        <p:sp>
          <p:nvSpPr>
            <p:cNvPr id="19" name="Oval 18"/>
            <p:cNvSpPr/>
            <p:nvPr/>
          </p:nvSpPr>
          <p:spPr bwMode="auto">
            <a:xfrm>
              <a:off x="6705600" y="5486400"/>
              <a:ext cx="381000" cy="228600"/>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1"/>
            <a:lstStyle/>
            <a:p>
              <a:pPr algn="r" rtl="1" eaLnBrk="1" hangingPunct="1">
                <a:lnSpc>
                  <a:spcPct val="100000"/>
                </a:lnSpc>
                <a:spcBef>
                  <a:spcPct val="0"/>
                </a:spcBef>
                <a:buClrTx/>
                <a:buSzTx/>
                <a:buFontTx/>
                <a:buNone/>
                <a:defRPr/>
              </a:pPr>
              <a:endParaRPr lang="ar-JO"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charset="0"/>
              </a:endParaRPr>
            </a:p>
          </p:txBody>
        </p:sp>
      </p:grpSp>
      <p:pic>
        <p:nvPicPr>
          <p:cNvPr id="38921" name="Picture 6" descr="D:\1rwm\CSF\csf w pic\process\IMG_0015.jpg"/>
          <p:cNvPicPr>
            <a:picLocks noChangeAspect="1" noChangeArrowheads="1"/>
          </p:cNvPicPr>
          <p:nvPr/>
        </p:nvPicPr>
        <p:blipFill>
          <a:blip r:embed="rId9" cstate="screen"/>
          <a:srcRect/>
          <a:stretch>
            <a:fillRect/>
          </a:stretch>
        </p:blipFill>
        <p:spPr bwMode="auto">
          <a:xfrm>
            <a:off x="6477000" y="2667000"/>
            <a:ext cx="2438400" cy="1905000"/>
          </a:xfrm>
          <a:prstGeom prst="rect">
            <a:avLst/>
          </a:prstGeom>
          <a:noFill/>
          <a:ln w="9525">
            <a:noFill/>
            <a:miter lim="800000"/>
            <a:headEnd/>
            <a:tailEnd/>
          </a:ln>
        </p:spPr>
      </p:pic>
      <p:pic>
        <p:nvPicPr>
          <p:cNvPr id="38922" name="Picture 13" descr="C:\Users\khalil.awad.JAECGOV\Desktop\IMG_0190.JPG"/>
          <p:cNvPicPr>
            <a:picLocks noChangeAspect="1" noChangeArrowheads="1"/>
          </p:cNvPicPr>
          <p:nvPr/>
        </p:nvPicPr>
        <p:blipFill>
          <a:blip r:embed="rId10" cstate="screen"/>
          <a:srcRect/>
          <a:stretch>
            <a:fillRect/>
          </a:stretch>
        </p:blipFill>
        <p:spPr bwMode="auto">
          <a:xfrm>
            <a:off x="2268538" y="5229200"/>
            <a:ext cx="1727398" cy="1368450"/>
          </a:xfrm>
          <a:prstGeom prst="rect">
            <a:avLst/>
          </a:prstGeom>
          <a:noFill/>
          <a:ln w="9525">
            <a:noFill/>
            <a:miter lim="800000"/>
            <a:headEnd/>
            <a:tailEnd/>
          </a:ln>
        </p:spPr>
      </p:pic>
      <p:sp>
        <p:nvSpPr>
          <p:cNvPr id="17" name="Oval 16"/>
          <p:cNvSpPr/>
          <p:nvPr/>
        </p:nvSpPr>
        <p:spPr bwMode="auto">
          <a:xfrm>
            <a:off x="2714612" y="5572140"/>
            <a:ext cx="642942" cy="571504"/>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1"/>
          <a:lstStyle/>
          <a:p>
            <a:pPr algn="r" rtl="1" eaLnBrk="1" hangingPunct="1">
              <a:lnSpc>
                <a:spcPct val="100000"/>
              </a:lnSpc>
              <a:spcBef>
                <a:spcPct val="0"/>
              </a:spcBef>
              <a:buClrTx/>
              <a:buSzTx/>
              <a:buFontTx/>
              <a:buNone/>
              <a:defRPr/>
            </a:pPr>
            <a:endParaRPr lang="ar-JO"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charset="0"/>
            </a:endParaRPr>
          </a:p>
        </p:txBody>
      </p:sp>
    </p:spTree>
    <p:extLst>
      <p:ext uri="{BB962C8B-B14F-4D97-AF65-F5344CB8AC3E}">
        <p14:creationId xmlns:p14="http://schemas.microsoft.com/office/powerpoint/2010/main" val="1916830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467544" y="274638"/>
            <a:ext cx="3312368" cy="634082"/>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smtClean="0"/>
              <a:t>Storage</a:t>
            </a:r>
            <a:endParaRPr lang="ar-JO" dirty="0" smtClean="0"/>
          </a:p>
        </p:txBody>
      </p:sp>
      <p:pic>
        <p:nvPicPr>
          <p:cNvPr id="39939" name="Content Placeholder 4" descr="222.jpg"/>
          <p:cNvPicPr>
            <a:picLocks noChangeAspect="1"/>
          </p:cNvPicPr>
          <p:nvPr/>
        </p:nvPicPr>
        <p:blipFill>
          <a:blip r:embed="rId2"/>
          <a:srcRect/>
          <a:stretch>
            <a:fillRect/>
          </a:stretch>
        </p:blipFill>
        <p:spPr bwMode="auto">
          <a:xfrm>
            <a:off x="280170" y="908720"/>
            <a:ext cx="3674417" cy="5760640"/>
          </a:xfrm>
          <a:prstGeom prst="rect">
            <a:avLst/>
          </a:prstGeom>
          <a:noFill/>
          <a:ln w="9525">
            <a:noFill/>
            <a:miter lim="800000"/>
            <a:headEnd/>
            <a:tailEnd/>
          </a:ln>
        </p:spPr>
      </p:pic>
      <p:pic>
        <p:nvPicPr>
          <p:cNvPr id="39940" name="Picture 3" descr="IMG_0062"/>
          <p:cNvPicPr>
            <a:picLocks noChangeAspect="1" noChangeArrowheads="1"/>
          </p:cNvPicPr>
          <p:nvPr/>
        </p:nvPicPr>
        <p:blipFill>
          <a:blip r:embed="rId3" cstate="screen"/>
          <a:srcRect/>
          <a:stretch>
            <a:fillRect/>
          </a:stretch>
        </p:blipFill>
        <p:spPr bwMode="auto">
          <a:xfrm>
            <a:off x="6629400" y="457200"/>
            <a:ext cx="2438400" cy="1828800"/>
          </a:xfrm>
          <a:prstGeom prst="rect">
            <a:avLst/>
          </a:prstGeom>
          <a:noFill/>
          <a:ln w="9525">
            <a:noFill/>
            <a:miter lim="800000"/>
            <a:headEnd/>
            <a:tailEnd/>
          </a:ln>
        </p:spPr>
      </p:pic>
      <p:pic>
        <p:nvPicPr>
          <p:cNvPr id="39941" name="Picture 4" descr="IMG_0063"/>
          <p:cNvPicPr>
            <a:picLocks noChangeAspect="1" noChangeArrowheads="1"/>
          </p:cNvPicPr>
          <p:nvPr/>
        </p:nvPicPr>
        <p:blipFill>
          <a:blip r:embed="rId4" cstate="screen"/>
          <a:srcRect/>
          <a:stretch>
            <a:fillRect/>
          </a:stretch>
        </p:blipFill>
        <p:spPr bwMode="auto">
          <a:xfrm>
            <a:off x="6632575" y="2438400"/>
            <a:ext cx="2435225" cy="1828800"/>
          </a:xfrm>
          <a:prstGeom prst="rect">
            <a:avLst/>
          </a:prstGeom>
          <a:noFill/>
          <a:ln w="9525">
            <a:noFill/>
            <a:miter lim="800000"/>
            <a:headEnd/>
            <a:tailEnd/>
          </a:ln>
        </p:spPr>
      </p:pic>
      <p:pic>
        <p:nvPicPr>
          <p:cNvPr id="39942" name="Picture 6" descr="IMG_0066"/>
          <p:cNvPicPr>
            <a:picLocks noChangeAspect="1" noChangeArrowheads="1"/>
          </p:cNvPicPr>
          <p:nvPr/>
        </p:nvPicPr>
        <p:blipFill>
          <a:blip r:embed="rId5" cstate="screen"/>
          <a:srcRect/>
          <a:stretch>
            <a:fillRect/>
          </a:stretch>
        </p:blipFill>
        <p:spPr bwMode="auto">
          <a:xfrm>
            <a:off x="4114800" y="2438400"/>
            <a:ext cx="2438400" cy="1828800"/>
          </a:xfrm>
          <a:prstGeom prst="rect">
            <a:avLst/>
          </a:prstGeom>
          <a:noFill/>
          <a:ln w="9525">
            <a:noFill/>
            <a:miter lim="800000"/>
            <a:headEnd/>
            <a:tailEnd/>
          </a:ln>
        </p:spPr>
      </p:pic>
      <p:pic>
        <p:nvPicPr>
          <p:cNvPr id="39944" name="Picture 2" descr="D:\1rwm\CSF\csf w pic\process\IMG_0073.jpg"/>
          <p:cNvPicPr>
            <a:picLocks noChangeAspect="1" noChangeArrowheads="1"/>
          </p:cNvPicPr>
          <p:nvPr/>
        </p:nvPicPr>
        <p:blipFill>
          <a:blip r:embed="rId6" cstate="screen"/>
          <a:srcRect/>
          <a:stretch>
            <a:fillRect/>
          </a:stretch>
        </p:blipFill>
        <p:spPr bwMode="auto">
          <a:xfrm>
            <a:off x="4114800" y="457200"/>
            <a:ext cx="2438400" cy="1828800"/>
          </a:xfrm>
          <a:prstGeom prst="rect">
            <a:avLst/>
          </a:prstGeom>
          <a:noFill/>
          <a:ln w="9525">
            <a:noFill/>
            <a:miter lim="800000"/>
            <a:headEnd/>
            <a:tailEnd/>
          </a:ln>
        </p:spPr>
      </p:pic>
      <p:grpSp>
        <p:nvGrpSpPr>
          <p:cNvPr id="39945" name="Group 13"/>
          <p:cNvGrpSpPr>
            <a:grpSpLocks/>
          </p:cNvGrpSpPr>
          <p:nvPr/>
        </p:nvGrpSpPr>
        <p:grpSpPr bwMode="auto">
          <a:xfrm>
            <a:off x="4114800" y="4419600"/>
            <a:ext cx="2743200" cy="2057400"/>
            <a:chOff x="4114800" y="4419600"/>
            <a:chExt cx="2743200" cy="2057400"/>
          </a:xfrm>
        </p:grpSpPr>
        <p:pic>
          <p:nvPicPr>
            <p:cNvPr id="39947" name="Picture 3" descr="D:\1rwm\CSF\csf w pic\process\IMG_0028.jpg"/>
            <p:cNvPicPr>
              <a:picLocks noChangeAspect="1" noChangeArrowheads="1"/>
            </p:cNvPicPr>
            <p:nvPr/>
          </p:nvPicPr>
          <p:blipFill>
            <a:blip r:embed="rId7" cstate="screen"/>
            <a:srcRect/>
            <a:stretch>
              <a:fillRect/>
            </a:stretch>
          </p:blipFill>
          <p:spPr bwMode="auto">
            <a:xfrm>
              <a:off x="4114800" y="4419600"/>
              <a:ext cx="2743200" cy="2057400"/>
            </a:xfrm>
            <a:prstGeom prst="rect">
              <a:avLst/>
            </a:prstGeom>
            <a:noFill/>
            <a:ln w="9525">
              <a:noFill/>
              <a:miter lim="800000"/>
              <a:headEnd/>
              <a:tailEnd/>
            </a:ln>
          </p:spPr>
        </p:pic>
        <p:sp>
          <p:nvSpPr>
            <p:cNvPr id="13" name="Oval 12"/>
            <p:cNvSpPr/>
            <p:nvPr/>
          </p:nvSpPr>
          <p:spPr bwMode="auto">
            <a:xfrm>
              <a:off x="4800600" y="5715000"/>
              <a:ext cx="381000" cy="304800"/>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1"/>
            <a:lstStyle/>
            <a:p>
              <a:pPr algn="r" rtl="1" eaLnBrk="1" hangingPunct="1">
                <a:lnSpc>
                  <a:spcPct val="100000"/>
                </a:lnSpc>
                <a:spcBef>
                  <a:spcPct val="0"/>
                </a:spcBef>
                <a:buClrTx/>
                <a:buSzTx/>
                <a:buFontTx/>
                <a:buNone/>
                <a:defRPr/>
              </a:pPr>
              <a:endParaRPr lang="ar-JO"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charset="0"/>
              </a:endParaRPr>
            </a:p>
          </p:txBody>
        </p:sp>
      </p:grpSp>
      <p:pic>
        <p:nvPicPr>
          <p:cNvPr id="39946" name="Picture 12" descr="C:\Users\khalil.awad.JAECGOV\Desktop\IMG_0201.JPG"/>
          <p:cNvPicPr>
            <a:picLocks noChangeAspect="1" noChangeArrowheads="1"/>
          </p:cNvPicPr>
          <p:nvPr/>
        </p:nvPicPr>
        <p:blipFill>
          <a:blip r:embed="rId8" cstate="screen"/>
          <a:srcRect/>
          <a:stretch>
            <a:fillRect/>
          </a:stretch>
        </p:blipFill>
        <p:spPr bwMode="auto">
          <a:xfrm>
            <a:off x="5076825" y="4437063"/>
            <a:ext cx="1800225" cy="1079500"/>
          </a:xfrm>
          <a:prstGeom prst="rect">
            <a:avLst/>
          </a:prstGeom>
          <a:noFill/>
          <a:ln w="9525">
            <a:noFill/>
            <a:miter lim="800000"/>
            <a:headEnd/>
            <a:tailEnd/>
          </a:ln>
        </p:spPr>
      </p:pic>
      <p:pic>
        <p:nvPicPr>
          <p:cNvPr id="14" name="Picture 13" descr="C:\Users\osama.natsheh\Desktop\New folder (2)\New folder\IMG_0333.JPG"/>
          <p:cNvPicPr/>
          <p:nvPr/>
        </p:nvPicPr>
        <p:blipFill>
          <a:blip r:embed="rId9" cstate="screen"/>
          <a:srcRect/>
          <a:stretch>
            <a:fillRect/>
          </a:stretch>
        </p:blipFill>
        <p:spPr bwMode="auto">
          <a:xfrm>
            <a:off x="6885111" y="4419600"/>
            <a:ext cx="2223393" cy="2057400"/>
          </a:xfrm>
          <a:prstGeom prst="rect">
            <a:avLst/>
          </a:prstGeom>
          <a:noFill/>
          <a:ln w="9525">
            <a:noFill/>
            <a:miter lim="800000"/>
            <a:headEnd/>
            <a:tailEnd/>
          </a:ln>
        </p:spPr>
      </p:pic>
    </p:spTree>
    <p:extLst>
      <p:ext uri="{BB962C8B-B14F-4D97-AF65-F5344CB8AC3E}">
        <p14:creationId xmlns:p14="http://schemas.microsoft.com/office/powerpoint/2010/main" val="35467396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6696744" cy="864096"/>
          </a:xfrm>
        </p:spPr>
        <p:txBody>
          <a:bodyPr/>
          <a:lstStyle/>
          <a:p>
            <a:r>
              <a:rPr lang="en-US" dirty="0" smtClean="0"/>
              <a:t>RWM Procedures </a:t>
            </a:r>
            <a:endParaRPr lang="ar-JO"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fr-FR" dirty="0" smtClean="0"/>
              <a:t> PR01  </a:t>
            </a:r>
            <a:r>
              <a:rPr lang="fr-FR" dirty="0" err="1" smtClean="0"/>
              <a:t>Process</a:t>
            </a:r>
            <a:r>
              <a:rPr lang="fr-FR" dirty="0" smtClean="0"/>
              <a:t> </a:t>
            </a:r>
            <a:r>
              <a:rPr lang="fr-FR" dirty="0" smtClean="0"/>
              <a:t>Description.</a:t>
            </a:r>
          </a:p>
          <a:p>
            <a:pPr>
              <a:buFont typeface="Wingdings" panose="05000000000000000000" pitchFamily="2" charset="2"/>
              <a:buChar char="q"/>
            </a:pPr>
            <a:r>
              <a:rPr lang="fr-FR" dirty="0" smtClean="0"/>
              <a:t> PR02  </a:t>
            </a:r>
            <a:r>
              <a:rPr lang="fr-FR" dirty="0" smtClean="0"/>
              <a:t>Source </a:t>
            </a:r>
            <a:r>
              <a:rPr lang="fr-FR" dirty="0" err="1" smtClean="0"/>
              <a:t>Acceptance</a:t>
            </a:r>
            <a:endParaRPr lang="fr-FR" dirty="0" smtClean="0"/>
          </a:p>
          <a:p>
            <a:pPr>
              <a:buFont typeface="Wingdings" panose="05000000000000000000" pitchFamily="2" charset="2"/>
              <a:buChar char="q"/>
            </a:pPr>
            <a:r>
              <a:rPr lang="fr-FR" dirty="0"/>
              <a:t> </a:t>
            </a:r>
            <a:r>
              <a:rPr lang="fr-FR" dirty="0" smtClean="0"/>
              <a:t>PR03  Collection-Transport</a:t>
            </a:r>
            <a:r>
              <a:rPr lang="fr-FR" dirty="0" smtClean="0"/>
              <a:t>.</a:t>
            </a:r>
          </a:p>
          <a:p>
            <a:pPr>
              <a:buFont typeface="Wingdings" panose="05000000000000000000" pitchFamily="2" charset="2"/>
              <a:buChar char="q"/>
            </a:pPr>
            <a:r>
              <a:rPr lang="fr-FR" dirty="0"/>
              <a:t> </a:t>
            </a:r>
            <a:r>
              <a:rPr lang="fr-FR" dirty="0" smtClean="0"/>
              <a:t>PR04  </a:t>
            </a:r>
            <a:r>
              <a:rPr lang="fr-FR" dirty="0" err="1" smtClean="0"/>
              <a:t>Characterization-Dismantling</a:t>
            </a:r>
            <a:r>
              <a:rPr lang="fr-FR" dirty="0" smtClean="0"/>
              <a:t>.</a:t>
            </a:r>
          </a:p>
          <a:p>
            <a:pPr>
              <a:buFont typeface="Wingdings" panose="05000000000000000000" pitchFamily="2" charset="2"/>
              <a:buChar char="q"/>
            </a:pPr>
            <a:r>
              <a:rPr lang="fr-FR" dirty="0"/>
              <a:t> </a:t>
            </a:r>
            <a:r>
              <a:rPr lang="fr-FR" dirty="0" smtClean="0"/>
              <a:t>PR05  </a:t>
            </a:r>
            <a:r>
              <a:rPr lang="fr-FR" dirty="0" err="1" smtClean="0"/>
              <a:t>Precemented</a:t>
            </a:r>
            <a:r>
              <a:rPr lang="fr-FR" dirty="0" smtClean="0"/>
              <a:t> </a:t>
            </a:r>
            <a:r>
              <a:rPr lang="fr-FR" dirty="0" smtClean="0"/>
              <a:t>Drums.</a:t>
            </a:r>
          </a:p>
          <a:p>
            <a:pPr>
              <a:buFont typeface="Wingdings" panose="05000000000000000000" pitchFamily="2" charset="2"/>
              <a:buChar char="q"/>
            </a:pPr>
            <a:r>
              <a:rPr lang="fr-FR" dirty="0"/>
              <a:t> </a:t>
            </a:r>
            <a:r>
              <a:rPr lang="fr-FR" dirty="0" smtClean="0"/>
              <a:t>PR06  </a:t>
            </a:r>
            <a:r>
              <a:rPr lang="fr-FR" dirty="0" err="1" smtClean="0"/>
              <a:t>Conditioning</a:t>
            </a:r>
            <a:r>
              <a:rPr lang="fr-FR" dirty="0" smtClean="0"/>
              <a:t> </a:t>
            </a:r>
            <a:r>
              <a:rPr lang="fr-FR" dirty="0" smtClean="0"/>
              <a:t>DSRS-Storage. </a:t>
            </a:r>
          </a:p>
          <a:p>
            <a:pPr>
              <a:buFont typeface="Wingdings" panose="05000000000000000000" pitchFamily="2" charset="2"/>
              <a:buChar char="q"/>
            </a:pPr>
            <a:r>
              <a:rPr lang="fr-FR" dirty="0"/>
              <a:t> </a:t>
            </a:r>
            <a:r>
              <a:rPr lang="fr-FR" dirty="0" smtClean="0"/>
              <a:t>PR07  </a:t>
            </a:r>
            <a:r>
              <a:rPr lang="fr-FR" dirty="0" smtClean="0"/>
              <a:t>Radiation </a:t>
            </a:r>
            <a:r>
              <a:rPr lang="fr-FR" dirty="0"/>
              <a:t>Protection</a:t>
            </a:r>
            <a:endParaRPr lang="ar-JO" dirty="0"/>
          </a:p>
        </p:txBody>
      </p:sp>
    </p:spTree>
    <p:extLst>
      <p:ext uri="{BB962C8B-B14F-4D97-AF65-F5344CB8AC3E}">
        <p14:creationId xmlns:p14="http://schemas.microsoft.com/office/powerpoint/2010/main" val="1242812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5"/>
          <p:cNvSpPr>
            <a:spLocks noGrp="1" noChangeArrowheads="1"/>
          </p:cNvSpPr>
          <p:nvPr>
            <p:ph type="title"/>
          </p:nvPr>
        </p:nvSpPr>
        <p:spPr bwMode="auto">
          <a:xfrm>
            <a:off x="457200" y="274638"/>
            <a:ext cx="8229600" cy="7778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i="1" dirty="0" smtClean="0"/>
              <a:t> Radioactive Waste  Inventory at JAEC  </a:t>
            </a:r>
          </a:p>
        </p:txBody>
      </p:sp>
      <p:graphicFrame>
        <p:nvGraphicFramePr>
          <p:cNvPr id="4" name="Table 3"/>
          <p:cNvGraphicFramePr>
            <a:graphicFrameLocks noGrp="1"/>
          </p:cNvGraphicFramePr>
          <p:nvPr>
            <p:extLst>
              <p:ext uri="{D42A27DB-BD31-4B8C-83A1-F6EECF244321}">
                <p14:modId xmlns:p14="http://schemas.microsoft.com/office/powerpoint/2010/main" val="3082035757"/>
              </p:ext>
            </p:extLst>
          </p:nvPr>
        </p:nvGraphicFramePr>
        <p:xfrm>
          <a:off x="609600" y="1676394"/>
          <a:ext cx="7848600" cy="4792143"/>
        </p:xfrm>
        <a:graphic>
          <a:graphicData uri="http://schemas.openxmlformats.org/drawingml/2006/table">
            <a:tbl>
              <a:tblPr rtl="1">
                <a:effectLst>
                  <a:outerShdw blurRad="50800" dist="38100" dir="18900000" algn="bl" rotWithShape="0">
                    <a:prstClr val="black">
                      <a:alpha val="40000"/>
                    </a:prstClr>
                  </a:outerShdw>
                </a:effectLst>
              </a:tblPr>
              <a:tblGrid>
                <a:gridCol w="1846843"/>
                <a:gridCol w="2184043"/>
                <a:gridCol w="3817714"/>
              </a:tblGrid>
              <a:tr h="262467">
                <a:tc>
                  <a:txBody>
                    <a:bodyPr/>
                    <a:lstStyle/>
                    <a:p>
                      <a:pPr marL="0" marR="0" algn="ctr" rtl="0">
                        <a:lnSpc>
                          <a:spcPct val="115000"/>
                        </a:lnSpc>
                        <a:spcBef>
                          <a:spcPts val="0"/>
                        </a:spcBef>
                        <a:spcAft>
                          <a:spcPts val="0"/>
                        </a:spcAft>
                      </a:pPr>
                      <a:r>
                        <a:rPr lang="en-US" sz="1200" b="1" dirty="0">
                          <a:latin typeface="Times New Roman"/>
                          <a:ea typeface="Times New Roman"/>
                          <a:cs typeface="Arial"/>
                        </a:rPr>
                        <a:t>Total Activity</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a:latin typeface="Times New Roman"/>
                          <a:ea typeface="Times New Roman"/>
                          <a:cs typeface="Arial"/>
                        </a:rPr>
                        <a:t>Quantity</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a:latin typeface="Times New Roman"/>
                          <a:ea typeface="Times New Roman"/>
                          <a:cs typeface="Arial"/>
                        </a:rPr>
                        <a:t>Isotope</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r h="262467">
                <a:tc>
                  <a:txBody>
                    <a:bodyPr/>
                    <a:lstStyle/>
                    <a:p>
                      <a:pPr marL="0" marR="0" algn="ctr" rtl="0">
                        <a:lnSpc>
                          <a:spcPct val="115000"/>
                        </a:lnSpc>
                        <a:spcBef>
                          <a:spcPts val="0"/>
                        </a:spcBef>
                        <a:spcAft>
                          <a:spcPts val="0"/>
                        </a:spcAft>
                      </a:pPr>
                      <a:r>
                        <a:rPr lang="en-US" sz="1200" b="1">
                          <a:latin typeface="Arial"/>
                          <a:ea typeface="Times New Roman"/>
                          <a:cs typeface="Arial"/>
                        </a:rPr>
                        <a:t>8420</a:t>
                      </a:r>
                      <a:r>
                        <a:rPr lang="en-US" sz="1200" b="1">
                          <a:latin typeface="Times New Roman"/>
                          <a:ea typeface="Times New Roman"/>
                          <a:cs typeface="Arial"/>
                        </a:rPr>
                        <a:t> mCi</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a:latin typeface="Arial"/>
                          <a:ea typeface="Times New Roman"/>
                          <a:cs typeface="Arial"/>
                        </a:rPr>
                        <a:t>92</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a:latin typeface="Arial"/>
                          <a:ea typeface="Times New Roman"/>
                          <a:cs typeface="Arial"/>
                        </a:rPr>
                        <a:t>Cs-137</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r h="262467">
                <a:tc>
                  <a:txBody>
                    <a:bodyPr/>
                    <a:lstStyle/>
                    <a:p>
                      <a:pPr marL="0" marR="0" algn="ctr" rtl="0">
                        <a:lnSpc>
                          <a:spcPct val="115000"/>
                        </a:lnSpc>
                        <a:spcBef>
                          <a:spcPts val="0"/>
                        </a:spcBef>
                        <a:spcAft>
                          <a:spcPts val="0"/>
                        </a:spcAft>
                      </a:pPr>
                      <a:r>
                        <a:rPr lang="en-US" sz="1200" b="1">
                          <a:latin typeface="Arial"/>
                          <a:ea typeface="Times New Roman"/>
                          <a:cs typeface="Arial"/>
                        </a:rPr>
                        <a:t>145.1</a:t>
                      </a:r>
                      <a:r>
                        <a:rPr lang="en-US" sz="1200" b="1">
                          <a:latin typeface="Times New Roman"/>
                          <a:ea typeface="Times New Roman"/>
                          <a:cs typeface="Arial"/>
                        </a:rPr>
                        <a:t> mCi</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a:latin typeface="Arial"/>
                          <a:ea typeface="Times New Roman"/>
                          <a:cs typeface="Arial"/>
                        </a:rPr>
                        <a:t>3</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a:latin typeface="Arial"/>
                          <a:ea typeface="Times New Roman"/>
                          <a:cs typeface="Arial"/>
                        </a:rPr>
                        <a:t>Am </a:t>
                      </a:r>
                      <a:r>
                        <a:rPr lang="en-US" sz="1200" b="1" dirty="0" smtClean="0">
                          <a:latin typeface="Arial"/>
                          <a:ea typeface="Times New Roman"/>
                          <a:cs typeface="Arial"/>
                        </a:rPr>
                        <a:t>-241</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r h="262467">
                <a:tc>
                  <a:txBody>
                    <a:bodyPr/>
                    <a:lstStyle/>
                    <a:p>
                      <a:pPr marL="0" marR="0" algn="ctr" rtl="0">
                        <a:lnSpc>
                          <a:spcPct val="115000"/>
                        </a:lnSpc>
                        <a:spcBef>
                          <a:spcPts val="0"/>
                        </a:spcBef>
                        <a:spcAft>
                          <a:spcPts val="0"/>
                        </a:spcAft>
                      </a:pPr>
                      <a:r>
                        <a:rPr lang="en-US" sz="1200" b="1">
                          <a:latin typeface="Arial"/>
                          <a:ea typeface="Times New Roman"/>
                          <a:cs typeface="Arial"/>
                        </a:rPr>
                        <a:t>0.1</a:t>
                      </a:r>
                      <a:r>
                        <a:rPr lang="en-US" sz="1200" b="1">
                          <a:latin typeface="Times New Roman"/>
                          <a:ea typeface="Times New Roman"/>
                          <a:cs typeface="Arial"/>
                        </a:rPr>
                        <a:t> mCi</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a:latin typeface="Arial"/>
                          <a:ea typeface="Times New Roman"/>
                          <a:cs typeface="Arial"/>
                        </a:rPr>
                        <a:t>2</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a:latin typeface="Arial"/>
                          <a:ea typeface="Times New Roman"/>
                          <a:cs typeface="Arial"/>
                        </a:rPr>
                        <a:t>Ba </a:t>
                      </a:r>
                      <a:r>
                        <a:rPr lang="en-US" sz="1200" b="1" dirty="0" smtClean="0">
                          <a:latin typeface="Arial"/>
                          <a:ea typeface="Times New Roman"/>
                          <a:cs typeface="Arial"/>
                        </a:rPr>
                        <a:t>-133</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r h="262467">
                <a:tc>
                  <a:txBody>
                    <a:bodyPr/>
                    <a:lstStyle/>
                    <a:p>
                      <a:pPr marL="0" marR="0" algn="ctr" rtl="0">
                        <a:lnSpc>
                          <a:spcPct val="115000"/>
                        </a:lnSpc>
                        <a:spcBef>
                          <a:spcPts val="0"/>
                        </a:spcBef>
                        <a:spcAft>
                          <a:spcPts val="0"/>
                        </a:spcAft>
                      </a:pPr>
                      <a:r>
                        <a:rPr lang="en-US" sz="1200" b="1">
                          <a:latin typeface="Arial"/>
                          <a:ea typeface="Times New Roman"/>
                          <a:cs typeface="Arial"/>
                        </a:rPr>
                        <a:t>0.02</a:t>
                      </a:r>
                      <a:r>
                        <a:rPr lang="en-US" sz="1200" b="1">
                          <a:latin typeface="Times New Roman"/>
                          <a:ea typeface="Times New Roman"/>
                          <a:cs typeface="Arial"/>
                        </a:rPr>
                        <a:t> mCi</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a:latin typeface="Arial"/>
                          <a:ea typeface="Times New Roman"/>
                          <a:cs typeface="Arial"/>
                        </a:rPr>
                        <a:t>13</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smtClean="0">
                          <a:latin typeface="Arial"/>
                          <a:ea typeface="Times New Roman"/>
                          <a:cs typeface="Arial"/>
                        </a:rPr>
                        <a:t>Co- </a:t>
                      </a:r>
                      <a:r>
                        <a:rPr lang="en-US" sz="1200" b="1" dirty="0">
                          <a:latin typeface="Arial"/>
                          <a:ea typeface="Times New Roman"/>
                          <a:cs typeface="Arial"/>
                        </a:rPr>
                        <a:t>57</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r h="262467">
                <a:tc>
                  <a:txBody>
                    <a:bodyPr/>
                    <a:lstStyle/>
                    <a:p>
                      <a:pPr marL="0" marR="0" algn="ctr" rtl="0">
                        <a:lnSpc>
                          <a:spcPct val="115000"/>
                        </a:lnSpc>
                        <a:spcBef>
                          <a:spcPts val="0"/>
                        </a:spcBef>
                        <a:spcAft>
                          <a:spcPts val="1000"/>
                        </a:spcAft>
                      </a:pPr>
                      <a:r>
                        <a:rPr lang="en-US" sz="1200" b="1">
                          <a:latin typeface="Arial"/>
                          <a:ea typeface="Calibri"/>
                          <a:cs typeface="Arial"/>
                        </a:rPr>
                        <a:t>0.126</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a:latin typeface="Arial"/>
                          <a:ea typeface="Times New Roman"/>
                          <a:cs typeface="Arial"/>
                        </a:rPr>
                        <a:t>2</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a:latin typeface="Arial"/>
                          <a:ea typeface="Times New Roman"/>
                          <a:cs typeface="Arial"/>
                        </a:rPr>
                        <a:t>Co </a:t>
                      </a:r>
                      <a:r>
                        <a:rPr lang="en-US" sz="1200" b="1" dirty="0" smtClean="0">
                          <a:latin typeface="Arial"/>
                          <a:ea typeface="Times New Roman"/>
                          <a:cs typeface="Arial"/>
                        </a:rPr>
                        <a:t>-60</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r h="330204">
                <a:tc>
                  <a:txBody>
                    <a:bodyPr/>
                    <a:lstStyle/>
                    <a:p>
                      <a:pPr marL="0" marR="0" algn="ctr" rtl="0">
                        <a:lnSpc>
                          <a:spcPct val="115000"/>
                        </a:lnSpc>
                        <a:spcBef>
                          <a:spcPts val="0"/>
                        </a:spcBef>
                        <a:spcAft>
                          <a:spcPts val="1000"/>
                        </a:spcAft>
                      </a:pPr>
                      <a:r>
                        <a:rPr lang="en-US" sz="1200" b="1" dirty="0">
                          <a:latin typeface="Arial"/>
                          <a:ea typeface="Calibri"/>
                          <a:cs typeface="Arial"/>
                        </a:rPr>
                        <a:t>37450</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a:latin typeface="Arial"/>
                          <a:ea typeface="Times New Roman"/>
                          <a:cs typeface="Arial"/>
                        </a:rPr>
                        <a:t>1</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smtClean="0">
                          <a:latin typeface="Arial"/>
                          <a:ea typeface="Times New Roman"/>
                          <a:cs typeface="Arial"/>
                        </a:rPr>
                        <a:t>Co- </a:t>
                      </a:r>
                      <a:r>
                        <a:rPr lang="en-US" sz="1200" b="1" dirty="0">
                          <a:latin typeface="Arial"/>
                          <a:ea typeface="Times New Roman"/>
                          <a:cs typeface="Arial"/>
                        </a:rPr>
                        <a:t>60</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r h="262467">
                <a:tc>
                  <a:txBody>
                    <a:bodyPr/>
                    <a:lstStyle/>
                    <a:p>
                      <a:pPr marL="0" marR="0" algn="ctr" rtl="0">
                        <a:lnSpc>
                          <a:spcPct val="115000"/>
                        </a:lnSpc>
                        <a:spcBef>
                          <a:spcPts val="0"/>
                        </a:spcBef>
                        <a:spcAft>
                          <a:spcPts val="0"/>
                        </a:spcAft>
                      </a:pPr>
                      <a:r>
                        <a:rPr lang="en-US" sz="1200" b="1">
                          <a:latin typeface="Arial"/>
                          <a:ea typeface="Times New Roman"/>
                          <a:cs typeface="Arial"/>
                        </a:rPr>
                        <a:t>Unknown</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a:latin typeface="Arial"/>
                          <a:ea typeface="Times New Roman"/>
                          <a:cs typeface="Arial"/>
                        </a:rPr>
                        <a:t>1</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a:latin typeface="Arial"/>
                          <a:ea typeface="Times New Roman"/>
                          <a:cs typeface="Arial"/>
                        </a:rPr>
                        <a:t>Co </a:t>
                      </a:r>
                      <a:r>
                        <a:rPr lang="en-US" sz="1200" b="1" dirty="0" smtClean="0">
                          <a:latin typeface="Arial"/>
                          <a:ea typeface="Times New Roman"/>
                          <a:cs typeface="Arial"/>
                        </a:rPr>
                        <a:t>- 60</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r h="262467">
                <a:tc>
                  <a:txBody>
                    <a:bodyPr/>
                    <a:lstStyle/>
                    <a:p>
                      <a:pPr marL="0" marR="0" algn="ctr" rtl="0">
                        <a:lnSpc>
                          <a:spcPct val="115000"/>
                        </a:lnSpc>
                        <a:spcBef>
                          <a:spcPts val="0"/>
                        </a:spcBef>
                        <a:spcAft>
                          <a:spcPts val="0"/>
                        </a:spcAft>
                      </a:pPr>
                      <a:r>
                        <a:rPr lang="en-US" sz="1200" b="1" dirty="0">
                          <a:latin typeface="Arial"/>
                          <a:ea typeface="Times New Roman"/>
                          <a:cs typeface="Arial"/>
                        </a:rPr>
                        <a:t>1035.0</a:t>
                      </a:r>
                      <a:r>
                        <a:rPr lang="en-US" sz="1200" b="1" dirty="0">
                          <a:latin typeface="Times New Roman"/>
                          <a:ea typeface="Times New Roman"/>
                          <a:cs typeface="Arial"/>
                        </a:rPr>
                        <a:t> </a:t>
                      </a:r>
                      <a:r>
                        <a:rPr lang="en-US" sz="1200" b="1" dirty="0" err="1">
                          <a:latin typeface="Times New Roman"/>
                          <a:ea typeface="Times New Roman"/>
                          <a:cs typeface="Arial"/>
                        </a:rPr>
                        <a:t>mCi</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a:latin typeface="Arial"/>
                          <a:ea typeface="Times New Roman"/>
                          <a:cs typeface="Arial"/>
                        </a:rPr>
                        <a:t>4</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err="1" smtClean="0">
                          <a:latin typeface="Arial"/>
                          <a:ea typeface="Times New Roman"/>
                          <a:cs typeface="Arial"/>
                        </a:rPr>
                        <a:t>Eu</a:t>
                      </a:r>
                      <a:r>
                        <a:rPr lang="en-US" sz="1200" b="1" dirty="0" smtClean="0">
                          <a:latin typeface="Arial"/>
                          <a:ea typeface="Times New Roman"/>
                          <a:cs typeface="Arial"/>
                        </a:rPr>
                        <a:t> - </a:t>
                      </a:r>
                      <a:r>
                        <a:rPr lang="en-US" sz="1200" b="1" dirty="0">
                          <a:latin typeface="Arial"/>
                          <a:ea typeface="Times New Roman"/>
                          <a:cs typeface="Arial"/>
                        </a:rPr>
                        <a:t>152</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r h="262467">
                <a:tc>
                  <a:txBody>
                    <a:bodyPr/>
                    <a:lstStyle/>
                    <a:p>
                      <a:pPr marL="0" marR="0" algn="ctr" rtl="0">
                        <a:lnSpc>
                          <a:spcPct val="115000"/>
                        </a:lnSpc>
                        <a:spcBef>
                          <a:spcPts val="0"/>
                        </a:spcBef>
                        <a:spcAft>
                          <a:spcPts val="0"/>
                        </a:spcAft>
                      </a:pPr>
                      <a:r>
                        <a:rPr lang="en-US" sz="1200" b="1">
                          <a:latin typeface="Arial"/>
                          <a:ea typeface="Times New Roman"/>
                          <a:cs typeface="Arial"/>
                        </a:rPr>
                        <a:t>0.3</a:t>
                      </a:r>
                      <a:r>
                        <a:rPr lang="en-US" sz="1200" b="1">
                          <a:latin typeface="Times New Roman"/>
                          <a:ea typeface="Times New Roman"/>
                          <a:cs typeface="Arial"/>
                        </a:rPr>
                        <a:t> mCi</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a:latin typeface="Arial"/>
                          <a:ea typeface="Times New Roman"/>
                          <a:cs typeface="Arial"/>
                        </a:rPr>
                        <a:t>1</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err="1">
                          <a:latin typeface="Arial"/>
                          <a:ea typeface="Times New Roman"/>
                          <a:cs typeface="Arial"/>
                        </a:rPr>
                        <a:t>Ir</a:t>
                      </a:r>
                      <a:r>
                        <a:rPr lang="en-US" sz="1200" b="1" dirty="0">
                          <a:latin typeface="Arial"/>
                          <a:ea typeface="Times New Roman"/>
                          <a:cs typeface="Arial"/>
                        </a:rPr>
                        <a:t> </a:t>
                      </a:r>
                      <a:r>
                        <a:rPr lang="en-US" sz="1200" b="1" dirty="0" smtClean="0">
                          <a:latin typeface="Arial"/>
                          <a:ea typeface="Times New Roman"/>
                          <a:cs typeface="Arial"/>
                        </a:rPr>
                        <a:t>- 192</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r h="262467">
                <a:tc>
                  <a:txBody>
                    <a:bodyPr/>
                    <a:lstStyle/>
                    <a:p>
                      <a:pPr marL="0" marR="0" algn="ctr" rtl="0">
                        <a:lnSpc>
                          <a:spcPct val="115000"/>
                        </a:lnSpc>
                        <a:spcBef>
                          <a:spcPts val="0"/>
                        </a:spcBef>
                        <a:spcAft>
                          <a:spcPts val="0"/>
                        </a:spcAft>
                      </a:pPr>
                      <a:r>
                        <a:rPr lang="en-US" sz="1200" b="1">
                          <a:latin typeface="Arial"/>
                          <a:ea typeface="Times New Roman"/>
                          <a:cs typeface="Arial"/>
                        </a:rPr>
                        <a:t>540.6</a:t>
                      </a:r>
                      <a:r>
                        <a:rPr lang="en-US" sz="1200" b="1">
                          <a:latin typeface="Times New Roman"/>
                          <a:ea typeface="Times New Roman"/>
                          <a:cs typeface="Arial"/>
                        </a:rPr>
                        <a:t> mCi</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a:latin typeface="Arial"/>
                          <a:ea typeface="Times New Roman"/>
                          <a:cs typeface="Arial"/>
                        </a:rPr>
                        <a:t>8</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a:latin typeface="Arial"/>
                          <a:ea typeface="Times New Roman"/>
                          <a:cs typeface="Arial"/>
                        </a:rPr>
                        <a:t>Ra </a:t>
                      </a:r>
                      <a:r>
                        <a:rPr lang="en-US" sz="1200" b="1" dirty="0" smtClean="0">
                          <a:latin typeface="Arial"/>
                          <a:ea typeface="Times New Roman"/>
                          <a:cs typeface="Arial"/>
                        </a:rPr>
                        <a:t>- 226</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r h="262467">
                <a:tc>
                  <a:txBody>
                    <a:bodyPr/>
                    <a:lstStyle/>
                    <a:p>
                      <a:pPr marL="0" marR="0" algn="ctr" rtl="0">
                        <a:lnSpc>
                          <a:spcPct val="115000"/>
                        </a:lnSpc>
                        <a:spcBef>
                          <a:spcPts val="0"/>
                        </a:spcBef>
                        <a:spcAft>
                          <a:spcPts val="0"/>
                        </a:spcAft>
                      </a:pPr>
                      <a:r>
                        <a:rPr lang="en-US" sz="1200" b="1">
                          <a:latin typeface="Arial"/>
                          <a:ea typeface="Times New Roman"/>
                          <a:cs typeface="Arial"/>
                        </a:rPr>
                        <a:t>94.3</a:t>
                      </a:r>
                      <a:r>
                        <a:rPr lang="en-US" sz="1200" b="1">
                          <a:latin typeface="Times New Roman"/>
                          <a:ea typeface="Times New Roman"/>
                          <a:cs typeface="Arial"/>
                        </a:rPr>
                        <a:t> mCi</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a:latin typeface="Arial"/>
                          <a:ea typeface="Times New Roman"/>
                          <a:cs typeface="Arial"/>
                        </a:rPr>
                        <a:t>10</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err="1" smtClean="0">
                          <a:latin typeface="Arial"/>
                          <a:ea typeface="Times New Roman"/>
                          <a:cs typeface="Arial"/>
                        </a:rPr>
                        <a:t>Sr</a:t>
                      </a:r>
                      <a:r>
                        <a:rPr lang="en-US" sz="1200" b="1" dirty="0" smtClean="0">
                          <a:latin typeface="Arial"/>
                          <a:ea typeface="Times New Roman"/>
                          <a:cs typeface="Arial"/>
                        </a:rPr>
                        <a:t>- </a:t>
                      </a:r>
                      <a:r>
                        <a:rPr lang="en-US" sz="1200" b="1" dirty="0">
                          <a:latin typeface="Arial"/>
                          <a:ea typeface="Times New Roman"/>
                          <a:cs typeface="Arial"/>
                        </a:rPr>
                        <a:t>90</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r h="262467">
                <a:tc>
                  <a:txBody>
                    <a:bodyPr/>
                    <a:lstStyle/>
                    <a:p>
                      <a:pPr marL="0" marR="0" algn="ctr" rtl="0">
                        <a:lnSpc>
                          <a:spcPct val="115000"/>
                        </a:lnSpc>
                        <a:spcBef>
                          <a:spcPts val="0"/>
                        </a:spcBef>
                        <a:spcAft>
                          <a:spcPts val="0"/>
                        </a:spcAft>
                      </a:pPr>
                      <a:r>
                        <a:rPr lang="en-US" sz="1200" b="1">
                          <a:latin typeface="Arial"/>
                          <a:ea typeface="Times New Roman"/>
                          <a:cs typeface="Arial"/>
                        </a:rPr>
                        <a:t>202.7</a:t>
                      </a:r>
                      <a:r>
                        <a:rPr lang="en-US" sz="1200" b="1">
                          <a:latin typeface="Times New Roman"/>
                          <a:ea typeface="Times New Roman"/>
                          <a:cs typeface="Arial"/>
                        </a:rPr>
                        <a:t> mCi</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a:latin typeface="Arial"/>
                          <a:ea typeface="Times New Roman"/>
                          <a:cs typeface="Arial"/>
                        </a:rPr>
                        <a:t>2</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smtClean="0">
                          <a:latin typeface="Arial"/>
                          <a:ea typeface="Times New Roman"/>
                          <a:cs typeface="Arial"/>
                        </a:rPr>
                        <a:t>Kr-  </a:t>
                      </a:r>
                      <a:r>
                        <a:rPr lang="en-US" sz="1200" b="1" dirty="0">
                          <a:latin typeface="Arial"/>
                          <a:ea typeface="Times New Roman"/>
                          <a:cs typeface="Arial"/>
                        </a:rPr>
                        <a:t>85</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r h="262467">
                <a:tc>
                  <a:txBody>
                    <a:bodyPr/>
                    <a:lstStyle/>
                    <a:p>
                      <a:pPr marL="0" marR="0" algn="ctr" rtl="0">
                        <a:lnSpc>
                          <a:spcPct val="115000"/>
                        </a:lnSpc>
                        <a:spcBef>
                          <a:spcPts val="0"/>
                        </a:spcBef>
                        <a:spcAft>
                          <a:spcPts val="1000"/>
                        </a:spcAft>
                      </a:pPr>
                      <a:r>
                        <a:rPr lang="en-US" sz="1200" b="1">
                          <a:latin typeface="Arial"/>
                          <a:ea typeface="Calibri"/>
                          <a:cs typeface="Arial"/>
                        </a:rPr>
                        <a:t>3470 </a:t>
                      </a:r>
                      <a:r>
                        <a:rPr lang="en-US" sz="1200" b="1">
                          <a:latin typeface="Times New Roman"/>
                          <a:ea typeface="Times New Roman"/>
                          <a:cs typeface="Arial"/>
                        </a:rPr>
                        <a:t>mCi</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a:latin typeface="Arial"/>
                          <a:ea typeface="Times New Roman"/>
                          <a:cs typeface="Arial"/>
                        </a:rPr>
                        <a:t>11</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a:latin typeface="Arial"/>
                          <a:ea typeface="Times New Roman"/>
                          <a:cs typeface="Arial"/>
                        </a:rPr>
                        <a:t>Am 241,Be</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r h="262467">
                <a:tc>
                  <a:txBody>
                    <a:bodyPr/>
                    <a:lstStyle/>
                    <a:p>
                      <a:pPr marL="0" marR="0" algn="ctr" rtl="0">
                        <a:lnSpc>
                          <a:spcPct val="115000"/>
                        </a:lnSpc>
                        <a:spcBef>
                          <a:spcPts val="0"/>
                        </a:spcBef>
                        <a:spcAft>
                          <a:spcPts val="0"/>
                        </a:spcAft>
                      </a:pPr>
                      <a:r>
                        <a:rPr lang="en-US" sz="1200" b="1">
                          <a:latin typeface="Arial"/>
                          <a:ea typeface="Times New Roman"/>
                          <a:cs typeface="Arial"/>
                        </a:rPr>
                        <a:t>---</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a:latin typeface="Arial"/>
                          <a:ea typeface="Times New Roman"/>
                          <a:cs typeface="Arial"/>
                        </a:rPr>
                        <a:t>22</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a:latin typeface="Arial"/>
                          <a:ea typeface="Times New Roman"/>
                          <a:cs typeface="Arial"/>
                        </a:rPr>
                        <a:t>Depleted </a:t>
                      </a:r>
                      <a:r>
                        <a:rPr lang="en-US" sz="1200" b="1" dirty="0" smtClean="0">
                          <a:latin typeface="Arial"/>
                          <a:ea typeface="Times New Roman"/>
                          <a:cs typeface="Arial"/>
                        </a:rPr>
                        <a:t>Uranium (DU) </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r h="262467">
                <a:tc>
                  <a:txBody>
                    <a:bodyPr/>
                    <a:lstStyle/>
                    <a:p>
                      <a:pPr marL="0" marR="0" algn="ctr" rtl="0">
                        <a:lnSpc>
                          <a:spcPct val="115000"/>
                        </a:lnSpc>
                        <a:spcBef>
                          <a:spcPts val="0"/>
                        </a:spcBef>
                        <a:spcAft>
                          <a:spcPts val="0"/>
                        </a:spcAft>
                      </a:pPr>
                      <a:r>
                        <a:rPr lang="en-US" sz="1200" b="1">
                          <a:latin typeface="Arial"/>
                          <a:ea typeface="Times New Roman"/>
                          <a:cs typeface="Arial"/>
                        </a:rPr>
                        <a:t>---</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a:latin typeface="Arial"/>
                          <a:ea typeface="Times New Roman"/>
                          <a:cs typeface="Arial"/>
                        </a:rPr>
                        <a:t>96</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a:latin typeface="Arial"/>
                          <a:ea typeface="Times New Roman"/>
                          <a:cs typeface="Arial"/>
                        </a:rPr>
                        <a:t>I-131</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r h="262467">
                <a:tc>
                  <a:txBody>
                    <a:bodyPr/>
                    <a:lstStyle/>
                    <a:p>
                      <a:pPr marL="0" marR="0" algn="ctr" rtl="0">
                        <a:lnSpc>
                          <a:spcPct val="115000"/>
                        </a:lnSpc>
                        <a:spcBef>
                          <a:spcPts val="0"/>
                        </a:spcBef>
                        <a:spcAft>
                          <a:spcPts val="0"/>
                        </a:spcAft>
                      </a:pPr>
                      <a:r>
                        <a:rPr lang="en-US" sz="1200" b="1">
                          <a:latin typeface="Arial"/>
                          <a:ea typeface="Times New Roman"/>
                          <a:cs typeface="Arial"/>
                        </a:rPr>
                        <a:t>---</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a:latin typeface="Arial"/>
                          <a:ea typeface="Times New Roman"/>
                          <a:cs typeface="Arial"/>
                        </a:rPr>
                        <a:t>175</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a:latin typeface="Arial"/>
                          <a:ea typeface="Times New Roman"/>
                          <a:cs typeface="Arial"/>
                        </a:rPr>
                        <a:t>Mo99/Tc99m</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r h="262467">
                <a:tc>
                  <a:txBody>
                    <a:bodyPr/>
                    <a:lstStyle/>
                    <a:p>
                      <a:pPr marL="0" marR="0" algn="ctr" rtl="0">
                        <a:lnSpc>
                          <a:spcPct val="115000"/>
                        </a:lnSpc>
                        <a:spcBef>
                          <a:spcPts val="0"/>
                        </a:spcBef>
                        <a:spcAft>
                          <a:spcPts val="0"/>
                        </a:spcAft>
                      </a:pPr>
                      <a:r>
                        <a:rPr lang="en-US" sz="1200" b="1">
                          <a:latin typeface="Arial"/>
                          <a:ea typeface="Times New Roman"/>
                          <a:cs typeface="Arial"/>
                        </a:rPr>
                        <a:t>---</a:t>
                      </a:r>
                      <a:endParaRPr lang="en-US" sz="1400" b="1">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a:latin typeface="Arial"/>
                          <a:ea typeface="Times New Roman"/>
                          <a:cs typeface="Arial"/>
                        </a:rPr>
                        <a:t>2 Drum (200 L)</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marR="0" algn="ctr" rtl="0">
                        <a:lnSpc>
                          <a:spcPct val="115000"/>
                        </a:lnSpc>
                        <a:spcBef>
                          <a:spcPts val="0"/>
                        </a:spcBef>
                        <a:spcAft>
                          <a:spcPts val="0"/>
                        </a:spcAft>
                      </a:pPr>
                      <a:r>
                        <a:rPr lang="en-US" sz="1200" b="1" dirty="0">
                          <a:latin typeface="Arial"/>
                          <a:ea typeface="Times New Roman"/>
                          <a:cs typeface="Arial"/>
                        </a:rPr>
                        <a:t>14 Bag compactable Mixed Solid Waste</a:t>
                      </a:r>
                      <a:endParaRPr lang="en-US" sz="1400" b="1" dirty="0">
                        <a:latin typeface="Calibri"/>
                        <a:ea typeface="Calibri"/>
                        <a:cs typeface="Arial"/>
                      </a:endParaRP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bl>
          </a:graphicData>
        </a:graphic>
      </p:graphicFrame>
    </p:spTree>
    <p:extLst>
      <p:ext uri="{BB962C8B-B14F-4D97-AF65-F5344CB8AC3E}">
        <p14:creationId xmlns:p14="http://schemas.microsoft.com/office/powerpoint/2010/main" val="97837405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6840760" cy="792087"/>
          </a:xfrm>
        </p:spPr>
        <p:txBody>
          <a:bodyPr>
            <a:noAutofit/>
          </a:bodyPr>
          <a:lstStyle/>
          <a:p>
            <a:r>
              <a:rPr lang="en-GB" sz="1800" dirty="0" smtClean="0"/>
              <a:t>Status of Safety Case / Safety Assessment for </a:t>
            </a:r>
            <a:r>
              <a:rPr lang="en-US" sz="1800" dirty="0"/>
              <a:t>DSRS </a:t>
            </a:r>
            <a:r>
              <a:rPr lang="en-GB" sz="1800" dirty="0" smtClean="0"/>
              <a:t>Stores</a:t>
            </a:r>
            <a:endParaRPr lang="en-GB" sz="1800" dirty="0"/>
          </a:p>
        </p:txBody>
      </p:sp>
      <p:sp>
        <p:nvSpPr>
          <p:cNvPr id="3" name="Content Placeholder 2"/>
          <p:cNvSpPr>
            <a:spLocks noGrp="1"/>
          </p:cNvSpPr>
          <p:nvPr>
            <p:ph idx="1"/>
          </p:nvPr>
        </p:nvSpPr>
        <p:spPr>
          <a:xfrm>
            <a:off x="395536" y="1268760"/>
            <a:ext cx="8748464" cy="4857403"/>
          </a:xfrm>
        </p:spPr>
        <p:txBody>
          <a:bodyPr>
            <a:normAutofit fontScale="70000" lnSpcReduction="20000"/>
          </a:bodyPr>
          <a:lstStyle/>
          <a:p>
            <a:pPr>
              <a:buFont typeface="Wingdings" pitchFamily="2" charset="2"/>
              <a:buChar char="Ø"/>
            </a:pPr>
            <a:r>
              <a:rPr lang="en-GB" dirty="0" smtClean="0"/>
              <a:t>There is a preliminarily SC/SA for the CSF.</a:t>
            </a:r>
          </a:p>
          <a:p>
            <a:pPr>
              <a:buFont typeface="Wingdings" pitchFamily="2" charset="2"/>
              <a:buChar char="Ø"/>
            </a:pPr>
            <a:r>
              <a:rPr lang="en-GB" dirty="0" smtClean="0"/>
              <a:t> The first initial draft was prepared by </a:t>
            </a:r>
            <a:r>
              <a:rPr lang="en-GB" dirty="0" smtClean="0"/>
              <a:t>NECSA on August 2014 .</a:t>
            </a:r>
          </a:p>
          <a:p>
            <a:pPr marL="0" indent="0">
              <a:buNone/>
            </a:pPr>
            <a:endParaRPr lang="en-GB" dirty="0" smtClean="0"/>
          </a:p>
          <a:p>
            <a:pPr>
              <a:buFont typeface="Wingdings" pitchFamily="2" charset="2"/>
              <a:buChar char="Ø"/>
            </a:pPr>
            <a:endParaRPr lang="en-GB" dirty="0" smtClean="0"/>
          </a:p>
          <a:p>
            <a:pPr>
              <a:buFont typeface="Wingdings" pitchFamily="2" charset="2"/>
              <a:buChar char="Ø"/>
            </a:pPr>
            <a:endParaRPr lang="en-GB" dirty="0"/>
          </a:p>
          <a:p>
            <a:pPr>
              <a:buFont typeface="Wingdings" pitchFamily="2" charset="2"/>
              <a:buChar char="Ø"/>
            </a:pPr>
            <a:endParaRPr lang="en-GB" dirty="0" smtClean="0"/>
          </a:p>
          <a:p>
            <a:pPr>
              <a:buFont typeface="Wingdings" pitchFamily="2" charset="2"/>
              <a:buChar char="Ø"/>
            </a:pPr>
            <a:endParaRPr lang="en-GB" dirty="0" smtClean="0"/>
          </a:p>
          <a:p>
            <a:pPr>
              <a:buFont typeface="Wingdings" pitchFamily="2" charset="2"/>
              <a:buChar char="Ø"/>
            </a:pPr>
            <a:endParaRPr lang="en-GB" dirty="0"/>
          </a:p>
          <a:p>
            <a:pPr>
              <a:buFont typeface="Wingdings" pitchFamily="2" charset="2"/>
              <a:buChar char="Ø"/>
            </a:pPr>
            <a:endParaRPr lang="en-GB" dirty="0"/>
          </a:p>
          <a:p>
            <a:pPr>
              <a:buFont typeface="Wingdings" pitchFamily="2" charset="2"/>
              <a:buChar char="Ø"/>
            </a:pPr>
            <a:r>
              <a:rPr lang="en-GB" dirty="0"/>
              <a:t>T</a:t>
            </a:r>
            <a:r>
              <a:rPr lang="en-GB" dirty="0" smtClean="0"/>
              <a:t>hen updated </a:t>
            </a:r>
            <a:r>
              <a:rPr lang="en-GB" dirty="0" smtClean="0"/>
              <a:t>by  the CSF RWM’s </a:t>
            </a:r>
            <a:r>
              <a:rPr lang="en-GB" dirty="0"/>
              <a:t>Staff </a:t>
            </a:r>
            <a:r>
              <a:rPr lang="en-GB" dirty="0" smtClean="0"/>
              <a:t>and reviewed by the QA Directorate at JAEC  and then it is submitted to the Regulatory Authority EMRC for approval or any comments and not yet approved.</a:t>
            </a:r>
          </a:p>
          <a:p>
            <a:pPr>
              <a:buFont typeface="Wingdings" pitchFamily="2" charset="2"/>
              <a:buChar char="Ø"/>
            </a:pPr>
            <a:r>
              <a:rPr lang="en-GB" dirty="0" smtClean="0"/>
              <a:t>The documents are kept at the CSF ( each operator), </a:t>
            </a:r>
            <a:r>
              <a:rPr lang="en-GB" dirty="0"/>
              <a:t>Manager </a:t>
            </a:r>
            <a:r>
              <a:rPr lang="en-GB" dirty="0" smtClean="0"/>
              <a:t>of the CSF  , the QA </a:t>
            </a:r>
            <a:r>
              <a:rPr lang="en-GB" dirty="0"/>
              <a:t>Directorate at </a:t>
            </a:r>
            <a:r>
              <a:rPr lang="en-GB" dirty="0" smtClean="0"/>
              <a:t>JAEC and ENMRC. </a:t>
            </a:r>
          </a:p>
          <a:p>
            <a:endParaRPr lang="en-GB" dirty="0"/>
          </a:p>
        </p:txBody>
      </p:sp>
      <p:sp>
        <p:nvSpPr>
          <p:cNvPr id="4" name="Slide Number Placeholder 3"/>
          <p:cNvSpPr>
            <a:spLocks noGrp="1"/>
          </p:cNvSpPr>
          <p:nvPr>
            <p:ph type="sldNum" sz="quarter" idx="12"/>
          </p:nvPr>
        </p:nvSpPr>
        <p:spPr/>
        <p:txBody>
          <a:bodyPr/>
          <a:lstStyle/>
          <a:p>
            <a:fld id="{23A0628E-C12F-4F8C-9895-BCD5E30100D3}" type="slidenum">
              <a:rPr lang="en-US" smtClean="0"/>
              <a:pPr/>
              <a:t>29</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53" y="2060848"/>
            <a:ext cx="777686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1315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32656"/>
            <a:ext cx="5181600" cy="864096"/>
          </a:xfrm>
        </p:spPr>
        <p:txBody>
          <a:bodyPr>
            <a:noAutofit/>
          </a:bodyPr>
          <a:lstStyle/>
          <a:p>
            <a:r>
              <a:rPr lang="en-US" sz="4000" b="1" dirty="0" smtClean="0">
                <a:solidFill>
                  <a:srgbClr val="0033CC"/>
                </a:solidFill>
              </a:rPr>
              <a:t>Nuclear Laws</a:t>
            </a:r>
            <a:endParaRPr lang="en-US" altLang="ar-JO" sz="4000" b="1" kern="1200" baseline="0" dirty="0">
              <a:solidFill>
                <a:srgbClr val="C00000"/>
              </a:solidFill>
              <a:latin typeface="Cambria" panose="02040503050406030204" pitchFamily="18" charset="0"/>
            </a:endParaRPr>
          </a:p>
        </p:txBody>
      </p:sp>
      <p:sp>
        <p:nvSpPr>
          <p:cNvPr id="3" name="Subtitle 2"/>
          <p:cNvSpPr>
            <a:spLocks noGrp="1"/>
          </p:cNvSpPr>
          <p:nvPr>
            <p:ph idx="1"/>
          </p:nvPr>
        </p:nvSpPr>
        <p:spPr>
          <a:xfrm>
            <a:off x="457200" y="1756266"/>
            <a:ext cx="8229600" cy="4525963"/>
          </a:xfrm>
        </p:spPr>
        <p:txBody>
          <a:bodyPr/>
          <a:lstStyle/>
          <a:p>
            <a:r>
              <a:rPr lang="en-US" sz="1600" b="1" dirty="0" smtClean="0"/>
              <a:t> </a:t>
            </a:r>
            <a:endParaRPr lang="en-US" sz="1600" dirty="0"/>
          </a:p>
        </p:txBody>
      </p:sp>
      <p:sp>
        <p:nvSpPr>
          <p:cNvPr id="4" name="Rectangle 3"/>
          <p:cNvSpPr>
            <a:spLocks noChangeArrowheads="1"/>
          </p:cNvSpPr>
          <p:nvPr/>
        </p:nvSpPr>
        <p:spPr bwMode="auto">
          <a:xfrm>
            <a:off x="0" y="1988840"/>
            <a:ext cx="9061039" cy="4392488"/>
          </a:xfrm>
          <a:prstGeom prst="rect">
            <a:avLst/>
          </a:prstGeom>
          <a:noFill/>
          <a:ln w="9525">
            <a:noFill/>
            <a:miter lim="800000"/>
            <a:headEnd/>
            <a:tailEnd/>
          </a:ln>
        </p:spPr>
        <p:txBody>
          <a:bodyPr/>
          <a:lstStyle/>
          <a:p>
            <a:pPr algn="r" eaLnBrk="1" fontAlgn="auto" hangingPunct="1">
              <a:lnSpc>
                <a:spcPct val="100000"/>
              </a:lnSpc>
              <a:spcBef>
                <a:spcPts val="0"/>
              </a:spcBef>
              <a:spcAft>
                <a:spcPts val="0"/>
              </a:spcAft>
              <a:buClrTx/>
              <a:buSzTx/>
              <a:buFontTx/>
              <a:buNone/>
            </a:pPr>
            <a:endParaRPr lang="es-ES" altLang="ar-JO" sz="1800" dirty="0">
              <a:solidFill>
                <a:srgbClr val="3333FF"/>
              </a:solidFill>
              <a:effectLst/>
              <a:latin typeface="Arial"/>
              <a:ea typeface="Calibri" pitchFamily="34" charset="0"/>
              <a:cs typeface="Arial" pitchFamily="34" charset="0"/>
            </a:endParaRPr>
          </a:p>
        </p:txBody>
      </p:sp>
      <p:sp>
        <p:nvSpPr>
          <p:cNvPr id="5" name="Rectangle 4"/>
          <p:cNvSpPr/>
          <p:nvPr/>
        </p:nvSpPr>
        <p:spPr>
          <a:xfrm>
            <a:off x="107504" y="925269"/>
            <a:ext cx="7776864" cy="830997"/>
          </a:xfrm>
          <a:prstGeom prst="rect">
            <a:avLst/>
          </a:prstGeom>
        </p:spPr>
        <p:txBody>
          <a:bodyPr wrap="square">
            <a:spAutoFit/>
          </a:bodyPr>
          <a:lstStyle/>
          <a:p>
            <a:pPr algn="r" rtl="1" eaLnBrk="1" fontAlgn="auto" hangingPunct="1">
              <a:lnSpc>
                <a:spcPct val="100000"/>
              </a:lnSpc>
              <a:spcBef>
                <a:spcPts val="0"/>
              </a:spcBef>
              <a:spcAft>
                <a:spcPts val="0"/>
              </a:spcAft>
              <a:buClrTx/>
              <a:buSzTx/>
              <a:buFontTx/>
              <a:buNone/>
              <a:defRPr/>
            </a:pPr>
            <a:endParaRPr lang="en-US" altLang="en-US" b="1" kern="0" dirty="0" smtClean="0">
              <a:solidFill>
                <a:srgbClr val="000000"/>
              </a:solidFill>
              <a:effectLst/>
              <a:latin typeface="Arial"/>
            </a:endParaRPr>
          </a:p>
          <a:p>
            <a:pPr algn="ctr" eaLnBrk="1" fontAlgn="auto" hangingPunct="1">
              <a:lnSpc>
                <a:spcPct val="100000"/>
              </a:lnSpc>
              <a:spcBef>
                <a:spcPts val="0"/>
              </a:spcBef>
              <a:spcAft>
                <a:spcPts val="0"/>
              </a:spcAft>
              <a:buClrTx/>
              <a:buSzTx/>
              <a:buFontTx/>
              <a:buNone/>
              <a:defRPr/>
            </a:pPr>
            <a:endParaRPr lang="en-US" altLang="en-US" b="1" kern="0" dirty="0" smtClean="0">
              <a:solidFill>
                <a:srgbClr val="000000"/>
              </a:solidFill>
              <a:effectLst/>
              <a:latin typeface="Arial"/>
            </a:endParaRPr>
          </a:p>
        </p:txBody>
      </p:sp>
      <p:sp>
        <p:nvSpPr>
          <p:cNvPr id="6" name="Rectangle 5"/>
          <p:cNvSpPr/>
          <p:nvPr/>
        </p:nvSpPr>
        <p:spPr>
          <a:xfrm>
            <a:off x="381001" y="1628800"/>
            <a:ext cx="8151440" cy="1938992"/>
          </a:xfrm>
          <a:prstGeom prst="rect">
            <a:avLst/>
          </a:prstGeom>
        </p:spPr>
        <p:txBody>
          <a:bodyPr wrap="square">
            <a:spAutoFit/>
          </a:bodyPr>
          <a:lstStyle/>
          <a:p>
            <a:pPr marL="342900" indent="-342900" algn="l" eaLnBrk="1" fontAlgn="auto" hangingPunct="1">
              <a:lnSpc>
                <a:spcPct val="100000"/>
              </a:lnSpc>
              <a:spcBef>
                <a:spcPts val="0"/>
              </a:spcBef>
              <a:spcAft>
                <a:spcPts val="0"/>
              </a:spcAft>
              <a:buClrTx/>
              <a:buSzTx/>
              <a:buFont typeface="Wingdings" panose="05000000000000000000" pitchFamily="2" charset="2"/>
              <a:buChar char="Ø"/>
            </a:pPr>
            <a:r>
              <a:rPr lang="en-US" sz="2400" b="1" dirty="0" smtClean="0">
                <a:solidFill>
                  <a:srgbClr val="FF0000"/>
                </a:solidFill>
                <a:effectLst/>
                <a:latin typeface="Arial"/>
              </a:rPr>
              <a:t>Law </a:t>
            </a:r>
            <a:r>
              <a:rPr lang="en-US" sz="2400" b="1" dirty="0">
                <a:solidFill>
                  <a:srgbClr val="FF0000"/>
                </a:solidFill>
                <a:effectLst/>
                <a:latin typeface="Arial"/>
              </a:rPr>
              <a:t>No.(42) </a:t>
            </a:r>
            <a:r>
              <a:rPr lang="en-US" sz="2400" b="1" dirty="0" smtClean="0">
                <a:solidFill>
                  <a:srgbClr val="FF0000"/>
                </a:solidFill>
                <a:effectLst/>
                <a:latin typeface="Arial"/>
              </a:rPr>
              <a:t>, Nuclear Energy , for the year </a:t>
            </a:r>
            <a:r>
              <a:rPr lang="en-US" sz="2400" b="1" dirty="0">
                <a:solidFill>
                  <a:srgbClr val="FF0000"/>
                </a:solidFill>
                <a:effectLst/>
                <a:latin typeface="Arial"/>
              </a:rPr>
              <a:t>2007 and </a:t>
            </a:r>
            <a:r>
              <a:rPr lang="en-US" sz="2400" b="1" dirty="0" smtClean="0">
                <a:solidFill>
                  <a:srgbClr val="FF0000"/>
                </a:solidFill>
                <a:effectLst/>
                <a:latin typeface="Arial"/>
              </a:rPr>
              <a:t>its amendment </a:t>
            </a:r>
            <a:r>
              <a:rPr lang="en-US" sz="2400" b="1" dirty="0">
                <a:solidFill>
                  <a:srgbClr val="FF0000"/>
                </a:solidFill>
                <a:effectLst/>
                <a:latin typeface="Arial"/>
              </a:rPr>
              <a:t>in 2008. </a:t>
            </a:r>
            <a:endParaRPr lang="en-US" sz="2400" b="1" dirty="0" smtClean="0">
              <a:solidFill>
                <a:srgbClr val="FF0000"/>
              </a:solidFill>
              <a:effectLst/>
              <a:latin typeface="Arial"/>
            </a:endParaRPr>
          </a:p>
          <a:p>
            <a:pPr marL="342900" indent="-342900" algn="l" eaLnBrk="1" fontAlgn="auto" hangingPunct="1">
              <a:lnSpc>
                <a:spcPct val="100000"/>
              </a:lnSpc>
              <a:spcBef>
                <a:spcPts val="0"/>
              </a:spcBef>
              <a:spcAft>
                <a:spcPts val="0"/>
              </a:spcAft>
              <a:buClrTx/>
              <a:buSzTx/>
              <a:buFont typeface="Wingdings" panose="05000000000000000000" pitchFamily="2" charset="2"/>
              <a:buChar char="Ø"/>
            </a:pPr>
            <a:r>
              <a:rPr lang="en-US" sz="2400" b="1" dirty="0" smtClean="0">
                <a:solidFill>
                  <a:srgbClr val="FF0000"/>
                </a:solidFill>
                <a:effectLst/>
                <a:latin typeface="Arial"/>
              </a:rPr>
              <a:t>Law </a:t>
            </a:r>
            <a:r>
              <a:rPr lang="en-US" sz="2400" b="1" dirty="0">
                <a:solidFill>
                  <a:srgbClr val="FF0000"/>
                </a:solidFill>
                <a:effectLst/>
                <a:latin typeface="Arial"/>
              </a:rPr>
              <a:t>No</a:t>
            </a:r>
            <a:r>
              <a:rPr lang="en-US" sz="2400" b="1" dirty="0" smtClean="0">
                <a:solidFill>
                  <a:srgbClr val="FF0000"/>
                </a:solidFill>
                <a:effectLst/>
                <a:latin typeface="Arial"/>
              </a:rPr>
              <a:t>.(43) , Radiation </a:t>
            </a:r>
            <a:r>
              <a:rPr lang="en-US" sz="2400" b="1" dirty="0">
                <a:solidFill>
                  <a:srgbClr val="FF0000"/>
                </a:solidFill>
                <a:effectLst/>
                <a:latin typeface="Arial"/>
              </a:rPr>
              <a:t>Protection and Nuclear Safety and </a:t>
            </a:r>
            <a:r>
              <a:rPr lang="en-US" sz="2400" b="1" dirty="0" smtClean="0">
                <a:solidFill>
                  <a:srgbClr val="FF0000"/>
                </a:solidFill>
                <a:effectLst/>
                <a:latin typeface="Arial"/>
              </a:rPr>
              <a:t>Security  for the year 2007 and its amendment in 2008.</a:t>
            </a:r>
          </a:p>
        </p:txBody>
      </p:sp>
    </p:spTree>
    <p:extLst>
      <p:ext uri="{BB962C8B-B14F-4D97-AF65-F5344CB8AC3E}">
        <p14:creationId xmlns:p14="http://schemas.microsoft.com/office/powerpoint/2010/main" val="39540652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6696744" cy="864096"/>
          </a:xfrm>
        </p:spPr>
        <p:txBody>
          <a:bodyPr>
            <a:normAutofit fontScale="90000"/>
          </a:bodyPr>
          <a:lstStyle/>
          <a:p>
            <a:r>
              <a:rPr lang="en-GB" dirty="0"/>
              <a:t>Status of Safety Case / Safety Assessment for </a:t>
            </a:r>
            <a:r>
              <a:rPr lang="en-US" dirty="0"/>
              <a:t>DSRS </a:t>
            </a:r>
            <a:r>
              <a:rPr lang="en-GB" dirty="0" smtClean="0"/>
              <a:t>Stores</a:t>
            </a:r>
            <a:endParaRPr lang="en-GB" dirty="0"/>
          </a:p>
        </p:txBody>
      </p:sp>
      <p:sp>
        <p:nvSpPr>
          <p:cNvPr id="3" name="Content Placeholder 2"/>
          <p:cNvSpPr>
            <a:spLocks noGrp="1"/>
          </p:cNvSpPr>
          <p:nvPr>
            <p:ph idx="1"/>
          </p:nvPr>
        </p:nvSpPr>
        <p:spPr/>
        <p:txBody>
          <a:bodyPr>
            <a:normAutofit fontScale="55000" lnSpcReduction="20000"/>
          </a:bodyPr>
          <a:lstStyle/>
          <a:p>
            <a:pPr algn="just">
              <a:buFont typeface="Wingdings" pitchFamily="2" charset="2"/>
              <a:buChar char="Ø"/>
            </a:pPr>
            <a:r>
              <a:rPr lang="en-US" dirty="0"/>
              <a:t>The scope of this daft safety case includes all the available information and identification of gaps in information required to demonstrate the safety and ensuring the safety of all radioactive waste management activities relating to DSRS as performed by the JAEC</a:t>
            </a:r>
            <a:r>
              <a:rPr lang="en-US" dirty="0" smtClean="0"/>
              <a:t>.</a:t>
            </a:r>
          </a:p>
          <a:p>
            <a:pPr algn="just">
              <a:buFont typeface="Wingdings" pitchFamily="2" charset="2"/>
              <a:buChar char="Ø"/>
            </a:pPr>
            <a:r>
              <a:rPr lang="en-US" dirty="0"/>
              <a:t>This will include amongst others a description of the legislation and regulations pertaining to the safe management of DSRS in Jordan, description of the regulatory functions as well as the appointed radioactive waste operator, site, facility and activity description, radioactive waste inventory, the context for the evaluation of the safety case, a safety assessment for normal and accident scenarios, a safety case compliance assessment, limiting conditions, aspects that require clarification, management systems and procedures required to ensure compliance to set safety criteria and to sustain an acceptable level of the </a:t>
            </a:r>
            <a:r>
              <a:rPr lang="en-US" dirty="0" smtClean="0"/>
              <a:t>safety.</a:t>
            </a:r>
            <a:endParaRPr lang="en-GB" dirty="0" smtClean="0"/>
          </a:p>
          <a:p>
            <a:pPr>
              <a:buFont typeface="Wingdings" pitchFamily="2" charset="2"/>
              <a:buChar char="Ø"/>
            </a:pPr>
            <a:endParaRPr lang="en-GB" dirty="0"/>
          </a:p>
          <a:p>
            <a:pPr>
              <a:buFont typeface="Wingdings" pitchFamily="2" charset="2"/>
              <a:buChar char="Ø"/>
            </a:pPr>
            <a:r>
              <a:rPr lang="en-GB" dirty="0" smtClean="0"/>
              <a:t>It covered the predisposal management of the DSRS  except </a:t>
            </a:r>
            <a:r>
              <a:rPr lang="en-GB" b="1" dirty="0" smtClean="0">
                <a:solidFill>
                  <a:schemeClr val="tx1"/>
                </a:solidFill>
              </a:rPr>
              <a:t>decommissioning </a:t>
            </a:r>
            <a:r>
              <a:rPr lang="en-GB" dirty="0" smtClean="0"/>
              <a:t>stage.</a:t>
            </a:r>
          </a:p>
          <a:p>
            <a:pPr>
              <a:buFont typeface="Wingdings" pitchFamily="2" charset="2"/>
              <a:buChar char="Ø"/>
            </a:pPr>
            <a:r>
              <a:rPr lang="en-GB" dirty="0" smtClean="0"/>
              <a:t>It includes </a:t>
            </a:r>
            <a:r>
              <a:rPr lang="en-GB" dirty="0">
                <a:solidFill>
                  <a:schemeClr val="tx1"/>
                </a:solidFill>
              </a:rPr>
              <a:t>the management system, operating procedures, monitoring </a:t>
            </a:r>
            <a:r>
              <a:rPr lang="en-GB" dirty="0" smtClean="0">
                <a:solidFill>
                  <a:schemeClr val="tx1"/>
                </a:solidFill>
              </a:rPr>
              <a:t>arrangements and  </a:t>
            </a:r>
            <a:r>
              <a:rPr lang="en-GB" dirty="0">
                <a:solidFill>
                  <a:schemeClr val="tx1"/>
                </a:solidFill>
              </a:rPr>
              <a:t>safety </a:t>
            </a:r>
            <a:r>
              <a:rPr lang="en-GB" dirty="0" smtClean="0">
                <a:solidFill>
                  <a:schemeClr val="tx1"/>
                </a:solidFill>
              </a:rPr>
              <a:t>assessment</a:t>
            </a:r>
            <a:r>
              <a:rPr lang="en-GB" i="1" u="sng" dirty="0" smtClean="0">
                <a:solidFill>
                  <a:schemeClr val="tx1"/>
                </a:solidFill>
              </a:rPr>
              <a:t> But </a:t>
            </a:r>
            <a:r>
              <a:rPr lang="en-GB" b="1" i="1" dirty="0" smtClean="0">
                <a:solidFill>
                  <a:schemeClr val="tx1"/>
                </a:solidFill>
              </a:rPr>
              <a:t>emergency plans are not included</a:t>
            </a:r>
            <a:r>
              <a:rPr lang="en-GB" dirty="0" smtClean="0">
                <a:solidFill>
                  <a:schemeClr val="tx1"/>
                </a:solidFill>
              </a:rPr>
              <a:t>.</a:t>
            </a:r>
            <a:endParaRPr lang="en-GB" dirty="0" smtClean="0"/>
          </a:p>
          <a:p>
            <a:pPr marL="0" indent="0">
              <a:buNone/>
            </a:pPr>
            <a:endParaRPr lang="en-GB" dirty="0" smtClean="0"/>
          </a:p>
          <a:p>
            <a:endParaRPr lang="en-GB" dirty="0" smtClean="0"/>
          </a:p>
        </p:txBody>
      </p:sp>
      <p:sp>
        <p:nvSpPr>
          <p:cNvPr id="4" name="Slide Number Placeholder 3"/>
          <p:cNvSpPr>
            <a:spLocks noGrp="1"/>
          </p:cNvSpPr>
          <p:nvPr>
            <p:ph type="sldNum" sz="quarter" idx="12"/>
          </p:nvPr>
        </p:nvSpPr>
        <p:spPr/>
        <p:txBody>
          <a:bodyPr/>
          <a:lstStyle/>
          <a:p>
            <a:fld id="{23A0628E-C12F-4F8C-9895-BCD5E30100D3}" type="slidenum">
              <a:rPr lang="en-US" smtClean="0"/>
              <a:pPr/>
              <a:t>30</a:t>
            </a:fld>
            <a:endParaRPr lang="en-US" dirty="0"/>
          </a:p>
        </p:txBody>
      </p:sp>
    </p:spTree>
    <p:extLst>
      <p:ext uri="{BB962C8B-B14F-4D97-AF65-F5344CB8AC3E}">
        <p14:creationId xmlns:p14="http://schemas.microsoft.com/office/powerpoint/2010/main" val="323919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6912768" cy="864096"/>
          </a:xfrm>
        </p:spPr>
        <p:txBody>
          <a:bodyPr>
            <a:noAutofit/>
          </a:bodyPr>
          <a:lstStyle/>
          <a:p>
            <a:r>
              <a:rPr lang="en-GB" sz="1800" dirty="0"/>
              <a:t>Status of Safety Case / Safety Assessment for </a:t>
            </a:r>
            <a:r>
              <a:rPr lang="en-US" sz="1800" dirty="0"/>
              <a:t>DSRS </a:t>
            </a:r>
            <a:r>
              <a:rPr lang="en-GB" sz="1800" dirty="0" smtClean="0"/>
              <a:t>Stores</a:t>
            </a:r>
            <a:endParaRPr lang="en-GB" sz="1800" dirty="0"/>
          </a:p>
        </p:txBody>
      </p:sp>
      <p:sp>
        <p:nvSpPr>
          <p:cNvPr id="4" name="Slide Number Placeholder 3"/>
          <p:cNvSpPr>
            <a:spLocks noGrp="1"/>
          </p:cNvSpPr>
          <p:nvPr>
            <p:ph type="sldNum" sz="quarter" idx="12"/>
          </p:nvPr>
        </p:nvSpPr>
        <p:spPr/>
        <p:txBody>
          <a:bodyPr/>
          <a:lstStyle/>
          <a:p>
            <a:fld id="{23A0628E-C12F-4F8C-9895-BCD5E30100D3}" type="slidenum">
              <a:rPr lang="en-US" smtClean="0"/>
              <a:pPr/>
              <a:t>31</a:t>
            </a:fld>
            <a:endParaRPr lang="en-US" dirty="0"/>
          </a:p>
        </p:txBody>
      </p:sp>
      <p:pic>
        <p:nvPicPr>
          <p:cNvPr id="2055" name="Picture 7" descr="C:\Users\khalil.awad\Pictures\ControlCenter4\Scan\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980728"/>
            <a:ext cx="2345986" cy="27716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khalil.awad\Pictures\ControlCenter4\Sca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5614" y="900254"/>
            <a:ext cx="2665258" cy="254511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khalil.awad\Pictures\ControlCenter4\Scan\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5854" y="900254"/>
            <a:ext cx="275770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halil.awad\Pictures\ControlCenter4\Scan\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9632" y="3445371"/>
            <a:ext cx="2583055" cy="2359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136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6912768" cy="864096"/>
          </a:xfrm>
        </p:spPr>
        <p:txBody>
          <a:bodyPr>
            <a:noAutofit/>
          </a:bodyPr>
          <a:lstStyle/>
          <a:p>
            <a:r>
              <a:rPr lang="en-GB" sz="1800" dirty="0"/>
              <a:t>Status of Safety Case / Safety Assessment for </a:t>
            </a:r>
            <a:r>
              <a:rPr lang="en-US" sz="1800" dirty="0"/>
              <a:t>DSRS </a:t>
            </a:r>
            <a:r>
              <a:rPr lang="en-GB" sz="1800" dirty="0" smtClean="0"/>
              <a:t>Stores</a:t>
            </a:r>
            <a:endParaRPr lang="en-GB" sz="1800" dirty="0"/>
          </a:p>
        </p:txBody>
      </p:sp>
      <p:sp>
        <p:nvSpPr>
          <p:cNvPr id="3" name="Content Placeholder 2"/>
          <p:cNvSpPr>
            <a:spLocks noGrp="1"/>
          </p:cNvSpPr>
          <p:nvPr>
            <p:ph idx="1"/>
          </p:nvPr>
        </p:nvSpPr>
        <p:spPr/>
        <p:txBody>
          <a:bodyPr>
            <a:normAutofit fontScale="62500" lnSpcReduction="20000"/>
          </a:bodyPr>
          <a:lstStyle/>
          <a:p>
            <a:pPr algn="just">
              <a:buFont typeface="Wingdings" pitchFamily="2" charset="2"/>
              <a:buChar char="Ø"/>
            </a:pPr>
            <a:r>
              <a:rPr lang="en-GB" dirty="0" smtClean="0"/>
              <a:t>The safety assessment covers both occupational and public exposures resulting from both normal operational exposures and accidents and emergency situations.</a:t>
            </a:r>
          </a:p>
          <a:p>
            <a:pPr algn="just">
              <a:buFont typeface="Wingdings" pitchFamily="2" charset="2"/>
              <a:buChar char="q"/>
            </a:pPr>
            <a:r>
              <a:rPr lang="en-GB" dirty="0">
                <a:solidFill>
                  <a:schemeClr val="tx1"/>
                </a:solidFill>
              </a:rPr>
              <a:t>Normal </a:t>
            </a:r>
            <a:r>
              <a:rPr lang="en-GB" dirty="0" smtClean="0">
                <a:solidFill>
                  <a:schemeClr val="tx1"/>
                </a:solidFill>
              </a:rPr>
              <a:t>operational cover:</a:t>
            </a:r>
            <a:r>
              <a:rPr lang="en-US" dirty="0"/>
              <a:t> </a:t>
            </a:r>
            <a:r>
              <a:rPr lang="en-US" dirty="0" smtClean="0"/>
              <a:t>all </a:t>
            </a:r>
            <a:r>
              <a:rPr lang="en-US" dirty="0"/>
              <a:t>operations that have been performed for the dismantling and storage of all DSRS that are currently stored at CSF; all operations from their collection at the radioactive waste from the producers to their emplacement at CSF are </a:t>
            </a:r>
            <a:r>
              <a:rPr lang="en-US" dirty="0" smtClean="0"/>
              <a:t>included.</a:t>
            </a:r>
          </a:p>
          <a:p>
            <a:pPr algn="just">
              <a:buFont typeface="Wingdings" pitchFamily="2" charset="2"/>
              <a:buChar char="q"/>
            </a:pPr>
            <a:r>
              <a:rPr lang="en-US" dirty="0"/>
              <a:t>However, it was concluded that there is no exposure of the public associated with normal operations with DSRS, since there are no releases of radioactive to the environment from the CSF activities, since members of the public do not have access to the CSF. </a:t>
            </a:r>
          </a:p>
          <a:p>
            <a:pPr algn="just">
              <a:buFont typeface="Wingdings" pitchFamily="2" charset="2"/>
              <a:buChar char="q"/>
            </a:pPr>
            <a:endParaRPr lang="en-GB" dirty="0" smtClean="0">
              <a:solidFill>
                <a:schemeClr val="tx1"/>
              </a:solidFill>
            </a:endParaRPr>
          </a:p>
          <a:p>
            <a:pPr marL="0" indent="0" algn="just">
              <a:buNone/>
            </a:pPr>
            <a:r>
              <a:rPr lang="en-GB" dirty="0" smtClean="0">
                <a:solidFill>
                  <a:schemeClr val="tx1"/>
                </a:solidFill>
              </a:rPr>
              <a:t>		</a:t>
            </a:r>
            <a:r>
              <a:rPr lang="en-GB" dirty="0">
                <a:solidFill>
                  <a:schemeClr val="tx1"/>
                </a:solidFill>
              </a:rPr>
              <a:t>	</a:t>
            </a:r>
            <a:endParaRPr lang="en-GB" dirty="0" smtClean="0">
              <a:solidFill>
                <a:schemeClr val="tx1"/>
              </a:solidFill>
            </a:endParaRPr>
          </a:p>
          <a:p>
            <a:pPr algn="just">
              <a:buFont typeface="Wingdings" pitchFamily="2" charset="2"/>
              <a:buChar char="q"/>
            </a:pPr>
            <a:r>
              <a:rPr lang="en-GB" dirty="0">
                <a:solidFill>
                  <a:schemeClr val="tx1"/>
                </a:solidFill>
              </a:rPr>
              <a:t>Accidents and emergency situations </a:t>
            </a:r>
            <a:r>
              <a:rPr lang="en-GB" dirty="0" smtClean="0">
                <a:solidFill>
                  <a:schemeClr val="tx1"/>
                </a:solidFill>
              </a:rPr>
              <a:t> cover:</a:t>
            </a:r>
          </a:p>
          <a:p>
            <a:pPr algn="just">
              <a:buFont typeface="Wingdings" pitchFamily="2" charset="2"/>
              <a:buChar char="Ø"/>
            </a:pPr>
            <a:endParaRPr lang="en-GB" dirty="0" smtClean="0">
              <a:solidFill>
                <a:schemeClr val="tx1"/>
              </a:solidFill>
            </a:endParaRPr>
          </a:p>
          <a:p>
            <a:pPr marL="457200" lvl="1" indent="0" algn="just">
              <a:buNone/>
            </a:pPr>
            <a:r>
              <a:rPr lang="en-GB" dirty="0" smtClean="0">
                <a:solidFill>
                  <a:schemeClr val="tx1"/>
                </a:solidFill>
              </a:rPr>
              <a:t> </a:t>
            </a:r>
          </a:p>
        </p:txBody>
      </p:sp>
      <p:sp>
        <p:nvSpPr>
          <p:cNvPr id="4" name="Slide Number Placeholder 3"/>
          <p:cNvSpPr>
            <a:spLocks noGrp="1"/>
          </p:cNvSpPr>
          <p:nvPr>
            <p:ph type="sldNum" sz="quarter" idx="12"/>
          </p:nvPr>
        </p:nvSpPr>
        <p:spPr/>
        <p:txBody>
          <a:bodyPr/>
          <a:lstStyle/>
          <a:p>
            <a:fld id="{23A0628E-C12F-4F8C-9895-BCD5E30100D3}" type="slidenum">
              <a:rPr lang="en-US" smtClean="0"/>
              <a:pPr/>
              <a:t>32</a:t>
            </a:fld>
            <a:endParaRPr lang="en-US" dirty="0"/>
          </a:p>
        </p:txBody>
      </p:sp>
    </p:spTree>
    <p:extLst>
      <p:ext uri="{BB962C8B-B14F-4D97-AF65-F5344CB8AC3E}">
        <p14:creationId xmlns:p14="http://schemas.microsoft.com/office/powerpoint/2010/main" val="385865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6840760" cy="864096"/>
          </a:xfrm>
        </p:spPr>
        <p:txBody>
          <a:bodyPr>
            <a:noAutofit/>
          </a:bodyPr>
          <a:lstStyle/>
          <a:p>
            <a:r>
              <a:rPr lang="en-GB" sz="1800" dirty="0"/>
              <a:t>Status of Safety Case / Safety Assessment for </a:t>
            </a:r>
            <a:r>
              <a:rPr lang="en-US" sz="1800" dirty="0"/>
              <a:t>DSRS </a:t>
            </a:r>
            <a:r>
              <a:rPr lang="en-GB" sz="1800" dirty="0" smtClean="0"/>
              <a:t>Stores</a:t>
            </a:r>
            <a:br>
              <a:rPr lang="en-GB" sz="1800" dirty="0" smtClean="0"/>
            </a:br>
            <a:r>
              <a:rPr lang="en-GB" sz="1800" dirty="0"/>
              <a:t>Normal operational </a:t>
            </a:r>
            <a:r>
              <a:rPr lang="en-GB" sz="1800" dirty="0" smtClean="0"/>
              <a:t>covers:</a:t>
            </a:r>
            <a:endParaRPr lang="en-GB" sz="1800" dirty="0"/>
          </a:p>
        </p:txBody>
      </p:sp>
      <p:sp>
        <p:nvSpPr>
          <p:cNvPr id="3" name="Content Placeholder 2"/>
          <p:cNvSpPr>
            <a:spLocks noGrp="1"/>
          </p:cNvSpPr>
          <p:nvPr>
            <p:ph idx="1"/>
          </p:nvPr>
        </p:nvSpPr>
        <p:spPr/>
        <p:txBody>
          <a:bodyPr>
            <a:normAutofit/>
          </a:bodyPr>
          <a:lstStyle/>
          <a:p>
            <a:pPr>
              <a:buFont typeface="Wingdings" pitchFamily="2" charset="2"/>
              <a:buChar char="Ø"/>
            </a:pPr>
            <a:endParaRPr lang="en-GB" dirty="0">
              <a:solidFill>
                <a:schemeClr val="tx1"/>
              </a:solidFill>
            </a:endParaRPr>
          </a:p>
          <a:p>
            <a:pPr>
              <a:buFont typeface="Wingdings" pitchFamily="2" charset="2"/>
              <a:buChar char="Ø"/>
            </a:pPr>
            <a:endParaRPr lang="en-GB" dirty="0" smtClean="0">
              <a:solidFill>
                <a:schemeClr val="tx1"/>
              </a:solidFill>
            </a:endParaRPr>
          </a:p>
        </p:txBody>
      </p:sp>
      <p:sp>
        <p:nvSpPr>
          <p:cNvPr id="4" name="Slide Number Placeholder 3"/>
          <p:cNvSpPr>
            <a:spLocks noGrp="1"/>
          </p:cNvSpPr>
          <p:nvPr>
            <p:ph type="sldNum" sz="quarter" idx="12"/>
          </p:nvPr>
        </p:nvSpPr>
        <p:spPr/>
        <p:txBody>
          <a:bodyPr/>
          <a:lstStyle/>
          <a:p>
            <a:fld id="{23A0628E-C12F-4F8C-9895-BCD5E30100D3}" type="slidenum">
              <a:rPr lang="en-US" smtClean="0"/>
              <a:pPr/>
              <a:t>33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0901088"/>
              </p:ext>
            </p:extLst>
          </p:nvPr>
        </p:nvGraphicFramePr>
        <p:xfrm>
          <a:off x="395536" y="1196751"/>
          <a:ext cx="7704857" cy="4248473"/>
        </p:xfrm>
        <a:graphic>
          <a:graphicData uri="http://schemas.openxmlformats.org/drawingml/2006/table">
            <a:tbl>
              <a:tblPr firstRow="1" firstCol="1" bandRow="1">
                <a:tableStyleId>{5C22544A-7EE6-4342-B048-85BDC9FD1C3A}</a:tableStyleId>
              </a:tblPr>
              <a:tblGrid>
                <a:gridCol w="1253304"/>
                <a:gridCol w="605706"/>
                <a:gridCol w="4621710"/>
                <a:gridCol w="1224137"/>
              </a:tblGrid>
              <a:tr h="765626">
                <a:tc gridSpan="4">
                  <a:txBody>
                    <a:bodyPr/>
                    <a:lstStyle/>
                    <a:p>
                      <a:pPr marL="0" marR="0" algn="ctr">
                        <a:lnSpc>
                          <a:spcPct val="115000"/>
                        </a:lnSpc>
                        <a:spcBef>
                          <a:spcPts val="0"/>
                        </a:spcBef>
                        <a:spcAft>
                          <a:spcPts val="0"/>
                        </a:spcAft>
                      </a:pPr>
                      <a:r>
                        <a:rPr lang="en-US" sz="1050" dirty="0">
                          <a:effectLst/>
                        </a:rPr>
                        <a:t>Table 4: </a:t>
                      </a:r>
                      <a:r>
                        <a:rPr lang="en-US" sz="1050" dirty="0" smtClean="0">
                          <a:effectLst/>
                        </a:rPr>
                        <a:t> Endpoints Considered </a:t>
                      </a:r>
                      <a:r>
                        <a:rPr lang="en-US" sz="1050" dirty="0">
                          <a:effectLst/>
                        </a:rPr>
                        <a:t>in </a:t>
                      </a:r>
                      <a:r>
                        <a:rPr lang="en-US" sz="1050" dirty="0" smtClean="0">
                          <a:effectLst/>
                        </a:rPr>
                        <a:t>the Assessments </a:t>
                      </a:r>
                      <a:r>
                        <a:rPr lang="en-US" sz="1050" dirty="0">
                          <a:effectLst/>
                        </a:rPr>
                        <a:t>for Normal Operation Scenarios</a:t>
                      </a:r>
                      <a:endParaRPr lang="en-US" sz="1050" dirty="0">
                        <a:effectLst/>
                        <a:latin typeface="Calibri"/>
                        <a:ea typeface="Calibri"/>
                        <a:cs typeface="Arial"/>
                      </a:endParaRPr>
                    </a:p>
                  </a:txBody>
                  <a:tcPr marL="50800" marR="50800" marT="50800" marB="50800" anchor="ctr"/>
                </a:tc>
                <a:tc hMerge="1">
                  <a:txBody>
                    <a:bodyPr/>
                    <a:lstStyle/>
                    <a:p>
                      <a:endParaRPr lang="en-US"/>
                    </a:p>
                  </a:txBody>
                  <a:tcPr/>
                </a:tc>
                <a:tc hMerge="1">
                  <a:txBody>
                    <a:bodyPr/>
                    <a:lstStyle/>
                    <a:p>
                      <a:endParaRPr lang="en-US"/>
                    </a:p>
                  </a:txBody>
                  <a:tcPr/>
                </a:tc>
                <a:tc hMerge="1">
                  <a:txBody>
                    <a:bodyPr/>
                    <a:lstStyle/>
                    <a:p>
                      <a:endParaRPr lang="en-US"/>
                    </a:p>
                  </a:txBody>
                  <a:tcPr/>
                </a:tc>
              </a:tr>
              <a:tr h="1034575">
                <a:tc>
                  <a:txBody>
                    <a:bodyPr/>
                    <a:lstStyle/>
                    <a:p>
                      <a:pPr marL="0" marR="0" algn="ctr">
                        <a:lnSpc>
                          <a:spcPct val="150000"/>
                        </a:lnSpc>
                        <a:spcBef>
                          <a:spcPts val="0"/>
                        </a:spcBef>
                        <a:spcAft>
                          <a:spcPts val="0"/>
                        </a:spcAft>
                      </a:pPr>
                      <a:r>
                        <a:rPr lang="en-US" sz="1050" dirty="0">
                          <a:effectLst/>
                          <a:uFill>
                            <a:solidFill>
                              <a:srgbClr val="000000"/>
                            </a:solidFill>
                          </a:uFill>
                        </a:rPr>
                        <a:t>Operator</a:t>
                      </a:r>
                      <a:endParaRPr lang="en-US" sz="1200" dirty="0">
                        <a:solidFill>
                          <a:srgbClr val="000000"/>
                        </a:solidFill>
                        <a:effectLst/>
                        <a:uFill>
                          <a:solidFill>
                            <a:srgbClr val="000000"/>
                          </a:solidFill>
                        </a:uFill>
                        <a:latin typeface="Calibri"/>
                        <a:ea typeface="Calibri"/>
                        <a:cs typeface="Arial"/>
                      </a:endParaRPr>
                    </a:p>
                  </a:txBody>
                  <a:tcPr marL="50800" marR="50800" marT="50800" marB="50800" anchor="ctr"/>
                </a:tc>
                <a:tc rowSpan="4">
                  <a:txBody>
                    <a:bodyPr/>
                    <a:lstStyle/>
                    <a:p>
                      <a:pPr marL="0" marR="0" algn="ctr">
                        <a:lnSpc>
                          <a:spcPct val="150000"/>
                        </a:lnSpc>
                        <a:spcBef>
                          <a:spcPts val="0"/>
                        </a:spcBef>
                        <a:spcAft>
                          <a:spcPts val="0"/>
                        </a:spcAft>
                      </a:pPr>
                      <a:r>
                        <a:rPr lang="en-US" sz="1050" dirty="0" err="1">
                          <a:effectLst/>
                          <a:uFill>
                            <a:solidFill>
                              <a:srgbClr val="000000"/>
                            </a:solidFill>
                          </a:uFill>
                        </a:rPr>
                        <a:t>Sv</a:t>
                      </a:r>
                      <a:r>
                        <a:rPr lang="en-US" sz="1050" dirty="0">
                          <a:effectLst/>
                          <a:uFill>
                            <a:solidFill>
                              <a:srgbClr val="000000"/>
                            </a:solidFill>
                          </a:uFill>
                        </a:rPr>
                        <a:t>/y</a:t>
                      </a:r>
                      <a:endParaRPr lang="en-US" sz="1200" dirty="0">
                        <a:solidFill>
                          <a:srgbClr val="000000"/>
                        </a:solidFill>
                        <a:effectLst/>
                        <a:uFill>
                          <a:solidFill>
                            <a:srgbClr val="000000"/>
                          </a:solidFill>
                        </a:uFill>
                        <a:latin typeface="Calibri"/>
                        <a:ea typeface="Calibri"/>
                        <a:cs typeface="Arial"/>
                      </a:endParaRPr>
                    </a:p>
                  </a:txBody>
                  <a:tcPr marL="50800" marR="50800" marT="50800" marB="50800" anchor="ctr"/>
                </a:tc>
                <a:tc>
                  <a:txBody>
                    <a:bodyPr/>
                    <a:lstStyle/>
                    <a:p>
                      <a:pPr marL="0" marR="0" algn="just">
                        <a:lnSpc>
                          <a:spcPct val="150000"/>
                        </a:lnSpc>
                        <a:spcBef>
                          <a:spcPts val="0"/>
                        </a:spcBef>
                        <a:spcAft>
                          <a:spcPts val="0"/>
                        </a:spcAft>
                      </a:pPr>
                      <a:r>
                        <a:rPr lang="en-US" sz="1050" b="1" dirty="0">
                          <a:effectLst/>
                          <a:uFill>
                            <a:solidFill>
                              <a:srgbClr val="000000"/>
                            </a:solidFill>
                          </a:uFill>
                        </a:rPr>
                        <a:t>Doses to an operator who is involved in all operations excluding for the transport of sources , the surveillance and inspection works.</a:t>
                      </a:r>
                      <a:endParaRPr lang="en-US" sz="1200" b="1" dirty="0">
                        <a:solidFill>
                          <a:srgbClr val="000000"/>
                        </a:solidFill>
                        <a:effectLst/>
                        <a:uFill>
                          <a:solidFill>
                            <a:srgbClr val="000000"/>
                          </a:solidFill>
                        </a:uFill>
                        <a:latin typeface="Calibri"/>
                        <a:ea typeface="Calibri"/>
                        <a:cs typeface="Arial"/>
                      </a:endParaRPr>
                    </a:p>
                  </a:txBody>
                  <a:tcPr marL="50800" marR="50800" marT="50800" marB="50800"/>
                </a:tc>
                <a:tc>
                  <a:txBody>
                    <a:bodyPr/>
                    <a:lstStyle/>
                    <a:p>
                      <a:pPr marL="0" marR="0" algn="ctr">
                        <a:lnSpc>
                          <a:spcPct val="150000"/>
                        </a:lnSpc>
                        <a:spcBef>
                          <a:spcPts val="0"/>
                        </a:spcBef>
                        <a:spcAft>
                          <a:spcPts val="0"/>
                        </a:spcAft>
                      </a:pPr>
                      <a:r>
                        <a:rPr lang="en-US" sz="1050" b="1" dirty="0">
                          <a:effectLst/>
                          <a:uFill>
                            <a:solidFill>
                              <a:srgbClr val="000000"/>
                            </a:solidFill>
                          </a:uFill>
                        </a:rPr>
                        <a:t>Inside</a:t>
                      </a:r>
                      <a:endParaRPr lang="en-US" sz="1200" b="1" dirty="0">
                        <a:solidFill>
                          <a:srgbClr val="000000"/>
                        </a:solidFill>
                        <a:effectLst/>
                        <a:uFill>
                          <a:solidFill>
                            <a:srgbClr val="000000"/>
                          </a:solidFill>
                        </a:uFill>
                        <a:latin typeface="Calibri"/>
                        <a:ea typeface="Calibri"/>
                        <a:cs typeface="Arial"/>
                      </a:endParaRPr>
                    </a:p>
                  </a:txBody>
                  <a:tcPr marL="50800" marR="50800" marT="50800" marB="50800" anchor="ctr"/>
                </a:tc>
              </a:tr>
              <a:tr h="792088">
                <a:tc>
                  <a:txBody>
                    <a:bodyPr/>
                    <a:lstStyle/>
                    <a:p>
                      <a:pPr marL="0" marR="0" algn="ctr">
                        <a:lnSpc>
                          <a:spcPct val="150000"/>
                        </a:lnSpc>
                        <a:spcBef>
                          <a:spcPts val="0"/>
                        </a:spcBef>
                        <a:spcAft>
                          <a:spcPts val="0"/>
                        </a:spcAft>
                      </a:pPr>
                      <a:r>
                        <a:rPr lang="en-US" sz="1050" dirty="0">
                          <a:effectLst/>
                          <a:uFill>
                            <a:solidFill>
                              <a:srgbClr val="000000"/>
                            </a:solidFill>
                          </a:uFill>
                        </a:rPr>
                        <a:t>Driver</a:t>
                      </a:r>
                      <a:endParaRPr lang="en-US" sz="1200" dirty="0">
                        <a:solidFill>
                          <a:srgbClr val="000000"/>
                        </a:solidFill>
                        <a:effectLst/>
                        <a:uFill>
                          <a:solidFill>
                            <a:srgbClr val="000000"/>
                          </a:solidFill>
                        </a:uFill>
                        <a:latin typeface="Calibri"/>
                        <a:ea typeface="Calibri"/>
                        <a:cs typeface="Arial"/>
                      </a:endParaRPr>
                    </a:p>
                  </a:txBody>
                  <a:tcPr marL="50800" marR="50800" marT="50800" marB="50800" anchor="ctr"/>
                </a:tc>
                <a:tc vMerge="1">
                  <a:txBody>
                    <a:bodyPr/>
                    <a:lstStyle/>
                    <a:p>
                      <a:endParaRPr lang="en-US"/>
                    </a:p>
                  </a:txBody>
                  <a:tcPr/>
                </a:tc>
                <a:tc>
                  <a:txBody>
                    <a:bodyPr/>
                    <a:lstStyle/>
                    <a:p>
                      <a:pPr marL="0" marR="0" algn="just">
                        <a:lnSpc>
                          <a:spcPct val="150000"/>
                        </a:lnSpc>
                        <a:spcBef>
                          <a:spcPts val="0"/>
                        </a:spcBef>
                        <a:spcAft>
                          <a:spcPts val="0"/>
                        </a:spcAft>
                      </a:pPr>
                      <a:r>
                        <a:rPr lang="en-US" sz="1050" b="1" dirty="0">
                          <a:effectLst/>
                          <a:uFill>
                            <a:solidFill>
                              <a:srgbClr val="000000"/>
                            </a:solidFill>
                          </a:uFill>
                        </a:rPr>
                        <a:t>Doses to a driver during the transport of DSRS from the radioactive waste generator to the CSF at JAEC.</a:t>
                      </a:r>
                      <a:endParaRPr lang="en-US" sz="1200" b="1" dirty="0">
                        <a:solidFill>
                          <a:srgbClr val="000000"/>
                        </a:solidFill>
                        <a:effectLst/>
                        <a:uFill>
                          <a:solidFill>
                            <a:srgbClr val="000000"/>
                          </a:solidFill>
                        </a:uFill>
                        <a:latin typeface="Calibri"/>
                        <a:ea typeface="Calibri"/>
                        <a:cs typeface="Arial"/>
                      </a:endParaRPr>
                    </a:p>
                  </a:txBody>
                  <a:tcPr marL="50800" marR="50800" marT="50800" marB="50800"/>
                </a:tc>
                <a:tc>
                  <a:txBody>
                    <a:bodyPr/>
                    <a:lstStyle/>
                    <a:p>
                      <a:pPr marL="0" marR="0" algn="ctr">
                        <a:lnSpc>
                          <a:spcPct val="150000"/>
                        </a:lnSpc>
                        <a:spcBef>
                          <a:spcPts val="0"/>
                        </a:spcBef>
                        <a:spcAft>
                          <a:spcPts val="0"/>
                        </a:spcAft>
                      </a:pPr>
                      <a:r>
                        <a:rPr lang="en-US" sz="1050" b="1" dirty="0">
                          <a:effectLst/>
                          <a:uFill>
                            <a:solidFill>
                              <a:srgbClr val="000000"/>
                            </a:solidFill>
                          </a:uFill>
                        </a:rPr>
                        <a:t>Outside</a:t>
                      </a:r>
                      <a:endParaRPr lang="en-US" sz="1200" b="1" dirty="0">
                        <a:solidFill>
                          <a:srgbClr val="000000"/>
                        </a:solidFill>
                        <a:effectLst/>
                        <a:uFill>
                          <a:solidFill>
                            <a:srgbClr val="000000"/>
                          </a:solidFill>
                        </a:uFill>
                        <a:latin typeface="Calibri"/>
                        <a:ea typeface="Calibri"/>
                        <a:cs typeface="Arial"/>
                      </a:endParaRPr>
                    </a:p>
                  </a:txBody>
                  <a:tcPr marL="50800" marR="50800" marT="50800" marB="50800" anchor="ctr"/>
                </a:tc>
              </a:tr>
              <a:tr h="864096">
                <a:tc>
                  <a:txBody>
                    <a:bodyPr/>
                    <a:lstStyle/>
                    <a:p>
                      <a:pPr marL="0" marR="0" algn="ctr">
                        <a:lnSpc>
                          <a:spcPct val="150000"/>
                        </a:lnSpc>
                        <a:spcBef>
                          <a:spcPts val="0"/>
                        </a:spcBef>
                        <a:spcAft>
                          <a:spcPts val="0"/>
                        </a:spcAft>
                      </a:pPr>
                      <a:r>
                        <a:rPr lang="en-US" sz="1050" dirty="0">
                          <a:effectLst/>
                          <a:uFill>
                            <a:solidFill>
                              <a:srgbClr val="000000"/>
                            </a:solidFill>
                          </a:uFill>
                        </a:rPr>
                        <a:t>RPO</a:t>
                      </a:r>
                      <a:endParaRPr lang="en-US" sz="1200" dirty="0">
                        <a:solidFill>
                          <a:srgbClr val="000000"/>
                        </a:solidFill>
                        <a:effectLst/>
                        <a:uFill>
                          <a:solidFill>
                            <a:srgbClr val="000000"/>
                          </a:solidFill>
                        </a:uFill>
                        <a:latin typeface="Calibri"/>
                        <a:ea typeface="Calibri"/>
                        <a:cs typeface="Arial"/>
                      </a:endParaRPr>
                    </a:p>
                  </a:txBody>
                  <a:tcPr marL="50800" marR="50800" marT="50800" marB="50800" anchor="ctr"/>
                </a:tc>
                <a:tc vMerge="1">
                  <a:txBody>
                    <a:bodyPr/>
                    <a:lstStyle/>
                    <a:p>
                      <a:endParaRPr lang="en-US"/>
                    </a:p>
                  </a:txBody>
                  <a:tcPr/>
                </a:tc>
                <a:tc>
                  <a:txBody>
                    <a:bodyPr/>
                    <a:lstStyle/>
                    <a:p>
                      <a:pPr marL="0" marR="0" algn="just">
                        <a:lnSpc>
                          <a:spcPct val="150000"/>
                        </a:lnSpc>
                        <a:spcBef>
                          <a:spcPts val="0"/>
                        </a:spcBef>
                        <a:spcAft>
                          <a:spcPts val="0"/>
                        </a:spcAft>
                      </a:pPr>
                      <a:r>
                        <a:rPr lang="en-US" sz="1050" b="1" dirty="0">
                          <a:effectLst/>
                          <a:uFill>
                            <a:solidFill>
                              <a:srgbClr val="000000"/>
                            </a:solidFill>
                          </a:uFill>
                        </a:rPr>
                        <a:t>Dose to the Radiation Protection Officer involved in the surveillance and inspection works.</a:t>
                      </a:r>
                      <a:endParaRPr lang="en-US" sz="1200" b="1" dirty="0">
                        <a:solidFill>
                          <a:srgbClr val="000000"/>
                        </a:solidFill>
                        <a:effectLst/>
                        <a:uFill>
                          <a:solidFill>
                            <a:srgbClr val="000000"/>
                          </a:solidFill>
                        </a:uFill>
                        <a:latin typeface="Calibri"/>
                        <a:ea typeface="Calibri"/>
                        <a:cs typeface="Arial"/>
                      </a:endParaRPr>
                    </a:p>
                  </a:txBody>
                  <a:tcPr marL="50800" marR="50800" marT="50800" marB="50800"/>
                </a:tc>
                <a:tc>
                  <a:txBody>
                    <a:bodyPr/>
                    <a:lstStyle/>
                    <a:p>
                      <a:pPr marL="0" marR="0" algn="ctr">
                        <a:lnSpc>
                          <a:spcPct val="150000"/>
                        </a:lnSpc>
                        <a:spcBef>
                          <a:spcPts val="0"/>
                        </a:spcBef>
                        <a:spcAft>
                          <a:spcPts val="0"/>
                        </a:spcAft>
                      </a:pPr>
                      <a:r>
                        <a:rPr lang="en-US" sz="1050" b="1" dirty="0">
                          <a:effectLst/>
                          <a:uFill>
                            <a:solidFill>
                              <a:srgbClr val="000000"/>
                            </a:solidFill>
                          </a:uFill>
                        </a:rPr>
                        <a:t>Inside</a:t>
                      </a:r>
                      <a:endParaRPr lang="en-US" sz="1200" b="1" dirty="0">
                        <a:solidFill>
                          <a:srgbClr val="000000"/>
                        </a:solidFill>
                        <a:effectLst/>
                        <a:uFill>
                          <a:solidFill>
                            <a:srgbClr val="000000"/>
                          </a:solidFill>
                        </a:uFill>
                        <a:latin typeface="Calibri"/>
                        <a:ea typeface="Calibri"/>
                        <a:cs typeface="Arial"/>
                      </a:endParaRPr>
                    </a:p>
                  </a:txBody>
                  <a:tcPr marL="50800" marR="50800" marT="50800" marB="50800" anchor="ctr"/>
                </a:tc>
              </a:tr>
              <a:tr h="792088">
                <a:tc>
                  <a:txBody>
                    <a:bodyPr/>
                    <a:lstStyle/>
                    <a:p>
                      <a:pPr marL="0" marR="0" algn="ctr">
                        <a:lnSpc>
                          <a:spcPct val="150000"/>
                        </a:lnSpc>
                        <a:spcBef>
                          <a:spcPts val="0"/>
                        </a:spcBef>
                        <a:spcAft>
                          <a:spcPts val="0"/>
                        </a:spcAft>
                      </a:pPr>
                      <a:r>
                        <a:rPr lang="en-US" sz="1050" dirty="0">
                          <a:effectLst/>
                          <a:uFill>
                            <a:solidFill>
                              <a:srgbClr val="000000"/>
                            </a:solidFill>
                          </a:uFill>
                        </a:rPr>
                        <a:t>Public</a:t>
                      </a:r>
                      <a:endParaRPr lang="en-US" sz="1200" dirty="0">
                        <a:solidFill>
                          <a:srgbClr val="000000"/>
                        </a:solidFill>
                        <a:effectLst/>
                        <a:uFill>
                          <a:solidFill>
                            <a:srgbClr val="000000"/>
                          </a:solidFill>
                        </a:uFill>
                        <a:latin typeface="Calibri"/>
                        <a:ea typeface="Calibri"/>
                        <a:cs typeface="Arial"/>
                      </a:endParaRPr>
                    </a:p>
                  </a:txBody>
                  <a:tcPr marL="50800" marR="50800" marT="50800" marB="50800" anchor="ctr"/>
                </a:tc>
                <a:tc vMerge="1">
                  <a:txBody>
                    <a:bodyPr/>
                    <a:lstStyle/>
                    <a:p>
                      <a:endParaRPr lang="en-US"/>
                    </a:p>
                  </a:txBody>
                  <a:tcPr/>
                </a:tc>
                <a:tc>
                  <a:txBody>
                    <a:bodyPr/>
                    <a:lstStyle/>
                    <a:p>
                      <a:pPr marL="0" marR="0" algn="just">
                        <a:lnSpc>
                          <a:spcPct val="150000"/>
                        </a:lnSpc>
                        <a:spcBef>
                          <a:spcPts val="0"/>
                        </a:spcBef>
                        <a:spcAft>
                          <a:spcPts val="0"/>
                        </a:spcAft>
                      </a:pPr>
                      <a:r>
                        <a:rPr lang="en-US" sz="1050" b="1" dirty="0">
                          <a:effectLst/>
                          <a:uFill>
                            <a:solidFill>
                              <a:srgbClr val="000000"/>
                            </a:solidFill>
                          </a:uFill>
                        </a:rPr>
                        <a:t>Doses to a representative individual from the population that receives the highest exposure from the facility.</a:t>
                      </a:r>
                      <a:endParaRPr lang="en-US" sz="1200" b="1" dirty="0">
                        <a:solidFill>
                          <a:srgbClr val="000000"/>
                        </a:solidFill>
                        <a:effectLst/>
                        <a:uFill>
                          <a:solidFill>
                            <a:srgbClr val="000000"/>
                          </a:solidFill>
                        </a:uFill>
                        <a:latin typeface="Calibri"/>
                        <a:ea typeface="Calibri"/>
                        <a:cs typeface="Arial"/>
                      </a:endParaRPr>
                    </a:p>
                  </a:txBody>
                  <a:tcPr marL="50800" marR="50800" marT="50800" marB="50800"/>
                </a:tc>
                <a:tc>
                  <a:txBody>
                    <a:bodyPr/>
                    <a:lstStyle/>
                    <a:p>
                      <a:pPr marL="0" marR="0" algn="ctr">
                        <a:lnSpc>
                          <a:spcPct val="150000"/>
                        </a:lnSpc>
                        <a:spcBef>
                          <a:spcPts val="0"/>
                        </a:spcBef>
                        <a:spcAft>
                          <a:spcPts val="0"/>
                        </a:spcAft>
                      </a:pPr>
                      <a:r>
                        <a:rPr lang="en-US" sz="1050" b="1" dirty="0">
                          <a:effectLst/>
                          <a:uFill>
                            <a:solidFill>
                              <a:srgbClr val="000000"/>
                            </a:solidFill>
                          </a:uFill>
                        </a:rPr>
                        <a:t>Outside</a:t>
                      </a:r>
                      <a:endParaRPr lang="en-US" sz="1200" b="1" dirty="0">
                        <a:solidFill>
                          <a:srgbClr val="000000"/>
                        </a:solidFill>
                        <a:effectLst/>
                        <a:uFill>
                          <a:solidFill>
                            <a:srgbClr val="000000"/>
                          </a:solidFill>
                        </a:uFill>
                        <a:latin typeface="Calibri"/>
                        <a:ea typeface="Calibri"/>
                        <a:cs typeface="Arial"/>
                      </a:endParaRPr>
                    </a:p>
                  </a:txBody>
                  <a:tcPr marL="50800" marR="50800" marT="50800" marB="50800" anchor="ctr"/>
                </a:tc>
              </a:tr>
            </a:tbl>
          </a:graphicData>
        </a:graphic>
      </p:graphicFrame>
    </p:spTree>
    <p:extLst>
      <p:ext uri="{BB962C8B-B14F-4D97-AF65-F5344CB8AC3E}">
        <p14:creationId xmlns:p14="http://schemas.microsoft.com/office/powerpoint/2010/main" val="22948532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6984776" cy="576064"/>
          </a:xfrm>
        </p:spPr>
        <p:txBody>
          <a:bodyPr>
            <a:noAutofit/>
          </a:bodyPr>
          <a:lstStyle/>
          <a:p>
            <a:r>
              <a:rPr lang="en-GB" sz="1800" dirty="0"/>
              <a:t>Status of Safety Case / Safety Assessment for </a:t>
            </a:r>
            <a:r>
              <a:rPr lang="en-US" sz="1800" dirty="0"/>
              <a:t>DSRS </a:t>
            </a:r>
            <a:r>
              <a:rPr lang="en-GB" sz="1800" dirty="0"/>
              <a:t>Stores</a:t>
            </a:r>
            <a:br>
              <a:rPr lang="en-GB" sz="1800" dirty="0"/>
            </a:br>
            <a:r>
              <a:rPr lang="en-GB" sz="1800" dirty="0" smtClean="0"/>
              <a:t>Detailed Normal </a:t>
            </a:r>
            <a:r>
              <a:rPr lang="en-GB" sz="1800" dirty="0"/>
              <a:t>operational covers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57880126"/>
              </p:ext>
            </p:extLst>
          </p:nvPr>
        </p:nvGraphicFramePr>
        <p:xfrm>
          <a:off x="467544" y="836707"/>
          <a:ext cx="8280920" cy="6009198"/>
        </p:xfrm>
        <a:graphic>
          <a:graphicData uri="http://schemas.openxmlformats.org/drawingml/2006/table">
            <a:tbl>
              <a:tblPr firstRow="1" firstCol="1" bandRow="1">
                <a:tableStyleId>{5C22544A-7EE6-4342-B048-85BDC9FD1C3A}</a:tableStyleId>
              </a:tblPr>
              <a:tblGrid>
                <a:gridCol w="2476816"/>
                <a:gridCol w="5804104"/>
              </a:tblGrid>
              <a:tr h="168245">
                <a:tc>
                  <a:txBody>
                    <a:bodyPr/>
                    <a:lstStyle/>
                    <a:p>
                      <a:pPr marL="0" marR="0" algn="ctr">
                        <a:lnSpc>
                          <a:spcPct val="150000"/>
                        </a:lnSpc>
                        <a:spcBef>
                          <a:spcPts val="0"/>
                        </a:spcBef>
                        <a:spcAft>
                          <a:spcPts val="0"/>
                        </a:spcAft>
                      </a:pPr>
                      <a:r>
                        <a:rPr lang="en-US" sz="500" cap="all" dirty="0">
                          <a:effectLst/>
                          <a:uFill>
                            <a:solidFill>
                              <a:srgbClr val="000000"/>
                            </a:solidFill>
                          </a:uFill>
                        </a:rPr>
                        <a:t>ACTIVITY</a:t>
                      </a:r>
                      <a:endParaRPr lang="en-US" sz="600" dirty="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gn="ctr">
                        <a:lnSpc>
                          <a:spcPct val="150000"/>
                        </a:lnSpc>
                        <a:spcBef>
                          <a:spcPts val="0"/>
                        </a:spcBef>
                        <a:spcAft>
                          <a:spcPts val="0"/>
                        </a:spcAft>
                      </a:pPr>
                      <a:r>
                        <a:rPr lang="en-US" sz="500" cap="all">
                          <a:effectLst/>
                          <a:uFill>
                            <a:solidFill>
                              <a:srgbClr val="000000"/>
                            </a:solidFill>
                          </a:uFill>
                        </a:rPr>
                        <a:t>Description of activity</a:t>
                      </a:r>
                      <a:endParaRPr lang="en-US" sz="600">
                        <a:solidFill>
                          <a:srgbClr val="000000"/>
                        </a:solidFill>
                        <a:effectLst/>
                        <a:uFill>
                          <a:solidFill>
                            <a:srgbClr val="000000"/>
                          </a:solidFill>
                        </a:uFill>
                        <a:latin typeface="Calibri"/>
                        <a:ea typeface="Calibri"/>
                        <a:cs typeface="Arial"/>
                      </a:endParaRPr>
                    </a:p>
                  </a:txBody>
                  <a:tcPr marL="25861" marR="25861" marT="25861" marB="25861" anchor="ctr"/>
                </a:tc>
              </a:tr>
              <a:tr h="301065">
                <a:tc>
                  <a:txBody>
                    <a:bodyPr/>
                    <a:lstStyle/>
                    <a:p>
                      <a:pPr marL="0" marR="0" algn="ctr">
                        <a:lnSpc>
                          <a:spcPct val="115000"/>
                        </a:lnSpc>
                        <a:spcBef>
                          <a:spcPts val="0"/>
                        </a:spcBef>
                        <a:spcAft>
                          <a:spcPts val="0"/>
                        </a:spcAft>
                      </a:pPr>
                      <a:r>
                        <a:rPr lang="en-US" sz="700" dirty="0">
                          <a:effectLst/>
                          <a:uFill>
                            <a:solidFill>
                              <a:srgbClr val="000000"/>
                            </a:solidFill>
                          </a:uFill>
                        </a:rPr>
                        <a:t>Driving to the site of the existed radioactive waste at user premises </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a:effectLst/>
                          <a:uFill>
                            <a:solidFill>
                              <a:srgbClr val="000000"/>
                            </a:solidFill>
                          </a:uFill>
                        </a:rPr>
                        <a:t>Exposure of driver and operators during driving to the off-site (user’s permises) for collecting the DSRS from its generating point.</a:t>
                      </a:r>
                      <a:endParaRPr lang="en-US" sz="800">
                        <a:effectLst/>
                        <a:uFill>
                          <a:solidFill>
                            <a:srgbClr val="000000"/>
                          </a:solidFill>
                        </a:uFill>
                      </a:endParaRPr>
                    </a:p>
                    <a:p>
                      <a:pPr marL="0" marR="0">
                        <a:lnSpc>
                          <a:spcPct val="115000"/>
                        </a:lnSpc>
                        <a:spcBef>
                          <a:spcPts val="0"/>
                        </a:spcBef>
                        <a:spcAft>
                          <a:spcPts val="0"/>
                        </a:spcAft>
                      </a:pPr>
                      <a:r>
                        <a:rPr lang="en-US" sz="700">
                          <a:effectLst/>
                          <a:uFill>
                            <a:solidFill>
                              <a:srgbClr val="000000"/>
                            </a:solidFill>
                          </a:uFill>
                        </a:rPr>
                        <a:t>The DSRS are within their original shielded container.</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r>
              <a:tr h="301065">
                <a:tc>
                  <a:txBody>
                    <a:bodyPr/>
                    <a:lstStyle/>
                    <a:p>
                      <a:pPr marL="0" marR="0" algn="ctr">
                        <a:lnSpc>
                          <a:spcPct val="115000"/>
                        </a:lnSpc>
                        <a:spcBef>
                          <a:spcPts val="0"/>
                        </a:spcBef>
                        <a:spcAft>
                          <a:spcPts val="0"/>
                        </a:spcAft>
                      </a:pPr>
                      <a:r>
                        <a:rPr lang="en-US" sz="700" dirty="0">
                          <a:effectLst/>
                          <a:uFill>
                            <a:solidFill>
                              <a:srgbClr val="000000"/>
                            </a:solidFill>
                          </a:uFill>
                        </a:rPr>
                        <a:t>Dose rate measurement (off-site)</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a:effectLst/>
                          <a:uFill>
                            <a:solidFill>
                              <a:srgbClr val="000000"/>
                            </a:solidFill>
                          </a:uFill>
                        </a:rPr>
                        <a:t>Exposure of the operators during the DSRS dose rate measurements   at the off-site at its generating point/place and location.</a:t>
                      </a:r>
                      <a:endParaRPr lang="en-US" sz="800">
                        <a:effectLst/>
                        <a:uFill>
                          <a:solidFill>
                            <a:srgbClr val="000000"/>
                          </a:solidFill>
                        </a:uFill>
                      </a:endParaRPr>
                    </a:p>
                    <a:p>
                      <a:pPr marL="0" marR="0">
                        <a:lnSpc>
                          <a:spcPct val="115000"/>
                        </a:lnSpc>
                        <a:spcBef>
                          <a:spcPts val="0"/>
                        </a:spcBef>
                        <a:spcAft>
                          <a:spcPts val="0"/>
                        </a:spcAft>
                      </a:pPr>
                      <a:r>
                        <a:rPr lang="en-US" sz="700">
                          <a:effectLst/>
                          <a:uFill>
                            <a:solidFill>
                              <a:srgbClr val="000000"/>
                            </a:solidFill>
                          </a:uFill>
                        </a:rPr>
                        <a:t>The DSRS are within their original shielded container.</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r>
              <a:tr h="301065">
                <a:tc>
                  <a:txBody>
                    <a:bodyPr/>
                    <a:lstStyle/>
                    <a:p>
                      <a:pPr marL="0" marR="0" algn="ctr">
                        <a:lnSpc>
                          <a:spcPct val="115000"/>
                        </a:lnSpc>
                        <a:spcBef>
                          <a:spcPts val="0"/>
                        </a:spcBef>
                        <a:spcAft>
                          <a:spcPts val="0"/>
                        </a:spcAft>
                      </a:pPr>
                      <a:r>
                        <a:rPr lang="en-US" sz="700" dirty="0">
                          <a:effectLst/>
                          <a:uFill>
                            <a:solidFill>
                              <a:srgbClr val="000000"/>
                            </a:solidFill>
                          </a:uFill>
                        </a:rPr>
                        <a:t>Smear test (off-site)</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a:effectLst/>
                          <a:uFill>
                            <a:solidFill>
                              <a:srgbClr val="000000"/>
                            </a:solidFill>
                          </a:uFill>
                        </a:rPr>
                        <a:t>Exposure of the operators during performing the DSRS smear test at the off-site at its generating point/place and location.</a:t>
                      </a:r>
                      <a:endParaRPr lang="en-US" sz="800">
                        <a:effectLst/>
                        <a:uFill>
                          <a:solidFill>
                            <a:srgbClr val="000000"/>
                          </a:solidFill>
                        </a:uFill>
                      </a:endParaRPr>
                    </a:p>
                    <a:p>
                      <a:pPr marL="0" marR="0">
                        <a:lnSpc>
                          <a:spcPct val="115000"/>
                        </a:lnSpc>
                        <a:spcBef>
                          <a:spcPts val="0"/>
                        </a:spcBef>
                        <a:spcAft>
                          <a:spcPts val="0"/>
                        </a:spcAft>
                      </a:pPr>
                      <a:r>
                        <a:rPr lang="en-US" sz="700">
                          <a:effectLst/>
                          <a:uFill>
                            <a:solidFill>
                              <a:srgbClr val="000000"/>
                            </a:solidFill>
                          </a:uFill>
                        </a:rPr>
                        <a:t>The DSRS are within their original shielded container.</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r>
              <a:tr h="301065">
                <a:tc>
                  <a:txBody>
                    <a:bodyPr/>
                    <a:lstStyle/>
                    <a:p>
                      <a:pPr marL="0" marR="0" algn="ctr">
                        <a:lnSpc>
                          <a:spcPct val="115000"/>
                        </a:lnSpc>
                        <a:spcBef>
                          <a:spcPts val="0"/>
                        </a:spcBef>
                        <a:spcAft>
                          <a:spcPts val="0"/>
                        </a:spcAft>
                      </a:pPr>
                      <a:r>
                        <a:rPr lang="en-US" sz="700">
                          <a:effectLst/>
                          <a:uFill>
                            <a:solidFill>
                              <a:srgbClr val="000000"/>
                            </a:solidFill>
                          </a:uFill>
                        </a:rPr>
                        <a:t>Identification of DSRS</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a:effectLst/>
                          <a:uFill>
                            <a:solidFill>
                              <a:srgbClr val="000000"/>
                            </a:solidFill>
                          </a:uFill>
                        </a:rPr>
                        <a:t>Exposure of the operators during identification of the DSRS at off-site at its generating point/place and location.</a:t>
                      </a:r>
                      <a:endParaRPr lang="en-US" sz="800">
                        <a:effectLst/>
                        <a:uFill>
                          <a:solidFill>
                            <a:srgbClr val="000000"/>
                          </a:solidFill>
                        </a:uFill>
                      </a:endParaRPr>
                    </a:p>
                    <a:p>
                      <a:pPr marL="0" marR="0">
                        <a:lnSpc>
                          <a:spcPct val="115000"/>
                        </a:lnSpc>
                        <a:spcBef>
                          <a:spcPts val="0"/>
                        </a:spcBef>
                        <a:spcAft>
                          <a:spcPts val="0"/>
                        </a:spcAft>
                      </a:pPr>
                      <a:r>
                        <a:rPr lang="en-US" sz="700">
                          <a:effectLst/>
                          <a:uFill>
                            <a:solidFill>
                              <a:srgbClr val="000000"/>
                            </a:solidFill>
                          </a:uFill>
                        </a:rPr>
                        <a:t>The DSRS are within their original shielded container.</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r>
              <a:tr h="301065">
                <a:tc>
                  <a:txBody>
                    <a:bodyPr/>
                    <a:lstStyle/>
                    <a:p>
                      <a:pPr marL="0" marR="0" algn="ctr">
                        <a:lnSpc>
                          <a:spcPct val="115000"/>
                        </a:lnSpc>
                        <a:spcBef>
                          <a:spcPts val="0"/>
                        </a:spcBef>
                        <a:spcAft>
                          <a:spcPts val="0"/>
                        </a:spcAft>
                      </a:pPr>
                      <a:r>
                        <a:rPr lang="en-US" sz="700" dirty="0">
                          <a:effectLst/>
                          <a:uFill>
                            <a:solidFill>
                              <a:srgbClr val="000000"/>
                            </a:solidFill>
                          </a:uFill>
                        </a:rPr>
                        <a:t>Packaging and labeling</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dirty="0">
                          <a:effectLst/>
                          <a:uFill>
                            <a:solidFill>
                              <a:srgbClr val="000000"/>
                            </a:solidFill>
                          </a:uFill>
                        </a:rPr>
                        <a:t>Exposure of the operators during Packaging and labeling for DSRS at the off-site at its generating point/place and location.</a:t>
                      </a:r>
                      <a:endParaRPr lang="en-US" sz="800" dirty="0">
                        <a:effectLst/>
                        <a:uFill>
                          <a:solidFill>
                            <a:srgbClr val="000000"/>
                          </a:solidFill>
                        </a:uFill>
                      </a:endParaRPr>
                    </a:p>
                    <a:p>
                      <a:pPr marL="0" marR="0">
                        <a:lnSpc>
                          <a:spcPct val="115000"/>
                        </a:lnSpc>
                        <a:spcBef>
                          <a:spcPts val="0"/>
                        </a:spcBef>
                        <a:spcAft>
                          <a:spcPts val="0"/>
                        </a:spcAft>
                      </a:pPr>
                      <a:r>
                        <a:rPr lang="en-US" sz="700" dirty="0">
                          <a:effectLst/>
                          <a:uFill>
                            <a:solidFill>
                              <a:srgbClr val="000000"/>
                            </a:solidFill>
                          </a:uFill>
                        </a:rPr>
                        <a:t>The DSRS are within their original shielded container.</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r>
              <a:tr h="301065">
                <a:tc>
                  <a:txBody>
                    <a:bodyPr/>
                    <a:lstStyle/>
                    <a:p>
                      <a:pPr marL="0" marR="0" algn="ctr">
                        <a:lnSpc>
                          <a:spcPct val="115000"/>
                        </a:lnSpc>
                        <a:spcBef>
                          <a:spcPts val="0"/>
                        </a:spcBef>
                        <a:spcAft>
                          <a:spcPts val="0"/>
                        </a:spcAft>
                      </a:pPr>
                      <a:r>
                        <a:rPr lang="en-US" sz="700" dirty="0">
                          <a:effectLst/>
                          <a:uFill>
                            <a:solidFill>
                              <a:srgbClr val="000000"/>
                            </a:solidFill>
                          </a:uFill>
                        </a:rPr>
                        <a:t>Loading into the truck</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a:effectLst/>
                          <a:uFill>
                            <a:solidFill>
                              <a:srgbClr val="000000"/>
                            </a:solidFill>
                          </a:uFill>
                        </a:rPr>
                        <a:t>Exposure of the operators during loading the DSRS from the off-site into the truck.</a:t>
                      </a:r>
                      <a:endParaRPr lang="en-US" sz="800">
                        <a:effectLst/>
                        <a:uFill>
                          <a:solidFill>
                            <a:srgbClr val="000000"/>
                          </a:solidFill>
                        </a:uFill>
                      </a:endParaRPr>
                    </a:p>
                    <a:p>
                      <a:pPr marL="0" marR="0">
                        <a:lnSpc>
                          <a:spcPct val="115000"/>
                        </a:lnSpc>
                        <a:spcBef>
                          <a:spcPts val="0"/>
                        </a:spcBef>
                        <a:spcAft>
                          <a:spcPts val="0"/>
                        </a:spcAft>
                      </a:pPr>
                      <a:r>
                        <a:rPr lang="en-US" sz="700">
                          <a:effectLst/>
                          <a:uFill>
                            <a:solidFill>
                              <a:srgbClr val="000000"/>
                            </a:solidFill>
                          </a:uFill>
                        </a:rPr>
                        <a:t>The DSRS are within their original shielded container.</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r>
              <a:tr h="301065">
                <a:tc>
                  <a:txBody>
                    <a:bodyPr/>
                    <a:lstStyle/>
                    <a:p>
                      <a:pPr marL="0" marR="0" algn="ctr">
                        <a:lnSpc>
                          <a:spcPct val="115000"/>
                        </a:lnSpc>
                        <a:spcBef>
                          <a:spcPts val="0"/>
                        </a:spcBef>
                        <a:spcAft>
                          <a:spcPts val="0"/>
                        </a:spcAft>
                      </a:pPr>
                      <a:r>
                        <a:rPr lang="en-US" sz="700" dirty="0">
                          <a:effectLst/>
                          <a:uFill>
                            <a:solidFill>
                              <a:srgbClr val="000000"/>
                            </a:solidFill>
                          </a:uFill>
                        </a:rPr>
                        <a:t>Driving back to the CSF</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a:effectLst/>
                          <a:uFill>
                            <a:solidFill>
                              <a:srgbClr val="000000"/>
                            </a:solidFill>
                          </a:uFill>
                        </a:rPr>
                        <a:t>Exposure of the operators and driver during driving form the off-site to the CSF.</a:t>
                      </a:r>
                      <a:endParaRPr lang="en-US" sz="800">
                        <a:effectLst/>
                        <a:uFill>
                          <a:solidFill>
                            <a:srgbClr val="000000"/>
                          </a:solidFill>
                        </a:uFill>
                      </a:endParaRPr>
                    </a:p>
                    <a:p>
                      <a:pPr marL="0" marR="0">
                        <a:lnSpc>
                          <a:spcPct val="115000"/>
                        </a:lnSpc>
                        <a:spcBef>
                          <a:spcPts val="0"/>
                        </a:spcBef>
                        <a:spcAft>
                          <a:spcPts val="0"/>
                        </a:spcAft>
                      </a:pPr>
                      <a:r>
                        <a:rPr lang="en-US" sz="700">
                          <a:effectLst/>
                          <a:uFill>
                            <a:solidFill>
                              <a:srgbClr val="000000"/>
                            </a:solidFill>
                          </a:uFill>
                        </a:rPr>
                        <a:t>The DSRS are within their original shielded container.</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r>
              <a:tr h="301065">
                <a:tc>
                  <a:txBody>
                    <a:bodyPr/>
                    <a:lstStyle/>
                    <a:p>
                      <a:pPr marL="0" marR="0" algn="ctr">
                        <a:lnSpc>
                          <a:spcPct val="115000"/>
                        </a:lnSpc>
                        <a:spcBef>
                          <a:spcPts val="0"/>
                        </a:spcBef>
                        <a:spcAft>
                          <a:spcPts val="0"/>
                        </a:spcAft>
                      </a:pPr>
                      <a:r>
                        <a:rPr lang="en-US" sz="700" dirty="0">
                          <a:effectLst/>
                          <a:uFill>
                            <a:solidFill>
                              <a:srgbClr val="000000"/>
                            </a:solidFill>
                          </a:uFill>
                        </a:rPr>
                        <a:t>Dose rate measurement at on – site ( CSF)</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a:effectLst/>
                          <a:uFill>
                            <a:solidFill>
                              <a:srgbClr val="000000"/>
                            </a:solidFill>
                          </a:uFill>
                        </a:rPr>
                        <a:t>Exposure of the operators during the measurements of the dose rate of the DSRS at the site (CSF).</a:t>
                      </a:r>
                      <a:endParaRPr lang="en-US" sz="800">
                        <a:effectLst/>
                        <a:uFill>
                          <a:solidFill>
                            <a:srgbClr val="000000"/>
                          </a:solidFill>
                        </a:uFill>
                      </a:endParaRPr>
                    </a:p>
                    <a:p>
                      <a:pPr marL="0" marR="0">
                        <a:lnSpc>
                          <a:spcPct val="115000"/>
                        </a:lnSpc>
                        <a:spcBef>
                          <a:spcPts val="0"/>
                        </a:spcBef>
                        <a:spcAft>
                          <a:spcPts val="0"/>
                        </a:spcAft>
                      </a:pPr>
                      <a:r>
                        <a:rPr lang="en-US" sz="700">
                          <a:effectLst/>
                          <a:uFill>
                            <a:solidFill>
                              <a:srgbClr val="000000"/>
                            </a:solidFill>
                          </a:uFill>
                        </a:rPr>
                        <a:t>The DSRS are within their original shielded container.</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r>
              <a:tr h="301065">
                <a:tc>
                  <a:txBody>
                    <a:bodyPr/>
                    <a:lstStyle/>
                    <a:p>
                      <a:pPr marL="0" marR="0" algn="ctr">
                        <a:lnSpc>
                          <a:spcPct val="115000"/>
                        </a:lnSpc>
                        <a:spcBef>
                          <a:spcPts val="0"/>
                        </a:spcBef>
                        <a:spcAft>
                          <a:spcPts val="0"/>
                        </a:spcAft>
                      </a:pPr>
                      <a:r>
                        <a:rPr lang="en-US" sz="700" dirty="0">
                          <a:effectLst/>
                          <a:uFill>
                            <a:solidFill>
                              <a:srgbClr val="000000"/>
                            </a:solidFill>
                          </a:uFill>
                        </a:rPr>
                        <a:t>Smear test (on-site)</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dirty="0">
                          <a:effectLst/>
                          <a:uFill>
                            <a:solidFill>
                              <a:srgbClr val="000000"/>
                            </a:solidFill>
                          </a:uFill>
                        </a:rPr>
                        <a:t>Exposure of the operators during performing the smear test for DSRS at the site (CSF).</a:t>
                      </a:r>
                      <a:endParaRPr lang="en-US" sz="800" dirty="0">
                        <a:effectLst/>
                        <a:uFill>
                          <a:solidFill>
                            <a:srgbClr val="000000"/>
                          </a:solidFill>
                        </a:uFill>
                      </a:endParaRPr>
                    </a:p>
                    <a:p>
                      <a:pPr marL="0" marR="0">
                        <a:lnSpc>
                          <a:spcPct val="115000"/>
                        </a:lnSpc>
                        <a:spcBef>
                          <a:spcPts val="0"/>
                        </a:spcBef>
                        <a:spcAft>
                          <a:spcPts val="0"/>
                        </a:spcAft>
                      </a:pPr>
                      <a:r>
                        <a:rPr lang="en-US" sz="700" dirty="0">
                          <a:effectLst/>
                          <a:uFill>
                            <a:solidFill>
                              <a:srgbClr val="000000"/>
                            </a:solidFill>
                          </a:uFill>
                        </a:rPr>
                        <a:t>The DSRS are within their original shielded container.</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r>
              <a:tr h="301065">
                <a:tc>
                  <a:txBody>
                    <a:bodyPr/>
                    <a:lstStyle/>
                    <a:p>
                      <a:pPr marL="0" marR="0" algn="ctr">
                        <a:lnSpc>
                          <a:spcPct val="115000"/>
                        </a:lnSpc>
                        <a:spcBef>
                          <a:spcPts val="0"/>
                        </a:spcBef>
                        <a:spcAft>
                          <a:spcPts val="0"/>
                        </a:spcAft>
                      </a:pPr>
                      <a:r>
                        <a:rPr lang="en-US" sz="700" dirty="0">
                          <a:effectLst/>
                          <a:uFill>
                            <a:solidFill>
                              <a:srgbClr val="000000"/>
                            </a:solidFill>
                          </a:uFill>
                        </a:rPr>
                        <a:t>Unloading the DSRS from  the truck and transport them to the Room A</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a:effectLst/>
                          <a:uFill>
                            <a:solidFill>
                              <a:srgbClr val="000000"/>
                            </a:solidFill>
                          </a:uFill>
                        </a:rPr>
                        <a:t>Exposure of the operators unloading the DSRS from truck to the reception room A</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r>
              <a:tr h="176740">
                <a:tc>
                  <a:txBody>
                    <a:bodyPr/>
                    <a:lstStyle/>
                    <a:p>
                      <a:pPr marL="0" marR="0" algn="ctr">
                        <a:lnSpc>
                          <a:spcPct val="115000"/>
                        </a:lnSpc>
                        <a:spcBef>
                          <a:spcPts val="0"/>
                        </a:spcBef>
                        <a:spcAft>
                          <a:spcPts val="0"/>
                        </a:spcAft>
                      </a:pPr>
                      <a:r>
                        <a:rPr lang="en-US" sz="700" dirty="0">
                          <a:effectLst/>
                          <a:uFill>
                            <a:solidFill>
                              <a:srgbClr val="000000"/>
                            </a:solidFill>
                          </a:uFill>
                        </a:rPr>
                        <a:t>Smear test</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a:effectLst/>
                          <a:uFill>
                            <a:solidFill>
                              <a:srgbClr val="000000"/>
                            </a:solidFill>
                          </a:uFill>
                        </a:rPr>
                        <a:t>Exposure of the operators during uploading the  DSRS from truck to the reception room A.</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r>
              <a:tr h="176740">
                <a:tc>
                  <a:txBody>
                    <a:bodyPr/>
                    <a:lstStyle/>
                    <a:p>
                      <a:pPr marL="0" marR="0" algn="ctr">
                        <a:lnSpc>
                          <a:spcPct val="115000"/>
                        </a:lnSpc>
                        <a:spcBef>
                          <a:spcPts val="0"/>
                        </a:spcBef>
                        <a:spcAft>
                          <a:spcPts val="0"/>
                        </a:spcAft>
                      </a:pPr>
                      <a:r>
                        <a:rPr lang="en-US" sz="700" dirty="0">
                          <a:effectLst/>
                          <a:uFill>
                            <a:solidFill>
                              <a:srgbClr val="000000"/>
                            </a:solidFill>
                          </a:uFill>
                        </a:rPr>
                        <a:t>Measurement dose rate</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a:effectLst/>
                          <a:uFill>
                            <a:solidFill>
                              <a:srgbClr val="000000"/>
                            </a:solidFill>
                          </a:uFill>
                        </a:rPr>
                        <a:t>Exposure of the operators during uploading the  DSRS from truck to the reception room A.</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r>
              <a:tr h="176740">
                <a:tc>
                  <a:txBody>
                    <a:bodyPr/>
                    <a:lstStyle/>
                    <a:p>
                      <a:pPr marL="0" marR="0" algn="ctr">
                        <a:lnSpc>
                          <a:spcPct val="115000"/>
                        </a:lnSpc>
                        <a:spcBef>
                          <a:spcPts val="0"/>
                        </a:spcBef>
                        <a:spcAft>
                          <a:spcPts val="0"/>
                        </a:spcAft>
                      </a:pPr>
                      <a:r>
                        <a:rPr lang="en-US" sz="700" dirty="0">
                          <a:effectLst/>
                          <a:uFill>
                            <a:solidFill>
                              <a:srgbClr val="000000"/>
                            </a:solidFill>
                          </a:uFill>
                        </a:rPr>
                        <a:t>Measurement dose rate</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a:effectLst/>
                          <a:uFill>
                            <a:solidFill>
                              <a:srgbClr val="000000"/>
                            </a:solidFill>
                          </a:uFill>
                        </a:rPr>
                        <a:t>Exposure of the operators during the characterization of the DSRS in the characterization room A</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r>
              <a:tr h="227257">
                <a:tc>
                  <a:txBody>
                    <a:bodyPr/>
                    <a:lstStyle/>
                    <a:p>
                      <a:pPr marL="0" marR="0" algn="ctr">
                        <a:lnSpc>
                          <a:spcPct val="115000"/>
                        </a:lnSpc>
                        <a:spcBef>
                          <a:spcPts val="0"/>
                        </a:spcBef>
                        <a:spcAft>
                          <a:spcPts val="0"/>
                        </a:spcAft>
                      </a:pPr>
                      <a:r>
                        <a:rPr lang="en-US" sz="700" dirty="0">
                          <a:effectLst/>
                          <a:uFill>
                            <a:solidFill>
                              <a:srgbClr val="000000"/>
                            </a:solidFill>
                          </a:uFill>
                        </a:rPr>
                        <a:t>Reading  data from the tag fixed on the DSRS package </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a:effectLst/>
                          <a:uFill>
                            <a:solidFill>
                              <a:srgbClr val="000000"/>
                            </a:solidFill>
                          </a:uFill>
                        </a:rPr>
                        <a:t>Exposure of the operators during taking the information related to the DSRS   in the characterization room A.</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r>
              <a:tr h="181101">
                <a:tc>
                  <a:txBody>
                    <a:bodyPr/>
                    <a:lstStyle/>
                    <a:p>
                      <a:pPr marL="0" marR="0" algn="ctr">
                        <a:lnSpc>
                          <a:spcPct val="115000"/>
                        </a:lnSpc>
                        <a:spcBef>
                          <a:spcPts val="0"/>
                        </a:spcBef>
                        <a:spcAft>
                          <a:spcPts val="0"/>
                        </a:spcAft>
                      </a:pPr>
                      <a:r>
                        <a:rPr lang="en-US" sz="700" dirty="0">
                          <a:effectLst/>
                          <a:uFill>
                            <a:solidFill>
                              <a:srgbClr val="000000"/>
                            </a:solidFill>
                          </a:uFill>
                        </a:rPr>
                        <a:t>Physical characterization (Weight, dimension, …</a:t>
                      </a:r>
                      <a:r>
                        <a:rPr lang="en-US" sz="700" dirty="0" err="1">
                          <a:effectLst/>
                          <a:uFill>
                            <a:solidFill>
                              <a:srgbClr val="000000"/>
                            </a:solidFill>
                          </a:uFill>
                        </a:rPr>
                        <a:t>etc</a:t>
                      </a:r>
                      <a:r>
                        <a:rPr lang="en-US" sz="700" dirty="0">
                          <a:effectLst/>
                          <a:uFill>
                            <a:solidFill>
                              <a:srgbClr val="000000"/>
                            </a:solidFill>
                          </a:uFill>
                        </a:rPr>
                        <a:t>)</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a:effectLst/>
                          <a:uFill>
                            <a:solidFill>
                              <a:srgbClr val="000000"/>
                            </a:solidFill>
                          </a:uFill>
                        </a:rPr>
                        <a:t>Exposure of the operators during the characterization of the DSRS in the characterization room A.</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r>
              <a:tr h="176740">
                <a:tc>
                  <a:txBody>
                    <a:bodyPr/>
                    <a:lstStyle/>
                    <a:p>
                      <a:pPr marL="0" marR="0" algn="ctr">
                        <a:lnSpc>
                          <a:spcPct val="115000"/>
                        </a:lnSpc>
                        <a:spcBef>
                          <a:spcPts val="0"/>
                        </a:spcBef>
                        <a:spcAft>
                          <a:spcPts val="0"/>
                        </a:spcAft>
                      </a:pPr>
                      <a:r>
                        <a:rPr lang="en-US" sz="700" dirty="0">
                          <a:effectLst/>
                          <a:uFill>
                            <a:solidFill>
                              <a:srgbClr val="000000"/>
                            </a:solidFill>
                          </a:uFill>
                        </a:rPr>
                        <a:t>Fixing the CSF ID tag for the DSRS </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a:effectLst/>
                          <a:uFill>
                            <a:solidFill>
                              <a:srgbClr val="000000"/>
                            </a:solidFill>
                          </a:uFill>
                        </a:rPr>
                        <a:t>Exposure of the operators during fixing the CSF ID  for the    DSRS   in the characterization room A.</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r>
              <a:tr h="176740">
                <a:tc>
                  <a:txBody>
                    <a:bodyPr/>
                    <a:lstStyle/>
                    <a:p>
                      <a:pPr marL="0" marR="0" algn="ctr">
                        <a:lnSpc>
                          <a:spcPct val="115000"/>
                        </a:lnSpc>
                        <a:spcBef>
                          <a:spcPts val="0"/>
                        </a:spcBef>
                        <a:spcAft>
                          <a:spcPts val="0"/>
                        </a:spcAft>
                      </a:pPr>
                      <a:r>
                        <a:rPr lang="en-US" sz="700" dirty="0">
                          <a:effectLst/>
                          <a:uFill>
                            <a:solidFill>
                              <a:srgbClr val="000000"/>
                            </a:solidFill>
                          </a:uFill>
                        </a:rPr>
                        <a:t>Handling  200 L Drum contained the DSRS </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a:effectLst/>
                          <a:uFill>
                            <a:solidFill>
                              <a:srgbClr val="000000"/>
                            </a:solidFill>
                          </a:uFill>
                        </a:rPr>
                        <a:t>Exposure of the operators during the handling the DSRS drum    in room A.</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r>
              <a:tr h="176740">
                <a:tc>
                  <a:txBody>
                    <a:bodyPr/>
                    <a:lstStyle/>
                    <a:p>
                      <a:pPr marL="0" marR="0" algn="ctr">
                        <a:lnSpc>
                          <a:spcPct val="115000"/>
                        </a:lnSpc>
                        <a:spcBef>
                          <a:spcPts val="0"/>
                        </a:spcBef>
                        <a:spcAft>
                          <a:spcPts val="0"/>
                        </a:spcAft>
                      </a:pPr>
                      <a:r>
                        <a:rPr lang="en-US" sz="700">
                          <a:effectLst/>
                          <a:uFill>
                            <a:solidFill>
                              <a:srgbClr val="000000"/>
                            </a:solidFill>
                          </a:uFill>
                        </a:rPr>
                        <a:t>Close 200L Drum</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dirty="0">
                          <a:effectLst/>
                          <a:uFill>
                            <a:solidFill>
                              <a:srgbClr val="000000"/>
                            </a:solidFill>
                          </a:uFill>
                        </a:rPr>
                        <a:t>Exposure of the operators during the Characterization of DSRS  in the characterization room A.</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r>
              <a:tr h="301065">
                <a:tc>
                  <a:txBody>
                    <a:bodyPr/>
                    <a:lstStyle/>
                    <a:p>
                      <a:pPr marL="0" marR="0" algn="ctr">
                        <a:lnSpc>
                          <a:spcPct val="115000"/>
                        </a:lnSpc>
                        <a:spcBef>
                          <a:spcPts val="0"/>
                        </a:spcBef>
                        <a:spcAft>
                          <a:spcPts val="0"/>
                        </a:spcAft>
                      </a:pPr>
                      <a:r>
                        <a:rPr lang="en-US" sz="700" dirty="0">
                          <a:effectLst/>
                          <a:uFill>
                            <a:solidFill>
                              <a:srgbClr val="000000"/>
                            </a:solidFill>
                          </a:uFill>
                        </a:rPr>
                        <a:t>Measurement of the dose rate for the  drum at its surface &amp; 1 m</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dirty="0">
                          <a:effectLst/>
                          <a:uFill>
                            <a:solidFill>
                              <a:srgbClr val="000000"/>
                            </a:solidFill>
                          </a:uFill>
                        </a:rPr>
                        <a:t>Exposure of the operators during the dose rate measurements at the contact point and at (1 m) from the drum in the characterization room A.</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r>
              <a:tr h="176740">
                <a:tc>
                  <a:txBody>
                    <a:bodyPr/>
                    <a:lstStyle/>
                    <a:p>
                      <a:pPr marL="0" marR="0" algn="ctr">
                        <a:lnSpc>
                          <a:spcPct val="115000"/>
                        </a:lnSpc>
                        <a:spcBef>
                          <a:spcPts val="0"/>
                        </a:spcBef>
                        <a:spcAft>
                          <a:spcPts val="0"/>
                        </a:spcAft>
                      </a:pPr>
                      <a:r>
                        <a:rPr lang="en-US" sz="700">
                          <a:effectLst/>
                          <a:uFill>
                            <a:solidFill>
                              <a:srgbClr val="000000"/>
                            </a:solidFill>
                          </a:uFill>
                        </a:rPr>
                        <a:t>Fixing CSF TAG for the  drum</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dirty="0">
                          <a:effectLst/>
                          <a:uFill>
                            <a:solidFill>
                              <a:srgbClr val="000000"/>
                            </a:solidFill>
                          </a:uFill>
                        </a:rPr>
                        <a:t>Exposure of the operators during fixing the   CSF ID tag for the drum in the characterization room A.</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r>
              <a:tr h="176740">
                <a:tc>
                  <a:txBody>
                    <a:bodyPr/>
                    <a:lstStyle/>
                    <a:p>
                      <a:pPr marL="0" marR="0" algn="ctr">
                        <a:lnSpc>
                          <a:spcPct val="115000"/>
                        </a:lnSpc>
                        <a:spcBef>
                          <a:spcPts val="0"/>
                        </a:spcBef>
                        <a:spcAft>
                          <a:spcPts val="0"/>
                        </a:spcAft>
                      </a:pPr>
                      <a:r>
                        <a:rPr lang="en-US" sz="700">
                          <a:effectLst/>
                          <a:uFill>
                            <a:solidFill>
                              <a:srgbClr val="000000"/>
                            </a:solidFill>
                          </a:uFill>
                        </a:rPr>
                        <a:t>Handling the drum by Forklift to shelf</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dirty="0">
                          <a:effectLst/>
                          <a:uFill>
                            <a:solidFill>
                              <a:srgbClr val="000000"/>
                            </a:solidFill>
                          </a:uFill>
                        </a:rPr>
                        <a:t>Exposure of the operators during handling the drum inside CSF to the designated shelf   in room D.  </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r>
              <a:tr h="176740">
                <a:tc>
                  <a:txBody>
                    <a:bodyPr/>
                    <a:lstStyle/>
                    <a:p>
                      <a:pPr marL="0" marR="0" algn="ctr">
                        <a:lnSpc>
                          <a:spcPct val="115000"/>
                        </a:lnSpc>
                        <a:spcBef>
                          <a:spcPts val="0"/>
                        </a:spcBef>
                        <a:spcAft>
                          <a:spcPts val="0"/>
                        </a:spcAft>
                      </a:pPr>
                      <a:r>
                        <a:rPr lang="en-US" sz="700">
                          <a:effectLst/>
                          <a:uFill>
                            <a:solidFill>
                              <a:srgbClr val="000000"/>
                            </a:solidFill>
                          </a:uFill>
                        </a:rPr>
                        <a:t>Handling the drum  in Room D</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dirty="0">
                          <a:effectLst/>
                          <a:uFill>
                            <a:solidFill>
                              <a:srgbClr val="000000"/>
                            </a:solidFill>
                          </a:uFill>
                        </a:rPr>
                        <a:t>Exposure of the operators during handling the  200 L drum in room D.</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r>
              <a:tr h="176740">
                <a:tc>
                  <a:txBody>
                    <a:bodyPr/>
                    <a:lstStyle/>
                    <a:p>
                      <a:pPr marL="0" marR="0" algn="ctr">
                        <a:lnSpc>
                          <a:spcPct val="115000"/>
                        </a:lnSpc>
                        <a:spcBef>
                          <a:spcPts val="0"/>
                        </a:spcBef>
                        <a:spcAft>
                          <a:spcPts val="0"/>
                        </a:spcAft>
                      </a:pPr>
                      <a:r>
                        <a:rPr lang="en-US" sz="700">
                          <a:effectLst/>
                          <a:uFill>
                            <a:solidFill>
                              <a:srgbClr val="000000"/>
                            </a:solidFill>
                          </a:uFill>
                        </a:rPr>
                        <a:t>Drums Storage in Room D</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dirty="0">
                          <a:effectLst/>
                          <a:uFill>
                            <a:solidFill>
                              <a:srgbClr val="000000"/>
                            </a:solidFill>
                          </a:uFill>
                        </a:rPr>
                        <a:t>Exposure of the operators during storing  the drum on its designated shelf in room D.</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r>
              <a:tr h="176740">
                <a:tc>
                  <a:txBody>
                    <a:bodyPr/>
                    <a:lstStyle/>
                    <a:p>
                      <a:pPr marL="0" marR="0" algn="ctr">
                        <a:lnSpc>
                          <a:spcPct val="115000"/>
                        </a:lnSpc>
                        <a:spcBef>
                          <a:spcPts val="0"/>
                        </a:spcBef>
                        <a:spcAft>
                          <a:spcPts val="0"/>
                        </a:spcAft>
                      </a:pPr>
                      <a:r>
                        <a:rPr lang="en-US" sz="700">
                          <a:effectLst/>
                          <a:uFill>
                            <a:solidFill>
                              <a:srgbClr val="000000"/>
                            </a:solidFill>
                          </a:uFill>
                        </a:rPr>
                        <a:t>  Handling the radioactive source in Room W.</a:t>
                      </a:r>
                      <a:endParaRPr lang="en-US" sz="80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dirty="0">
                          <a:effectLst/>
                          <a:uFill>
                            <a:solidFill>
                              <a:srgbClr val="000000"/>
                            </a:solidFill>
                          </a:uFill>
                        </a:rPr>
                        <a:t>Exposure of the operators due to handling radioactive source in room W by the movable crane.</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r>
              <a:tr h="176740">
                <a:tc>
                  <a:txBody>
                    <a:bodyPr/>
                    <a:lstStyle/>
                    <a:p>
                      <a:pPr marL="0" marR="0" algn="ctr">
                        <a:lnSpc>
                          <a:spcPct val="115000"/>
                        </a:lnSpc>
                        <a:spcBef>
                          <a:spcPts val="0"/>
                        </a:spcBef>
                        <a:spcAft>
                          <a:spcPts val="0"/>
                        </a:spcAft>
                      </a:pPr>
                      <a:r>
                        <a:rPr lang="en-US" sz="700" dirty="0">
                          <a:effectLst/>
                          <a:uFill>
                            <a:solidFill>
                              <a:srgbClr val="000000"/>
                            </a:solidFill>
                          </a:uFill>
                        </a:rPr>
                        <a:t>  Storing the radioactive source in Room W.</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c>
                  <a:txBody>
                    <a:bodyPr/>
                    <a:lstStyle/>
                    <a:p>
                      <a:pPr marL="0" marR="0">
                        <a:lnSpc>
                          <a:spcPct val="115000"/>
                        </a:lnSpc>
                        <a:spcBef>
                          <a:spcPts val="0"/>
                        </a:spcBef>
                        <a:spcAft>
                          <a:spcPts val="0"/>
                        </a:spcAft>
                      </a:pPr>
                      <a:r>
                        <a:rPr lang="en-US" sz="700" dirty="0">
                          <a:effectLst/>
                          <a:uFill>
                            <a:solidFill>
                              <a:srgbClr val="000000"/>
                            </a:solidFill>
                          </a:uFill>
                        </a:rPr>
                        <a:t>Exposure of the operators due to storing the radioactive source in room W.</a:t>
                      </a:r>
                      <a:endParaRPr lang="en-US" sz="800" dirty="0">
                        <a:solidFill>
                          <a:srgbClr val="000000"/>
                        </a:solidFill>
                        <a:effectLst/>
                        <a:uFill>
                          <a:solidFill>
                            <a:srgbClr val="000000"/>
                          </a:solidFill>
                        </a:uFill>
                        <a:latin typeface="Calibri"/>
                        <a:ea typeface="Calibri"/>
                        <a:cs typeface="Arial"/>
                      </a:endParaRPr>
                    </a:p>
                  </a:txBody>
                  <a:tcPr marL="25861" marR="25861" marT="25861" marB="25861" anchor="ctr"/>
                </a:tc>
              </a:tr>
            </a:tbl>
          </a:graphicData>
        </a:graphic>
      </p:graphicFrame>
      <p:sp>
        <p:nvSpPr>
          <p:cNvPr id="4" name="Slide Number Placeholder 3"/>
          <p:cNvSpPr>
            <a:spLocks noGrp="1"/>
          </p:cNvSpPr>
          <p:nvPr>
            <p:ph type="sldNum" sz="quarter" idx="12"/>
          </p:nvPr>
        </p:nvSpPr>
        <p:spPr/>
        <p:txBody>
          <a:bodyPr/>
          <a:lstStyle/>
          <a:p>
            <a:fld id="{23A0628E-C12F-4F8C-9895-BCD5E30100D3}" type="slidenum">
              <a:rPr lang="en-US" smtClean="0"/>
              <a:pPr/>
              <a:t>34</a:t>
            </a:fld>
            <a:endParaRPr lang="en-US" dirty="0"/>
          </a:p>
        </p:txBody>
      </p:sp>
    </p:spTree>
    <p:extLst>
      <p:ext uri="{BB962C8B-B14F-4D97-AF65-F5344CB8AC3E}">
        <p14:creationId xmlns:p14="http://schemas.microsoft.com/office/powerpoint/2010/main" val="12653905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Status of Safety Case / Safety Assessment for </a:t>
            </a:r>
            <a:r>
              <a:rPr lang="en-US" dirty="0"/>
              <a:t>DSRS </a:t>
            </a:r>
            <a:r>
              <a:rPr lang="en-GB" dirty="0" smtClean="0"/>
              <a:t>Stores</a:t>
            </a:r>
            <a:endParaRPr lang="en-GB" dirty="0"/>
          </a:p>
        </p:txBody>
      </p:sp>
      <p:sp>
        <p:nvSpPr>
          <p:cNvPr id="3" name="Content Placeholder 2"/>
          <p:cNvSpPr>
            <a:spLocks noGrp="1"/>
          </p:cNvSpPr>
          <p:nvPr>
            <p:ph idx="1"/>
          </p:nvPr>
        </p:nvSpPr>
        <p:spPr>
          <a:xfrm>
            <a:off x="323528" y="1260476"/>
            <a:ext cx="8712968" cy="4857403"/>
          </a:xfrm>
        </p:spPr>
        <p:txBody>
          <a:bodyPr/>
          <a:lstStyle/>
          <a:p>
            <a:pPr algn="just">
              <a:buFont typeface="Wingdings" pitchFamily="2" charset="2"/>
              <a:buChar char="Ø"/>
            </a:pPr>
            <a:r>
              <a:rPr lang="en-US" dirty="0">
                <a:latin typeface="Times New Roman"/>
                <a:ea typeface="Calibri"/>
              </a:rPr>
              <a:t>A screening out of Potential Initiating Events (PIE) was carried out using the database of PIEs included in the GSG-3 [3] and the SAFRAN Tool, where PIEs are classified into External Natural Factors, External Human Factors and Internal Operational Factors.</a:t>
            </a:r>
            <a:endParaRPr lang="en-GB" dirty="0" smtClean="0">
              <a:solidFill>
                <a:schemeClr val="tx1"/>
              </a:solidFill>
            </a:endParaRPr>
          </a:p>
        </p:txBody>
      </p:sp>
      <p:sp>
        <p:nvSpPr>
          <p:cNvPr id="4" name="Slide Number Placeholder 3"/>
          <p:cNvSpPr>
            <a:spLocks noGrp="1"/>
          </p:cNvSpPr>
          <p:nvPr>
            <p:ph type="sldNum" sz="quarter" idx="12"/>
          </p:nvPr>
        </p:nvSpPr>
        <p:spPr/>
        <p:txBody>
          <a:bodyPr/>
          <a:lstStyle/>
          <a:p>
            <a:fld id="{23A0628E-C12F-4F8C-9895-BCD5E30100D3}" type="slidenum">
              <a:rPr lang="en-US" smtClean="0"/>
              <a:pPr/>
              <a:t>35</a:t>
            </a:fld>
            <a:endParaRPr lang="en-US" dirty="0"/>
          </a:p>
        </p:txBody>
      </p:sp>
      <p:sp>
        <p:nvSpPr>
          <p:cNvPr id="7" name="Rectangle 1"/>
          <p:cNvSpPr>
            <a:spLocks noChangeArrowheads="1"/>
          </p:cNvSpPr>
          <p:nvPr/>
        </p:nvSpPr>
        <p:spPr bwMode="auto">
          <a:xfrm>
            <a:off x="2452688" y="12684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653905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178"/>
            <a:ext cx="6696744" cy="864096"/>
          </a:xfrm>
        </p:spPr>
        <p:txBody>
          <a:bodyPr>
            <a:noAutofit/>
          </a:bodyPr>
          <a:lstStyle/>
          <a:p>
            <a:r>
              <a:rPr lang="en-GB" sz="1800" dirty="0"/>
              <a:t>Status of Safety Case / Safety Assessment for </a:t>
            </a:r>
            <a:r>
              <a:rPr lang="en-US" sz="1800" dirty="0"/>
              <a:t>DSRS </a:t>
            </a:r>
            <a:r>
              <a:rPr lang="en-GB" sz="1800" dirty="0" smtClean="0"/>
              <a:t>Stores</a:t>
            </a:r>
            <a:endParaRPr lang="en-GB" sz="1800" dirty="0"/>
          </a:p>
        </p:txBody>
      </p:sp>
      <p:sp>
        <p:nvSpPr>
          <p:cNvPr id="4" name="Slide Number Placeholder 3"/>
          <p:cNvSpPr>
            <a:spLocks noGrp="1"/>
          </p:cNvSpPr>
          <p:nvPr>
            <p:ph type="sldNum" sz="quarter" idx="12"/>
          </p:nvPr>
        </p:nvSpPr>
        <p:spPr/>
        <p:txBody>
          <a:bodyPr/>
          <a:lstStyle/>
          <a:p>
            <a:fld id="{23A0628E-C12F-4F8C-9895-BCD5E30100D3}" type="slidenum">
              <a:rPr lang="en-US" smtClean="0"/>
              <a:pPr/>
              <a:t>36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81964521"/>
              </p:ext>
            </p:extLst>
          </p:nvPr>
        </p:nvGraphicFramePr>
        <p:xfrm>
          <a:off x="539552" y="908720"/>
          <a:ext cx="7992887" cy="5832644"/>
        </p:xfrm>
        <a:graphic>
          <a:graphicData uri="http://schemas.openxmlformats.org/drawingml/2006/table">
            <a:tbl>
              <a:tblPr firstRow="1" firstCol="1" bandRow="1">
                <a:tableStyleId>{5C22544A-7EE6-4342-B048-85BDC9FD1C3A}</a:tableStyleId>
              </a:tblPr>
              <a:tblGrid>
                <a:gridCol w="3281123"/>
                <a:gridCol w="1320463"/>
                <a:gridCol w="3391301"/>
              </a:tblGrid>
              <a:tr h="450407">
                <a:tc gridSpan="3">
                  <a:txBody>
                    <a:bodyPr/>
                    <a:lstStyle/>
                    <a:p>
                      <a:pPr marL="0" marR="0" algn="ctr">
                        <a:lnSpc>
                          <a:spcPct val="115000"/>
                        </a:lnSpc>
                        <a:spcBef>
                          <a:spcPts val="0"/>
                        </a:spcBef>
                        <a:spcAft>
                          <a:spcPts val="0"/>
                        </a:spcAft>
                      </a:pPr>
                      <a:r>
                        <a:rPr lang="en-US" sz="900" dirty="0">
                          <a:effectLst/>
                        </a:rPr>
                        <a:t>Table 9: Results of Screening Out of External Natural PIEs Performed with the Aim of Deriving Accidental Scenarios to be Considered in the Safety Assessment.</a:t>
                      </a:r>
                      <a:endParaRPr lang="en-US" sz="900" dirty="0">
                        <a:effectLst/>
                        <a:latin typeface="Calibri"/>
                        <a:ea typeface="Calibri"/>
                        <a:cs typeface="Arial"/>
                      </a:endParaRPr>
                    </a:p>
                  </a:txBody>
                  <a:tcPr marL="43979" marR="43979" marT="43979" marB="43979" anchor="ctr"/>
                </a:tc>
                <a:tc hMerge="1">
                  <a:txBody>
                    <a:bodyPr/>
                    <a:lstStyle/>
                    <a:p>
                      <a:endParaRPr lang="en-US"/>
                    </a:p>
                  </a:txBody>
                  <a:tcPr/>
                </a:tc>
                <a:tc hMerge="1">
                  <a:txBody>
                    <a:bodyPr/>
                    <a:lstStyle/>
                    <a:p>
                      <a:endParaRPr lang="en-US"/>
                    </a:p>
                  </a:txBody>
                  <a:tcPr/>
                </a:tc>
              </a:tr>
              <a:tr h="274304">
                <a:tc>
                  <a:txBody>
                    <a:bodyPr/>
                    <a:lstStyle/>
                    <a:p>
                      <a:pPr marL="0" marR="0" algn="ctr">
                        <a:lnSpc>
                          <a:spcPct val="115000"/>
                        </a:lnSpc>
                        <a:spcBef>
                          <a:spcPts val="0"/>
                        </a:spcBef>
                        <a:spcAft>
                          <a:spcPts val="1000"/>
                        </a:spcAft>
                      </a:pPr>
                      <a:r>
                        <a:rPr lang="en-US" sz="900" b="1" cap="all" dirty="0">
                          <a:effectLst/>
                          <a:uFill>
                            <a:solidFill>
                              <a:srgbClr val="000000"/>
                            </a:solidFill>
                          </a:uFill>
                        </a:rPr>
                        <a:t>Name</a:t>
                      </a:r>
                      <a:endParaRPr lang="en-US" sz="1000" b="1" dirty="0">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gn="ctr">
                        <a:lnSpc>
                          <a:spcPct val="115000"/>
                        </a:lnSpc>
                        <a:spcBef>
                          <a:spcPts val="0"/>
                        </a:spcBef>
                        <a:spcAft>
                          <a:spcPts val="1000"/>
                        </a:spcAft>
                      </a:pPr>
                      <a:r>
                        <a:rPr lang="en-US" sz="900" b="1" cap="all" dirty="0">
                          <a:effectLst/>
                          <a:uFill>
                            <a:solidFill>
                              <a:srgbClr val="000000"/>
                            </a:solidFill>
                          </a:uFill>
                        </a:rPr>
                        <a:t>Relevance</a:t>
                      </a:r>
                      <a:endParaRPr lang="en-US" sz="1000" b="1" dirty="0">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gn="ctr">
                        <a:lnSpc>
                          <a:spcPct val="115000"/>
                        </a:lnSpc>
                        <a:spcBef>
                          <a:spcPts val="0"/>
                        </a:spcBef>
                        <a:spcAft>
                          <a:spcPts val="1000"/>
                        </a:spcAft>
                      </a:pPr>
                      <a:r>
                        <a:rPr lang="en-US" sz="900" b="1" cap="all" dirty="0">
                          <a:effectLst/>
                          <a:uFill>
                            <a:solidFill>
                              <a:srgbClr val="000000"/>
                            </a:solidFill>
                          </a:uFill>
                        </a:rPr>
                        <a:t>justification (if not relevant)</a:t>
                      </a:r>
                      <a:endParaRPr lang="en-US" sz="1000" b="1" dirty="0">
                        <a:solidFill>
                          <a:srgbClr val="000000"/>
                        </a:solidFill>
                        <a:effectLst/>
                        <a:uFill>
                          <a:solidFill>
                            <a:srgbClr val="000000"/>
                          </a:solidFill>
                        </a:uFill>
                        <a:latin typeface="Calibri"/>
                        <a:ea typeface="Calibri"/>
                        <a:cs typeface="Arial"/>
                      </a:endParaRPr>
                    </a:p>
                  </a:txBody>
                  <a:tcPr marL="43979" marR="43979" marT="43979" marB="43979" anchor="ctr"/>
                </a:tc>
              </a:tr>
              <a:tr h="802612">
                <a:tc>
                  <a:txBody>
                    <a:bodyPr/>
                    <a:lstStyle/>
                    <a:p>
                      <a:pPr marL="0" marR="0" algn="ctr">
                        <a:lnSpc>
                          <a:spcPct val="115000"/>
                        </a:lnSpc>
                        <a:spcBef>
                          <a:spcPts val="0"/>
                        </a:spcBef>
                        <a:spcAft>
                          <a:spcPts val="0"/>
                        </a:spcAft>
                      </a:pPr>
                      <a:r>
                        <a:rPr lang="en-US" sz="900" b="1" dirty="0">
                          <a:effectLst/>
                          <a:uFill>
                            <a:solidFill>
                              <a:srgbClr val="000000"/>
                            </a:solidFill>
                          </a:uFill>
                        </a:rPr>
                        <a:t>Lightning (effect on power supply)</a:t>
                      </a:r>
                      <a:endParaRPr lang="en-US" sz="1000" b="1" dirty="0">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gn="ctr">
                        <a:lnSpc>
                          <a:spcPct val="115000"/>
                        </a:lnSpc>
                        <a:spcBef>
                          <a:spcPts val="0"/>
                        </a:spcBef>
                        <a:spcAft>
                          <a:spcPts val="0"/>
                        </a:spcAft>
                      </a:pPr>
                      <a:r>
                        <a:rPr lang="en-US" sz="900" b="1">
                          <a:effectLst/>
                          <a:uFill>
                            <a:solidFill>
                              <a:srgbClr val="000000"/>
                            </a:solidFill>
                          </a:uFill>
                        </a:rPr>
                        <a:t>Not relevant</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nSpc>
                          <a:spcPct val="115000"/>
                        </a:lnSpc>
                        <a:spcBef>
                          <a:spcPts val="0"/>
                        </a:spcBef>
                        <a:spcAft>
                          <a:spcPts val="0"/>
                        </a:spcAft>
                      </a:pPr>
                      <a:r>
                        <a:rPr lang="en-US" sz="900" b="1" dirty="0">
                          <a:effectLst/>
                          <a:uFill>
                            <a:solidFill>
                              <a:srgbClr val="000000"/>
                            </a:solidFill>
                          </a:uFill>
                        </a:rPr>
                        <a:t>There is conventional protection against lightening in both buildings. Although storms with lightening are not very common in this area</a:t>
                      </a:r>
                      <a:endParaRPr lang="en-US" sz="1000" b="1" dirty="0">
                        <a:solidFill>
                          <a:srgbClr val="000000"/>
                        </a:solidFill>
                        <a:effectLst/>
                        <a:uFill>
                          <a:solidFill>
                            <a:srgbClr val="000000"/>
                          </a:solidFill>
                        </a:uFill>
                        <a:latin typeface="Calibri"/>
                        <a:ea typeface="Calibri"/>
                        <a:cs typeface="Arial"/>
                      </a:endParaRPr>
                    </a:p>
                  </a:txBody>
                  <a:tcPr marL="43979" marR="43979" marT="43979" marB="43979" anchor="ctr"/>
                </a:tc>
              </a:tr>
              <a:tr h="802612">
                <a:tc>
                  <a:txBody>
                    <a:bodyPr/>
                    <a:lstStyle/>
                    <a:p>
                      <a:pPr marL="0" marR="0" algn="ctr">
                        <a:lnSpc>
                          <a:spcPct val="115000"/>
                        </a:lnSpc>
                        <a:spcBef>
                          <a:spcPts val="0"/>
                        </a:spcBef>
                        <a:spcAft>
                          <a:spcPts val="0"/>
                        </a:spcAft>
                      </a:pPr>
                      <a:r>
                        <a:rPr lang="en-US" sz="900" b="1">
                          <a:effectLst/>
                          <a:uFill>
                            <a:solidFill>
                              <a:srgbClr val="000000"/>
                            </a:solidFill>
                          </a:uFill>
                        </a:rPr>
                        <a:t>Lightning (effect on surroundings of facility)</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gn="ctr">
                        <a:lnSpc>
                          <a:spcPct val="115000"/>
                        </a:lnSpc>
                        <a:spcBef>
                          <a:spcPts val="0"/>
                        </a:spcBef>
                        <a:spcAft>
                          <a:spcPts val="0"/>
                        </a:spcAft>
                      </a:pPr>
                      <a:r>
                        <a:rPr lang="en-US" sz="900" b="1">
                          <a:effectLst/>
                          <a:uFill>
                            <a:solidFill>
                              <a:srgbClr val="000000"/>
                            </a:solidFill>
                          </a:uFill>
                        </a:rPr>
                        <a:t>Not relevant</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nSpc>
                          <a:spcPct val="115000"/>
                        </a:lnSpc>
                        <a:spcBef>
                          <a:spcPts val="0"/>
                        </a:spcBef>
                        <a:spcAft>
                          <a:spcPts val="0"/>
                        </a:spcAft>
                      </a:pPr>
                      <a:r>
                        <a:rPr lang="en-US" sz="900" b="1" dirty="0">
                          <a:effectLst/>
                          <a:uFill>
                            <a:solidFill>
                              <a:srgbClr val="000000"/>
                            </a:solidFill>
                          </a:uFill>
                        </a:rPr>
                        <a:t>There is conventional protection against lightening in both buildings. Storms with lightening are not very common in this area</a:t>
                      </a:r>
                      <a:endParaRPr lang="en-US" sz="1000" b="1" dirty="0">
                        <a:solidFill>
                          <a:srgbClr val="000000"/>
                        </a:solidFill>
                        <a:effectLst/>
                        <a:uFill>
                          <a:solidFill>
                            <a:srgbClr val="000000"/>
                          </a:solidFill>
                        </a:uFill>
                        <a:latin typeface="Calibri"/>
                        <a:ea typeface="Calibri"/>
                        <a:cs typeface="Arial"/>
                      </a:endParaRPr>
                    </a:p>
                  </a:txBody>
                  <a:tcPr marL="43979" marR="43979" marT="43979" marB="43979" anchor="ctr"/>
                </a:tc>
              </a:tr>
              <a:tr h="802612">
                <a:tc>
                  <a:txBody>
                    <a:bodyPr/>
                    <a:lstStyle/>
                    <a:p>
                      <a:pPr marL="0" marR="0" algn="ctr">
                        <a:lnSpc>
                          <a:spcPct val="115000"/>
                        </a:lnSpc>
                        <a:spcBef>
                          <a:spcPts val="0"/>
                        </a:spcBef>
                        <a:spcAft>
                          <a:spcPts val="0"/>
                        </a:spcAft>
                      </a:pPr>
                      <a:r>
                        <a:rPr lang="en-US" sz="900" b="1">
                          <a:effectLst/>
                          <a:uFill>
                            <a:solidFill>
                              <a:srgbClr val="000000"/>
                            </a:solidFill>
                          </a:uFill>
                        </a:rPr>
                        <a:t>Lightning (effect on facility)</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gn="ctr">
                        <a:lnSpc>
                          <a:spcPct val="115000"/>
                        </a:lnSpc>
                        <a:spcBef>
                          <a:spcPts val="0"/>
                        </a:spcBef>
                        <a:spcAft>
                          <a:spcPts val="0"/>
                        </a:spcAft>
                      </a:pPr>
                      <a:r>
                        <a:rPr lang="en-US" sz="900" b="1">
                          <a:effectLst/>
                          <a:uFill>
                            <a:solidFill>
                              <a:srgbClr val="000000"/>
                            </a:solidFill>
                          </a:uFill>
                        </a:rPr>
                        <a:t>Not relevant</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nSpc>
                          <a:spcPct val="115000"/>
                        </a:lnSpc>
                        <a:spcBef>
                          <a:spcPts val="0"/>
                        </a:spcBef>
                        <a:spcAft>
                          <a:spcPts val="0"/>
                        </a:spcAft>
                      </a:pPr>
                      <a:r>
                        <a:rPr lang="en-US" sz="900" b="1" dirty="0">
                          <a:effectLst/>
                          <a:uFill>
                            <a:solidFill>
                              <a:srgbClr val="000000"/>
                            </a:solidFill>
                          </a:uFill>
                        </a:rPr>
                        <a:t>There is conventional protection against lightening in both buildings. Although storms with lightening are not very common in this area</a:t>
                      </a:r>
                      <a:endParaRPr lang="en-US" sz="1000" b="1" dirty="0">
                        <a:solidFill>
                          <a:srgbClr val="000000"/>
                        </a:solidFill>
                        <a:effectLst/>
                        <a:uFill>
                          <a:solidFill>
                            <a:srgbClr val="000000"/>
                          </a:solidFill>
                        </a:uFill>
                        <a:latin typeface="Calibri"/>
                        <a:ea typeface="Calibri"/>
                        <a:cs typeface="Arial"/>
                      </a:endParaRPr>
                    </a:p>
                  </a:txBody>
                  <a:tcPr marL="43979" marR="43979" marT="43979" marB="43979" anchor="ctr"/>
                </a:tc>
              </a:tr>
              <a:tr h="293871">
                <a:tc>
                  <a:txBody>
                    <a:bodyPr/>
                    <a:lstStyle/>
                    <a:p>
                      <a:pPr marL="0" marR="0" algn="ctr">
                        <a:lnSpc>
                          <a:spcPct val="115000"/>
                        </a:lnSpc>
                        <a:spcBef>
                          <a:spcPts val="0"/>
                        </a:spcBef>
                        <a:spcAft>
                          <a:spcPts val="0"/>
                        </a:spcAft>
                      </a:pPr>
                      <a:r>
                        <a:rPr lang="en-US" sz="900" b="1">
                          <a:effectLst/>
                          <a:uFill>
                            <a:solidFill>
                              <a:srgbClr val="000000"/>
                            </a:solidFill>
                          </a:uFill>
                        </a:rPr>
                        <a:t>Extreme snowing</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gn="ctr">
                        <a:lnSpc>
                          <a:spcPct val="115000"/>
                        </a:lnSpc>
                        <a:spcBef>
                          <a:spcPts val="0"/>
                        </a:spcBef>
                        <a:spcAft>
                          <a:spcPts val="0"/>
                        </a:spcAft>
                      </a:pPr>
                      <a:r>
                        <a:rPr lang="en-US" sz="900" b="1">
                          <a:effectLst/>
                          <a:uFill>
                            <a:solidFill>
                              <a:srgbClr val="000000"/>
                            </a:solidFill>
                          </a:uFill>
                        </a:rPr>
                        <a:t>Relevant</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gn="ctr">
                        <a:lnSpc>
                          <a:spcPct val="115000"/>
                        </a:lnSpc>
                        <a:spcBef>
                          <a:spcPts val="0"/>
                        </a:spcBef>
                        <a:spcAft>
                          <a:spcPts val="0"/>
                        </a:spcAft>
                      </a:pPr>
                      <a:r>
                        <a:rPr lang="en-US" sz="1000" b="1" dirty="0">
                          <a:effectLst/>
                          <a:uFill>
                            <a:solidFill>
                              <a:srgbClr val="000000"/>
                            </a:solidFill>
                          </a:uFill>
                        </a:rPr>
                        <a:t> </a:t>
                      </a:r>
                      <a:endParaRPr lang="en-US" sz="1000" b="1" dirty="0">
                        <a:solidFill>
                          <a:srgbClr val="000000"/>
                        </a:solidFill>
                        <a:effectLst/>
                        <a:uFill>
                          <a:solidFill>
                            <a:srgbClr val="000000"/>
                          </a:solidFill>
                        </a:uFill>
                        <a:latin typeface="Calibri"/>
                        <a:ea typeface="Calibri"/>
                        <a:cs typeface="Arial"/>
                      </a:endParaRPr>
                    </a:p>
                  </a:txBody>
                  <a:tcPr marL="43979" marR="43979" marT="43979" marB="43979" anchor="ctr"/>
                </a:tc>
              </a:tr>
              <a:tr h="325146">
                <a:tc>
                  <a:txBody>
                    <a:bodyPr/>
                    <a:lstStyle/>
                    <a:p>
                      <a:pPr marL="0" marR="0" algn="ctr">
                        <a:lnSpc>
                          <a:spcPct val="115000"/>
                        </a:lnSpc>
                        <a:spcBef>
                          <a:spcPts val="0"/>
                        </a:spcBef>
                        <a:spcAft>
                          <a:spcPts val="0"/>
                        </a:spcAft>
                      </a:pPr>
                      <a:r>
                        <a:rPr lang="en-US" sz="900" b="1">
                          <a:effectLst/>
                          <a:uFill>
                            <a:solidFill>
                              <a:srgbClr val="000000"/>
                            </a:solidFill>
                          </a:uFill>
                        </a:rPr>
                        <a:t>Extreme rain</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gn="ctr">
                        <a:lnSpc>
                          <a:spcPct val="115000"/>
                        </a:lnSpc>
                        <a:spcBef>
                          <a:spcPts val="0"/>
                        </a:spcBef>
                        <a:spcAft>
                          <a:spcPts val="0"/>
                        </a:spcAft>
                      </a:pPr>
                      <a:r>
                        <a:rPr lang="en-US" sz="900" b="1">
                          <a:effectLst/>
                          <a:uFill>
                            <a:solidFill>
                              <a:srgbClr val="000000"/>
                            </a:solidFill>
                          </a:uFill>
                        </a:rPr>
                        <a:t>Relevant</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gn="ctr">
                        <a:lnSpc>
                          <a:spcPct val="115000"/>
                        </a:lnSpc>
                        <a:spcBef>
                          <a:spcPts val="0"/>
                        </a:spcBef>
                        <a:spcAft>
                          <a:spcPts val="0"/>
                        </a:spcAft>
                      </a:pPr>
                      <a:r>
                        <a:rPr lang="en-US" sz="1000" b="1" dirty="0">
                          <a:effectLst/>
                          <a:uFill>
                            <a:solidFill>
                              <a:srgbClr val="000000"/>
                            </a:solidFill>
                          </a:uFill>
                        </a:rPr>
                        <a:t> </a:t>
                      </a:r>
                      <a:endParaRPr lang="en-US" sz="1000" b="1" dirty="0">
                        <a:solidFill>
                          <a:srgbClr val="000000"/>
                        </a:solidFill>
                        <a:effectLst/>
                        <a:uFill>
                          <a:solidFill>
                            <a:srgbClr val="000000"/>
                          </a:solidFill>
                        </a:uFill>
                        <a:latin typeface="Calibri"/>
                        <a:ea typeface="Calibri"/>
                        <a:cs typeface="Arial"/>
                      </a:endParaRPr>
                    </a:p>
                  </a:txBody>
                  <a:tcPr marL="43979" marR="43979" marT="43979" marB="43979" anchor="ctr"/>
                </a:tc>
              </a:tr>
              <a:tr h="293871">
                <a:tc>
                  <a:txBody>
                    <a:bodyPr/>
                    <a:lstStyle/>
                    <a:p>
                      <a:pPr marL="0" marR="0" algn="ctr">
                        <a:lnSpc>
                          <a:spcPct val="115000"/>
                        </a:lnSpc>
                        <a:spcBef>
                          <a:spcPts val="0"/>
                        </a:spcBef>
                        <a:spcAft>
                          <a:spcPts val="0"/>
                        </a:spcAft>
                      </a:pPr>
                      <a:r>
                        <a:rPr lang="en-US" sz="900" b="1">
                          <a:effectLst/>
                          <a:uFill>
                            <a:solidFill>
                              <a:srgbClr val="000000"/>
                            </a:solidFill>
                          </a:uFill>
                        </a:rPr>
                        <a:t>Extreme drought</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gn="ctr">
                        <a:lnSpc>
                          <a:spcPct val="115000"/>
                        </a:lnSpc>
                        <a:spcBef>
                          <a:spcPts val="0"/>
                        </a:spcBef>
                        <a:spcAft>
                          <a:spcPts val="0"/>
                        </a:spcAft>
                      </a:pPr>
                      <a:r>
                        <a:rPr lang="en-US" sz="900" b="1">
                          <a:effectLst/>
                          <a:uFill>
                            <a:solidFill>
                              <a:srgbClr val="000000"/>
                            </a:solidFill>
                          </a:uFill>
                        </a:rPr>
                        <a:t>Relevant</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gn="ctr">
                        <a:lnSpc>
                          <a:spcPct val="115000"/>
                        </a:lnSpc>
                        <a:spcBef>
                          <a:spcPts val="0"/>
                        </a:spcBef>
                        <a:spcAft>
                          <a:spcPts val="0"/>
                        </a:spcAft>
                      </a:pPr>
                      <a:r>
                        <a:rPr lang="en-US" sz="1000" b="1" dirty="0">
                          <a:effectLst/>
                          <a:uFill>
                            <a:solidFill>
                              <a:srgbClr val="000000"/>
                            </a:solidFill>
                          </a:uFill>
                        </a:rPr>
                        <a:t> </a:t>
                      </a:r>
                      <a:endParaRPr lang="en-US" sz="1000" b="1" dirty="0">
                        <a:solidFill>
                          <a:srgbClr val="000000"/>
                        </a:solidFill>
                        <a:effectLst/>
                        <a:uFill>
                          <a:solidFill>
                            <a:srgbClr val="000000"/>
                          </a:solidFill>
                        </a:uFill>
                        <a:latin typeface="Calibri"/>
                        <a:ea typeface="Calibri"/>
                        <a:cs typeface="Arial"/>
                      </a:endParaRPr>
                    </a:p>
                  </a:txBody>
                  <a:tcPr marL="43979" marR="43979" marT="43979" marB="43979" anchor="ctr"/>
                </a:tc>
              </a:tr>
              <a:tr h="293871">
                <a:tc>
                  <a:txBody>
                    <a:bodyPr/>
                    <a:lstStyle/>
                    <a:p>
                      <a:pPr marL="0" marR="0" algn="ctr">
                        <a:lnSpc>
                          <a:spcPct val="115000"/>
                        </a:lnSpc>
                        <a:spcBef>
                          <a:spcPts val="0"/>
                        </a:spcBef>
                        <a:spcAft>
                          <a:spcPts val="0"/>
                        </a:spcAft>
                      </a:pPr>
                      <a:r>
                        <a:rPr lang="en-US" sz="900" b="1">
                          <a:effectLst/>
                          <a:uFill>
                            <a:solidFill>
                              <a:srgbClr val="000000"/>
                            </a:solidFill>
                          </a:uFill>
                        </a:rPr>
                        <a:t>Strong wind</a:t>
                      </a:r>
                      <a:r>
                        <a:rPr lang="en-US" sz="1000" b="1">
                          <a:effectLst/>
                          <a:uFill>
                            <a:solidFill>
                              <a:srgbClr val="000000"/>
                            </a:solidFill>
                          </a:uFill>
                        </a:rPr>
                        <a:t> </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gn="ctr">
                        <a:lnSpc>
                          <a:spcPct val="115000"/>
                        </a:lnSpc>
                        <a:spcBef>
                          <a:spcPts val="0"/>
                        </a:spcBef>
                        <a:spcAft>
                          <a:spcPts val="0"/>
                        </a:spcAft>
                      </a:pPr>
                      <a:r>
                        <a:rPr lang="en-US" sz="900" b="1">
                          <a:effectLst/>
                          <a:uFill>
                            <a:solidFill>
                              <a:srgbClr val="000000"/>
                            </a:solidFill>
                          </a:uFill>
                        </a:rPr>
                        <a:t>Relevant</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nSpc>
                          <a:spcPct val="115000"/>
                        </a:lnSpc>
                        <a:spcBef>
                          <a:spcPts val="0"/>
                        </a:spcBef>
                        <a:spcAft>
                          <a:spcPts val="0"/>
                        </a:spcAft>
                      </a:pPr>
                      <a:r>
                        <a:rPr lang="en-US" sz="1000" b="1" dirty="0">
                          <a:effectLst/>
                          <a:uFill>
                            <a:solidFill>
                              <a:srgbClr val="000000"/>
                            </a:solidFill>
                          </a:uFill>
                        </a:rPr>
                        <a:t> </a:t>
                      </a:r>
                      <a:endParaRPr lang="en-US" sz="1000" b="1" dirty="0">
                        <a:solidFill>
                          <a:srgbClr val="000000"/>
                        </a:solidFill>
                        <a:effectLst/>
                        <a:uFill>
                          <a:solidFill>
                            <a:srgbClr val="000000"/>
                          </a:solidFill>
                        </a:uFill>
                        <a:latin typeface="Calibri"/>
                        <a:ea typeface="Calibri"/>
                        <a:cs typeface="Arial"/>
                      </a:endParaRPr>
                    </a:p>
                  </a:txBody>
                  <a:tcPr marL="43979" marR="43979" marT="43979" marB="43979" anchor="ctr"/>
                </a:tc>
              </a:tr>
              <a:tr h="293871">
                <a:tc>
                  <a:txBody>
                    <a:bodyPr/>
                    <a:lstStyle/>
                    <a:p>
                      <a:pPr marL="0" marR="0" algn="ctr">
                        <a:lnSpc>
                          <a:spcPct val="115000"/>
                        </a:lnSpc>
                        <a:spcBef>
                          <a:spcPts val="0"/>
                        </a:spcBef>
                        <a:spcAft>
                          <a:spcPts val="0"/>
                        </a:spcAft>
                      </a:pPr>
                      <a:r>
                        <a:rPr lang="en-US" sz="900" b="1">
                          <a:effectLst/>
                          <a:uFill>
                            <a:solidFill>
                              <a:srgbClr val="000000"/>
                            </a:solidFill>
                          </a:uFill>
                        </a:rPr>
                        <a:t>Sand storm</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gn="ctr">
                        <a:lnSpc>
                          <a:spcPct val="115000"/>
                        </a:lnSpc>
                        <a:spcBef>
                          <a:spcPts val="0"/>
                        </a:spcBef>
                        <a:spcAft>
                          <a:spcPts val="0"/>
                        </a:spcAft>
                      </a:pPr>
                      <a:r>
                        <a:rPr lang="en-US" sz="900" b="1">
                          <a:effectLst/>
                          <a:uFill>
                            <a:solidFill>
                              <a:srgbClr val="000000"/>
                            </a:solidFill>
                          </a:uFill>
                        </a:rPr>
                        <a:t>Relevant</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nSpc>
                          <a:spcPct val="115000"/>
                        </a:lnSpc>
                        <a:spcBef>
                          <a:spcPts val="0"/>
                        </a:spcBef>
                        <a:spcAft>
                          <a:spcPts val="0"/>
                        </a:spcAft>
                      </a:pPr>
                      <a:r>
                        <a:rPr lang="en-US" sz="1000" b="1">
                          <a:effectLst/>
                          <a:uFill>
                            <a:solidFill>
                              <a:srgbClr val="000000"/>
                            </a:solidFill>
                          </a:uFill>
                        </a:rPr>
                        <a:t> </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r>
              <a:tr h="293871">
                <a:tc>
                  <a:txBody>
                    <a:bodyPr/>
                    <a:lstStyle/>
                    <a:p>
                      <a:pPr marL="0" marR="0" algn="ctr">
                        <a:lnSpc>
                          <a:spcPct val="115000"/>
                        </a:lnSpc>
                        <a:spcBef>
                          <a:spcPts val="0"/>
                        </a:spcBef>
                        <a:spcAft>
                          <a:spcPts val="0"/>
                        </a:spcAft>
                      </a:pPr>
                      <a:r>
                        <a:rPr lang="en-US" sz="900" b="1">
                          <a:effectLst/>
                          <a:uFill>
                            <a:solidFill>
                              <a:srgbClr val="000000"/>
                            </a:solidFill>
                          </a:uFill>
                        </a:rPr>
                        <a:t>Strong dust </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gn="ctr">
                        <a:lnSpc>
                          <a:spcPct val="115000"/>
                        </a:lnSpc>
                        <a:spcBef>
                          <a:spcPts val="0"/>
                        </a:spcBef>
                        <a:spcAft>
                          <a:spcPts val="0"/>
                        </a:spcAft>
                      </a:pPr>
                      <a:r>
                        <a:rPr lang="en-US" sz="900" b="1">
                          <a:effectLst/>
                          <a:uFill>
                            <a:solidFill>
                              <a:srgbClr val="000000"/>
                            </a:solidFill>
                          </a:uFill>
                        </a:rPr>
                        <a:t>Relevant</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nSpc>
                          <a:spcPct val="115000"/>
                        </a:lnSpc>
                        <a:spcBef>
                          <a:spcPts val="0"/>
                        </a:spcBef>
                        <a:spcAft>
                          <a:spcPts val="0"/>
                        </a:spcAft>
                      </a:pPr>
                      <a:r>
                        <a:rPr lang="en-US" sz="1000" b="1" dirty="0">
                          <a:effectLst/>
                          <a:uFill>
                            <a:solidFill>
                              <a:srgbClr val="000000"/>
                            </a:solidFill>
                          </a:uFill>
                        </a:rPr>
                        <a:t> </a:t>
                      </a:r>
                      <a:endParaRPr lang="en-US" sz="1000" b="1" dirty="0">
                        <a:solidFill>
                          <a:srgbClr val="000000"/>
                        </a:solidFill>
                        <a:effectLst/>
                        <a:uFill>
                          <a:solidFill>
                            <a:srgbClr val="000000"/>
                          </a:solidFill>
                        </a:uFill>
                        <a:latin typeface="Calibri"/>
                        <a:ea typeface="Calibri"/>
                        <a:cs typeface="Arial"/>
                      </a:endParaRPr>
                    </a:p>
                  </a:txBody>
                  <a:tcPr marL="43979" marR="43979" marT="43979" marB="43979" anchor="ctr"/>
                </a:tc>
              </a:tr>
              <a:tr h="317854">
                <a:tc>
                  <a:txBody>
                    <a:bodyPr/>
                    <a:lstStyle/>
                    <a:p>
                      <a:pPr marL="0" marR="0" algn="ctr">
                        <a:lnSpc>
                          <a:spcPct val="115000"/>
                        </a:lnSpc>
                        <a:spcBef>
                          <a:spcPts val="0"/>
                        </a:spcBef>
                        <a:spcAft>
                          <a:spcPts val="0"/>
                        </a:spcAft>
                      </a:pPr>
                      <a:r>
                        <a:rPr lang="en-US" sz="900" b="1">
                          <a:effectLst/>
                          <a:uFill>
                            <a:solidFill>
                              <a:srgbClr val="000000"/>
                            </a:solidFill>
                          </a:uFill>
                        </a:rPr>
                        <a:t>Extreme temperatures</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gn="ctr">
                        <a:lnSpc>
                          <a:spcPct val="115000"/>
                        </a:lnSpc>
                        <a:spcBef>
                          <a:spcPts val="0"/>
                        </a:spcBef>
                        <a:spcAft>
                          <a:spcPts val="0"/>
                        </a:spcAft>
                      </a:pPr>
                      <a:r>
                        <a:rPr lang="en-US" sz="900" b="1">
                          <a:effectLst/>
                          <a:uFill>
                            <a:solidFill>
                              <a:srgbClr val="000000"/>
                            </a:solidFill>
                          </a:uFill>
                        </a:rPr>
                        <a:t>Relevant</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gn="ctr">
                        <a:lnSpc>
                          <a:spcPct val="115000"/>
                        </a:lnSpc>
                        <a:spcBef>
                          <a:spcPts val="0"/>
                        </a:spcBef>
                        <a:spcAft>
                          <a:spcPts val="0"/>
                        </a:spcAft>
                      </a:pPr>
                      <a:r>
                        <a:rPr lang="en-US" sz="1000" b="1" dirty="0">
                          <a:effectLst/>
                          <a:uFill>
                            <a:solidFill>
                              <a:srgbClr val="000000"/>
                            </a:solidFill>
                          </a:uFill>
                        </a:rPr>
                        <a:t> </a:t>
                      </a:r>
                      <a:endParaRPr lang="en-US" sz="1000" b="1" dirty="0">
                        <a:solidFill>
                          <a:srgbClr val="000000"/>
                        </a:solidFill>
                        <a:effectLst/>
                        <a:uFill>
                          <a:solidFill>
                            <a:srgbClr val="000000"/>
                          </a:solidFill>
                        </a:uFill>
                        <a:latin typeface="Calibri"/>
                        <a:ea typeface="Calibri"/>
                        <a:cs typeface="Arial"/>
                      </a:endParaRPr>
                    </a:p>
                  </a:txBody>
                  <a:tcPr marL="43979" marR="43979" marT="43979" marB="43979" anchor="ctr"/>
                </a:tc>
              </a:tr>
              <a:tr h="293871">
                <a:tc>
                  <a:txBody>
                    <a:bodyPr/>
                    <a:lstStyle/>
                    <a:p>
                      <a:pPr marL="0" marR="0" algn="ctr">
                        <a:lnSpc>
                          <a:spcPct val="115000"/>
                        </a:lnSpc>
                        <a:spcBef>
                          <a:spcPts val="0"/>
                        </a:spcBef>
                        <a:spcAft>
                          <a:spcPts val="0"/>
                        </a:spcAft>
                      </a:pPr>
                      <a:r>
                        <a:rPr lang="en-US" sz="900" b="1">
                          <a:effectLst/>
                          <a:uFill>
                            <a:solidFill>
                              <a:srgbClr val="000000"/>
                            </a:solidFill>
                          </a:uFill>
                        </a:rPr>
                        <a:t>Ground instability </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gn="ctr">
                        <a:lnSpc>
                          <a:spcPct val="115000"/>
                        </a:lnSpc>
                        <a:spcBef>
                          <a:spcPts val="0"/>
                        </a:spcBef>
                        <a:spcAft>
                          <a:spcPts val="0"/>
                        </a:spcAft>
                      </a:pPr>
                      <a:r>
                        <a:rPr lang="en-US" sz="900" b="1">
                          <a:effectLst/>
                          <a:uFill>
                            <a:solidFill>
                              <a:srgbClr val="000000"/>
                            </a:solidFill>
                          </a:uFill>
                        </a:rPr>
                        <a:t>Relevant</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gn="ctr">
                        <a:lnSpc>
                          <a:spcPct val="115000"/>
                        </a:lnSpc>
                        <a:spcBef>
                          <a:spcPts val="0"/>
                        </a:spcBef>
                        <a:spcAft>
                          <a:spcPts val="0"/>
                        </a:spcAft>
                      </a:pPr>
                      <a:r>
                        <a:rPr lang="en-US" sz="1000" b="1" dirty="0">
                          <a:effectLst/>
                          <a:uFill>
                            <a:solidFill>
                              <a:srgbClr val="000000"/>
                            </a:solidFill>
                          </a:uFill>
                        </a:rPr>
                        <a:t> </a:t>
                      </a:r>
                      <a:endParaRPr lang="en-US" sz="1000" b="1" dirty="0">
                        <a:solidFill>
                          <a:srgbClr val="000000"/>
                        </a:solidFill>
                        <a:effectLst/>
                        <a:uFill>
                          <a:solidFill>
                            <a:srgbClr val="000000"/>
                          </a:solidFill>
                        </a:uFill>
                        <a:latin typeface="Calibri"/>
                        <a:ea typeface="Calibri"/>
                        <a:cs typeface="Arial"/>
                      </a:endParaRPr>
                    </a:p>
                  </a:txBody>
                  <a:tcPr marL="43979" marR="43979" marT="43979" marB="43979" anchor="ctr"/>
                </a:tc>
              </a:tr>
              <a:tr h="293871">
                <a:tc>
                  <a:txBody>
                    <a:bodyPr/>
                    <a:lstStyle/>
                    <a:p>
                      <a:pPr marL="0" marR="0" algn="ctr">
                        <a:lnSpc>
                          <a:spcPct val="115000"/>
                        </a:lnSpc>
                        <a:spcBef>
                          <a:spcPts val="0"/>
                        </a:spcBef>
                        <a:spcAft>
                          <a:spcPts val="0"/>
                        </a:spcAft>
                      </a:pPr>
                      <a:r>
                        <a:rPr lang="en-US" sz="900" b="1" dirty="0">
                          <a:effectLst/>
                          <a:uFill>
                            <a:solidFill>
                              <a:srgbClr val="000000"/>
                            </a:solidFill>
                          </a:uFill>
                        </a:rPr>
                        <a:t>Seismic conditions </a:t>
                      </a:r>
                      <a:endParaRPr lang="en-US" sz="1000" b="1" dirty="0">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gn="ctr">
                        <a:lnSpc>
                          <a:spcPct val="115000"/>
                        </a:lnSpc>
                        <a:spcBef>
                          <a:spcPts val="0"/>
                        </a:spcBef>
                        <a:spcAft>
                          <a:spcPts val="0"/>
                        </a:spcAft>
                      </a:pPr>
                      <a:r>
                        <a:rPr lang="en-US" sz="900" b="1">
                          <a:effectLst/>
                          <a:uFill>
                            <a:solidFill>
                              <a:srgbClr val="000000"/>
                            </a:solidFill>
                          </a:uFill>
                        </a:rPr>
                        <a:t>Relevant</a:t>
                      </a:r>
                      <a:endParaRPr lang="en-US" sz="1000" b="1">
                        <a:solidFill>
                          <a:srgbClr val="000000"/>
                        </a:solidFill>
                        <a:effectLst/>
                        <a:uFill>
                          <a:solidFill>
                            <a:srgbClr val="000000"/>
                          </a:solidFill>
                        </a:uFill>
                        <a:latin typeface="Calibri"/>
                        <a:ea typeface="Calibri"/>
                        <a:cs typeface="Arial"/>
                      </a:endParaRPr>
                    </a:p>
                  </a:txBody>
                  <a:tcPr marL="43979" marR="43979" marT="43979" marB="43979" anchor="ctr"/>
                </a:tc>
                <a:tc>
                  <a:txBody>
                    <a:bodyPr/>
                    <a:lstStyle/>
                    <a:p>
                      <a:pPr marL="0" marR="0" algn="ctr">
                        <a:lnSpc>
                          <a:spcPct val="115000"/>
                        </a:lnSpc>
                        <a:spcBef>
                          <a:spcPts val="0"/>
                        </a:spcBef>
                        <a:spcAft>
                          <a:spcPts val="0"/>
                        </a:spcAft>
                      </a:pPr>
                      <a:r>
                        <a:rPr lang="en-US" sz="1000" b="1" dirty="0">
                          <a:effectLst/>
                          <a:uFill>
                            <a:solidFill>
                              <a:srgbClr val="000000"/>
                            </a:solidFill>
                          </a:uFill>
                        </a:rPr>
                        <a:t> </a:t>
                      </a:r>
                      <a:endParaRPr lang="en-US" sz="1000" b="1" dirty="0">
                        <a:solidFill>
                          <a:srgbClr val="000000"/>
                        </a:solidFill>
                        <a:effectLst/>
                        <a:uFill>
                          <a:solidFill>
                            <a:srgbClr val="000000"/>
                          </a:solidFill>
                        </a:uFill>
                        <a:latin typeface="Calibri"/>
                        <a:ea typeface="Calibri"/>
                        <a:cs typeface="Arial"/>
                      </a:endParaRPr>
                    </a:p>
                  </a:txBody>
                  <a:tcPr marL="43979" marR="43979" marT="43979" marB="43979" anchor="ctr"/>
                </a:tc>
              </a:tr>
            </a:tbl>
          </a:graphicData>
        </a:graphic>
      </p:graphicFrame>
      <p:sp>
        <p:nvSpPr>
          <p:cNvPr id="7" name="Rectangle 1"/>
          <p:cNvSpPr>
            <a:spLocks noChangeArrowheads="1"/>
          </p:cNvSpPr>
          <p:nvPr/>
        </p:nvSpPr>
        <p:spPr bwMode="auto">
          <a:xfrm flipV="1">
            <a:off x="2932981" y="1610713"/>
            <a:ext cx="86808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053432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5904656" cy="432048"/>
          </a:xfrm>
        </p:spPr>
        <p:txBody>
          <a:bodyPr>
            <a:noAutofit/>
          </a:bodyPr>
          <a:lstStyle/>
          <a:p>
            <a:r>
              <a:rPr lang="en-GB" sz="1400" dirty="0"/>
              <a:t>Status of Safety Case / Safety Assessment for </a:t>
            </a:r>
            <a:r>
              <a:rPr lang="en-US" sz="1400" dirty="0"/>
              <a:t>DSRS </a:t>
            </a:r>
            <a:r>
              <a:rPr lang="en-GB" sz="1400" dirty="0" smtClean="0"/>
              <a:t>Stores</a:t>
            </a:r>
            <a:endParaRPr lang="en-GB" sz="1400" dirty="0"/>
          </a:p>
        </p:txBody>
      </p:sp>
      <p:sp>
        <p:nvSpPr>
          <p:cNvPr id="4" name="Slide Number Placeholder 3"/>
          <p:cNvSpPr>
            <a:spLocks noGrp="1"/>
          </p:cNvSpPr>
          <p:nvPr>
            <p:ph type="sldNum" sz="quarter" idx="12"/>
          </p:nvPr>
        </p:nvSpPr>
        <p:spPr/>
        <p:txBody>
          <a:bodyPr/>
          <a:lstStyle/>
          <a:p>
            <a:fld id="{23A0628E-C12F-4F8C-9895-BCD5E30100D3}" type="slidenum">
              <a:rPr lang="en-US" smtClean="0"/>
              <a:pPr/>
              <a:t>37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52108076"/>
              </p:ext>
            </p:extLst>
          </p:nvPr>
        </p:nvGraphicFramePr>
        <p:xfrm>
          <a:off x="251520" y="548681"/>
          <a:ext cx="8496945" cy="5993819"/>
        </p:xfrm>
        <a:graphic>
          <a:graphicData uri="http://schemas.openxmlformats.org/drawingml/2006/table">
            <a:tbl>
              <a:tblPr firstRow="1" firstCol="1" bandRow="1">
                <a:tableStyleId>{5C22544A-7EE6-4342-B048-85BDC9FD1C3A}</a:tableStyleId>
              </a:tblPr>
              <a:tblGrid>
                <a:gridCol w="1667625"/>
                <a:gridCol w="1508804"/>
                <a:gridCol w="5320516"/>
              </a:tblGrid>
              <a:tr h="458980">
                <a:tc gridSpan="3">
                  <a:txBody>
                    <a:bodyPr/>
                    <a:lstStyle/>
                    <a:p>
                      <a:pPr marL="0" marR="0" algn="ctr">
                        <a:lnSpc>
                          <a:spcPct val="115000"/>
                        </a:lnSpc>
                        <a:spcBef>
                          <a:spcPts val="0"/>
                        </a:spcBef>
                        <a:spcAft>
                          <a:spcPts val="0"/>
                        </a:spcAft>
                      </a:pPr>
                      <a:r>
                        <a:rPr lang="en-US" sz="700" dirty="0">
                          <a:effectLst/>
                        </a:rPr>
                        <a:t/>
                      </a:r>
                      <a:br>
                        <a:rPr lang="en-US" sz="700" dirty="0">
                          <a:effectLst/>
                        </a:rPr>
                      </a:br>
                      <a:r>
                        <a:rPr lang="en-US" sz="700" dirty="0">
                          <a:effectLst/>
                        </a:rPr>
                        <a:t>Table 10: Results of Screening Out of External Human Induced PIEs Performed with the aim of deriving Accidental Scenarios to be Considered in the Safety Assessment. For Relevant PIEs, the Linked Scenarios are Indicated.</a:t>
                      </a:r>
                      <a:endParaRPr lang="en-US" sz="700" dirty="0">
                        <a:effectLst/>
                        <a:latin typeface="Calibri"/>
                        <a:ea typeface="Calibri"/>
                        <a:cs typeface="Arial"/>
                      </a:endParaRPr>
                    </a:p>
                  </a:txBody>
                  <a:tcPr marL="37196" marR="37196" marT="37196" marB="37196"/>
                </a:tc>
                <a:tc hMerge="1">
                  <a:txBody>
                    <a:bodyPr/>
                    <a:lstStyle/>
                    <a:p>
                      <a:endParaRPr lang="en-US"/>
                    </a:p>
                  </a:txBody>
                  <a:tcPr/>
                </a:tc>
                <a:tc hMerge="1">
                  <a:txBody>
                    <a:bodyPr/>
                    <a:lstStyle/>
                    <a:p>
                      <a:endParaRPr lang="en-US"/>
                    </a:p>
                  </a:txBody>
                  <a:tcPr/>
                </a:tc>
              </a:tr>
              <a:tr h="331711">
                <a:tc>
                  <a:txBody>
                    <a:bodyPr/>
                    <a:lstStyle/>
                    <a:p>
                      <a:pPr marL="0" marR="0" algn="ctr">
                        <a:lnSpc>
                          <a:spcPct val="115000"/>
                        </a:lnSpc>
                        <a:spcBef>
                          <a:spcPts val="0"/>
                        </a:spcBef>
                        <a:spcAft>
                          <a:spcPts val="1000"/>
                        </a:spcAft>
                      </a:pPr>
                      <a:r>
                        <a:rPr lang="en-US" sz="700" b="1" cap="all" dirty="0">
                          <a:effectLst/>
                          <a:uFill>
                            <a:solidFill>
                              <a:srgbClr val="000000"/>
                            </a:solidFill>
                          </a:uFill>
                        </a:rPr>
                        <a:t>Name (short name)</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ctr">
                        <a:lnSpc>
                          <a:spcPct val="115000"/>
                        </a:lnSpc>
                        <a:spcBef>
                          <a:spcPts val="0"/>
                        </a:spcBef>
                        <a:spcAft>
                          <a:spcPts val="1000"/>
                        </a:spcAft>
                      </a:pPr>
                      <a:r>
                        <a:rPr lang="en-US" sz="700" b="1" cap="all" dirty="0">
                          <a:effectLst/>
                          <a:uFill>
                            <a:solidFill>
                              <a:srgbClr val="000000"/>
                            </a:solidFill>
                          </a:uFill>
                        </a:rPr>
                        <a:t>Relevance</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ctr">
                        <a:lnSpc>
                          <a:spcPct val="115000"/>
                        </a:lnSpc>
                        <a:spcBef>
                          <a:spcPts val="0"/>
                        </a:spcBef>
                        <a:spcAft>
                          <a:spcPts val="1000"/>
                        </a:spcAft>
                      </a:pPr>
                      <a:r>
                        <a:rPr lang="en-US" sz="700" b="1" cap="all" dirty="0">
                          <a:effectLst/>
                          <a:uFill>
                            <a:solidFill>
                              <a:srgbClr val="000000"/>
                            </a:solidFill>
                          </a:uFill>
                        </a:rPr>
                        <a:t>justification  SCENARIO (if not relevant)</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r>
              <a:tr h="204442">
                <a:tc>
                  <a:txBody>
                    <a:bodyPr/>
                    <a:lstStyle/>
                    <a:p>
                      <a:pPr marL="0" marR="0" algn="ctr">
                        <a:lnSpc>
                          <a:spcPct val="115000"/>
                        </a:lnSpc>
                        <a:spcBef>
                          <a:spcPts val="0"/>
                        </a:spcBef>
                        <a:spcAft>
                          <a:spcPts val="0"/>
                        </a:spcAft>
                      </a:pPr>
                      <a:r>
                        <a:rPr lang="en-US" sz="700" b="1" dirty="0">
                          <a:effectLst/>
                          <a:uFill>
                            <a:solidFill>
                              <a:srgbClr val="000000"/>
                            </a:solidFill>
                          </a:uFill>
                        </a:rPr>
                        <a:t>Explosions</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ctr">
                        <a:lnSpc>
                          <a:spcPct val="115000"/>
                        </a:lnSpc>
                        <a:spcBef>
                          <a:spcPts val="0"/>
                        </a:spcBef>
                        <a:spcAft>
                          <a:spcPts val="0"/>
                        </a:spcAft>
                      </a:pPr>
                      <a:r>
                        <a:rPr lang="en-US" sz="700" b="1">
                          <a:effectLst/>
                          <a:uFill>
                            <a:solidFill>
                              <a:srgbClr val="000000"/>
                            </a:solidFill>
                          </a:uFill>
                        </a:rPr>
                        <a:t>Not relevant</a:t>
                      </a:r>
                      <a:endParaRPr lang="en-US" sz="800" b="1">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just">
                        <a:lnSpc>
                          <a:spcPct val="115000"/>
                        </a:lnSpc>
                        <a:spcBef>
                          <a:spcPts val="0"/>
                        </a:spcBef>
                        <a:spcAft>
                          <a:spcPts val="0"/>
                        </a:spcAft>
                      </a:pPr>
                      <a:r>
                        <a:rPr lang="en-US" sz="700" b="1" dirty="0">
                          <a:effectLst/>
                          <a:uFill>
                            <a:solidFill>
                              <a:srgbClr val="000000"/>
                            </a:solidFill>
                          </a:uFill>
                        </a:rPr>
                        <a:t>This facility is not nearby where explosions could occur.</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r>
              <a:tr h="222624">
                <a:tc>
                  <a:txBody>
                    <a:bodyPr/>
                    <a:lstStyle/>
                    <a:p>
                      <a:pPr marL="0" marR="0" algn="ctr">
                        <a:lnSpc>
                          <a:spcPct val="115000"/>
                        </a:lnSpc>
                        <a:spcBef>
                          <a:spcPts val="0"/>
                        </a:spcBef>
                        <a:spcAft>
                          <a:spcPts val="0"/>
                        </a:spcAft>
                      </a:pPr>
                      <a:r>
                        <a:rPr lang="en-US" sz="700" b="1">
                          <a:effectLst/>
                          <a:uFill>
                            <a:solidFill>
                              <a:srgbClr val="000000"/>
                            </a:solidFill>
                          </a:uFill>
                        </a:rPr>
                        <a:t>Fire</a:t>
                      </a:r>
                      <a:endParaRPr lang="en-US" sz="800" b="1">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ctr">
                        <a:lnSpc>
                          <a:spcPct val="115000"/>
                        </a:lnSpc>
                        <a:spcBef>
                          <a:spcPts val="0"/>
                        </a:spcBef>
                        <a:spcAft>
                          <a:spcPts val="0"/>
                        </a:spcAft>
                      </a:pPr>
                      <a:r>
                        <a:rPr lang="en-US" sz="700" b="1">
                          <a:effectLst/>
                          <a:uFill>
                            <a:solidFill>
                              <a:srgbClr val="000000"/>
                            </a:solidFill>
                          </a:uFill>
                        </a:rPr>
                        <a:t>Relevant</a:t>
                      </a:r>
                      <a:endParaRPr lang="en-US" sz="800" b="1">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just">
                        <a:lnSpc>
                          <a:spcPct val="115000"/>
                        </a:lnSpc>
                        <a:spcBef>
                          <a:spcPts val="0"/>
                        </a:spcBef>
                        <a:spcAft>
                          <a:spcPts val="0"/>
                        </a:spcAft>
                      </a:pPr>
                      <a:r>
                        <a:rPr lang="en-US" sz="800" b="1" dirty="0">
                          <a:effectLst/>
                          <a:uFill>
                            <a:solidFill>
                              <a:srgbClr val="000000"/>
                            </a:solidFill>
                          </a:uFill>
                        </a:rPr>
                        <a:t> </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r>
              <a:tr h="513524">
                <a:tc>
                  <a:txBody>
                    <a:bodyPr/>
                    <a:lstStyle/>
                    <a:p>
                      <a:pPr marL="0" marR="0" algn="ctr">
                        <a:lnSpc>
                          <a:spcPct val="115000"/>
                        </a:lnSpc>
                        <a:spcBef>
                          <a:spcPts val="0"/>
                        </a:spcBef>
                        <a:spcAft>
                          <a:spcPts val="0"/>
                        </a:spcAft>
                      </a:pPr>
                      <a:r>
                        <a:rPr lang="en-US" sz="700" b="1" dirty="0">
                          <a:effectLst/>
                        </a:rPr>
                        <a:t>Aircraft crash</a:t>
                      </a:r>
                      <a:r>
                        <a:rPr lang="en-US" sz="800" b="1" dirty="0">
                          <a:effectLst/>
                        </a:rPr>
                        <a:t> and other unpredicted mobile sources.</a:t>
                      </a:r>
                      <a:endParaRPr lang="en-US" sz="800" b="1" dirty="0">
                        <a:effectLst/>
                        <a:latin typeface="Calibri"/>
                        <a:ea typeface="Calibri"/>
                        <a:cs typeface="Arial"/>
                      </a:endParaRPr>
                    </a:p>
                  </a:txBody>
                  <a:tcPr marL="37196" marR="37196" marT="37196" marB="37196" anchor="ctr"/>
                </a:tc>
                <a:tc>
                  <a:txBody>
                    <a:bodyPr/>
                    <a:lstStyle/>
                    <a:p>
                      <a:pPr marL="0" marR="0" algn="ctr">
                        <a:lnSpc>
                          <a:spcPct val="115000"/>
                        </a:lnSpc>
                        <a:spcBef>
                          <a:spcPts val="0"/>
                        </a:spcBef>
                        <a:spcAft>
                          <a:spcPts val="0"/>
                        </a:spcAft>
                      </a:pPr>
                      <a:r>
                        <a:rPr lang="en-US" sz="700" b="1" dirty="0">
                          <a:effectLst/>
                          <a:uFill>
                            <a:solidFill>
                              <a:srgbClr val="000000"/>
                            </a:solidFill>
                          </a:uFill>
                        </a:rPr>
                        <a:t>Not relevant</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just">
                        <a:lnSpc>
                          <a:spcPct val="115000"/>
                        </a:lnSpc>
                        <a:spcBef>
                          <a:spcPts val="0"/>
                        </a:spcBef>
                        <a:spcAft>
                          <a:spcPts val="0"/>
                        </a:spcAft>
                      </a:pPr>
                      <a:r>
                        <a:rPr lang="en-US" sz="700" b="1" dirty="0">
                          <a:effectLst/>
                          <a:uFill>
                            <a:solidFill>
                              <a:srgbClr val="000000"/>
                            </a:solidFill>
                          </a:uFill>
                        </a:rPr>
                        <a:t>The probability of aircraft crash is extremely low.</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r>
              <a:tr h="586249">
                <a:tc>
                  <a:txBody>
                    <a:bodyPr/>
                    <a:lstStyle/>
                    <a:p>
                      <a:pPr marL="0" marR="0" algn="ctr">
                        <a:lnSpc>
                          <a:spcPct val="115000"/>
                        </a:lnSpc>
                        <a:spcBef>
                          <a:spcPts val="0"/>
                        </a:spcBef>
                        <a:spcAft>
                          <a:spcPts val="0"/>
                        </a:spcAft>
                      </a:pPr>
                      <a:r>
                        <a:rPr lang="en-US" sz="700" b="1">
                          <a:effectLst/>
                          <a:uFill>
                            <a:solidFill>
                              <a:srgbClr val="000000"/>
                            </a:solidFill>
                          </a:uFill>
                        </a:rPr>
                        <a:t>Missile due to structural or mechanical failure in nearby installations</a:t>
                      </a:r>
                      <a:endParaRPr lang="en-US" sz="800" b="1">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ctr">
                        <a:lnSpc>
                          <a:spcPct val="115000"/>
                        </a:lnSpc>
                        <a:spcBef>
                          <a:spcPts val="0"/>
                        </a:spcBef>
                        <a:spcAft>
                          <a:spcPts val="0"/>
                        </a:spcAft>
                      </a:pPr>
                      <a:r>
                        <a:rPr lang="en-US" sz="700" b="1">
                          <a:effectLst/>
                          <a:uFill>
                            <a:solidFill>
                              <a:srgbClr val="000000"/>
                            </a:solidFill>
                          </a:uFill>
                        </a:rPr>
                        <a:t>Not relevant</a:t>
                      </a:r>
                      <a:endParaRPr lang="en-US" sz="800" b="1">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just">
                        <a:lnSpc>
                          <a:spcPct val="115000"/>
                        </a:lnSpc>
                        <a:spcBef>
                          <a:spcPts val="0"/>
                        </a:spcBef>
                        <a:spcAft>
                          <a:spcPts val="0"/>
                        </a:spcAft>
                      </a:pPr>
                      <a:r>
                        <a:rPr lang="en-US" sz="700" b="1" dirty="0">
                          <a:effectLst/>
                          <a:uFill>
                            <a:solidFill>
                              <a:srgbClr val="000000"/>
                            </a:solidFill>
                          </a:uFill>
                        </a:rPr>
                        <a:t>No such nearby installations where failures could lead to missiles impacting the facility.</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r>
              <a:tr h="586249">
                <a:tc>
                  <a:txBody>
                    <a:bodyPr/>
                    <a:lstStyle/>
                    <a:p>
                      <a:pPr marL="0" marR="0" algn="ctr">
                        <a:lnSpc>
                          <a:spcPct val="115000"/>
                        </a:lnSpc>
                        <a:spcBef>
                          <a:spcPts val="0"/>
                        </a:spcBef>
                        <a:spcAft>
                          <a:spcPts val="0"/>
                        </a:spcAft>
                      </a:pPr>
                      <a:r>
                        <a:rPr lang="en-US" sz="700" b="1">
                          <a:effectLst/>
                          <a:uFill>
                            <a:solidFill>
                              <a:srgbClr val="000000"/>
                            </a:solidFill>
                          </a:uFill>
                        </a:rPr>
                        <a:t>Ground subsidence or collapse due to tunneling or mining activities.</a:t>
                      </a:r>
                      <a:endParaRPr lang="en-US" sz="800" b="1">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ctr">
                        <a:lnSpc>
                          <a:spcPct val="115000"/>
                        </a:lnSpc>
                        <a:spcBef>
                          <a:spcPts val="0"/>
                        </a:spcBef>
                        <a:spcAft>
                          <a:spcPts val="0"/>
                        </a:spcAft>
                      </a:pPr>
                      <a:r>
                        <a:rPr lang="en-US" sz="700" b="1">
                          <a:effectLst/>
                          <a:uFill>
                            <a:solidFill>
                              <a:srgbClr val="000000"/>
                            </a:solidFill>
                          </a:uFill>
                        </a:rPr>
                        <a:t>Not relevant</a:t>
                      </a:r>
                      <a:endParaRPr lang="en-US" sz="800" b="1">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just">
                        <a:lnSpc>
                          <a:spcPct val="115000"/>
                        </a:lnSpc>
                        <a:spcBef>
                          <a:spcPts val="0"/>
                        </a:spcBef>
                        <a:spcAft>
                          <a:spcPts val="0"/>
                        </a:spcAft>
                      </a:pPr>
                      <a:r>
                        <a:rPr lang="en-US" sz="700" b="1" dirty="0">
                          <a:effectLst/>
                          <a:uFill>
                            <a:solidFill>
                              <a:srgbClr val="000000"/>
                            </a:solidFill>
                          </a:uFill>
                        </a:rPr>
                        <a:t>No such activities that could take place at the site</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r>
              <a:tr h="204442">
                <a:tc>
                  <a:txBody>
                    <a:bodyPr/>
                    <a:lstStyle/>
                    <a:p>
                      <a:pPr marL="0" marR="0" algn="ctr">
                        <a:lnSpc>
                          <a:spcPct val="115000"/>
                        </a:lnSpc>
                        <a:spcBef>
                          <a:spcPts val="0"/>
                        </a:spcBef>
                        <a:spcAft>
                          <a:spcPts val="0"/>
                        </a:spcAft>
                      </a:pPr>
                      <a:r>
                        <a:rPr lang="en-US" sz="700" b="1">
                          <a:effectLst/>
                          <a:uFill>
                            <a:solidFill>
                              <a:srgbClr val="000000"/>
                            </a:solidFill>
                          </a:uFill>
                        </a:rPr>
                        <a:t>Ground vibration</a:t>
                      </a:r>
                      <a:endParaRPr lang="en-US" sz="800" b="1">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ctr">
                        <a:lnSpc>
                          <a:spcPct val="115000"/>
                        </a:lnSpc>
                        <a:spcBef>
                          <a:spcPts val="0"/>
                        </a:spcBef>
                        <a:spcAft>
                          <a:spcPts val="0"/>
                        </a:spcAft>
                      </a:pPr>
                      <a:r>
                        <a:rPr lang="en-US" sz="700" b="1">
                          <a:effectLst/>
                          <a:uFill>
                            <a:solidFill>
                              <a:srgbClr val="000000"/>
                            </a:solidFill>
                          </a:uFill>
                        </a:rPr>
                        <a:t>Not relevant</a:t>
                      </a:r>
                      <a:endParaRPr lang="en-US" sz="800" b="1">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just">
                        <a:lnSpc>
                          <a:spcPct val="115000"/>
                        </a:lnSpc>
                        <a:spcBef>
                          <a:spcPts val="0"/>
                        </a:spcBef>
                        <a:spcAft>
                          <a:spcPts val="0"/>
                        </a:spcAft>
                      </a:pPr>
                      <a:r>
                        <a:rPr lang="en-US" sz="700" b="1" dirty="0">
                          <a:effectLst/>
                          <a:uFill>
                            <a:solidFill>
                              <a:srgbClr val="000000"/>
                            </a:solidFill>
                          </a:uFill>
                        </a:rPr>
                        <a:t>No activities causing ground vibration that may occur at the site</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r>
              <a:tr h="204442">
                <a:tc>
                  <a:txBody>
                    <a:bodyPr/>
                    <a:lstStyle/>
                    <a:p>
                      <a:pPr marL="0" marR="0" algn="ctr">
                        <a:lnSpc>
                          <a:spcPct val="115000"/>
                        </a:lnSpc>
                        <a:spcBef>
                          <a:spcPts val="0"/>
                        </a:spcBef>
                        <a:spcAft>
                          <a:spcPts val="0"/>
                        </a:spcAft>
                      </a:pPr>
                      <a:r>
                        <a:rPr lang="en-US" sz="700" b="1">
                          <a:effectLst/>
                          <a:uFill>
                            <a:solidFill>
                              <a:srgbClr val="000000"/>
                            </a:solidFill>
                          </a:uFill>
                        </a:rPr>
                        <a:t>Sabotage</a:t>
                      </a:r>
                      <a:endParaRPr lang="en-US" sz="800" b="1">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ctr">
                        <a:lnSpc>
                          <a:spcPct val="115000"/>
                        </a:lnSpc>
                        <a:spcBef>
                          <a:spcPts val="0"/>
                        </a:spcBef>
                        <a:spcAft>
                          <a:spcPts val="0"/>
                        </a:spcAft>
                      </a:pPr>
                      <a:r>
                        <a:rPr lang="en-US" sz="700" b="1">
                          <a:effectLst/>
                        </a:rPr>
                        <a:t>Relevant</a:t>
                      </a:r>
                      <a:endParaRPr lang="en-US" sz="800" b="1">
                        <a:effectLst/>
                        <a:latin typeface="Calibri"/>
                        <a:ea typeface="Calibri"/>
                        <a:cs typeface="Arial"/>
                      </a:endParaRPr>
                    </a:p>
                  </a:txBody>
                  <a:tcPr marL="37196" marR="37196" marT="37196" marB="37196" anchor="ctr"/>
                </a:tc>
                <a:tc>
                  <a:txBody>
                    <a:bodyPr/>
                    <a:lstStyle/>
                    <a:p>
                      <a:pPr marL="0" marR="0" algn="just">
                        <a:lnSpc>
                          <a:spcPct val="115000"/>
                        </a:lnSpc>
                        <a:spcBef>
                          <a:spcPts val="0"/>
                        </a:spcBef>
                        <a:spcAft>
                          <a:spcPts val="0"/>
                        </a:spcAft>
                      </a:pPr>
                      <a:r>
                        <a:rPr lang="en-US" sz="700" b="1" dirty="0">
                          <a:effectLst/>
                          <a:uFill>
                            <a:solidFill>
                              <a:srgbClr val="000000"/>
                            </a:solidFill>
                          </a:uFill>
                        </a:rPr>
                        <a:t> </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r>
              <a:tr h="204442">
                <a:tc>
                  <a:txBody>
                    <a:bodyPr/>
                    <a:lstStyle/>
                    <a:p>
                      <a:pPr marL="0" marR="0" algn="ctr">
                        <a:lnSpc>
                          <a:spcPct val="115000"/>
                        </a:lnSpc>
                        <a:spcBef>
                          <a:spcPts val="0"/>
                        </a:spcBef>
                        <a:spcAft>
                          <a:spcPts val="0"/>
                        </a:spcAft>
                      </a:pPr>
                      <a:r>
                        <a:rPr lang="en-US" sz="700" b="1">
                          <a:effectLst/>
                          <a:uFill>
                            <a:solidFill>
                              <a:srgbClr val="000000"/>
                            </a:solidFill>
                          </a:uFill>
                        </a:rPr>
                        <a:t>Theft</a:t>
                      </a:r>
                      <a:endParaRPr lang="en-US" sz="800" b="1">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ctr">
                        <a:lnSpc>
                          <a:spcPct val="115000"/>
                        </a:lnSpc>
                        <a:spcBef>
                          <a:spcPts val="0"/>
                        </a:spcBef>
                        <a:spcAft>
                          <a:spcPts val="0"/>
                        </a:spcAft>
                      </a:pPr>
                      <a:r>
                        <a:rPr lang="en-US" sz="700" b="1">
                          <a:effectLst/>
                        </a:rPr>
                        <a:t>Relevant</a:t>
                      </a:r>
                      <a:endParaRPr lang="en-US" sz="800" b="1">
                        <a:effectLst/>
                        <a:latin typeface="Calibri"/>
                        <a:ea typeface="Calibri"/>
                        <a:cs typeface="Arial"/>
                      </a:endParaRPr>
                    </a:p>
                  </a:txBody>
                  <a:tcPr marL="37196" marR="37196" marT="37196" marB="37196" anchor="ctr"/>
                </a:tc>
                <a:tc>
                  <a:txBody>
                    <a:bodyPr/>
                    <a:lstStyle/>
                    <a:p>
                      <a:pPr marL="0" marR="0" algn="just">
                        <a:lnSpc>
                          <a:spcPct val="115000"/>
                        </a:lnSpc>
                        <a:spcBef>
                          <a:spcPts val="0"/>
                        </a:spcBef>
                        <a:spcAft>
                          <a:spcPts val="0"/>
                        </a:spcAft>
                      </a:pPr>
                      <a:r>
                        <a:rPr lang="en-US" sz="700" b="1" dirty="0">
                          <a:effectLst/>
                          <a:uFill>
                            <a:solidFill>
                              <a:srgbClr val="000000"/>
                            </a:solidFill>
                          </a:uFill>
                        </a:rPr>
                        <a:t> </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r>
              <a:tr h="368074">
                <a:tc>
                  <a:txBody>
                    <a:bodyPr/>
                    <a:lstStyle/>
                    <a:p>
                      <a:pPr marL="0" marR="0" algn="ctr">
                        <a:lnSpc>
                          <a:spcPct val="115000"/>
                        </a:lnSpc>
                        <a:spcBef>
                          <a:spcPts val="0"/>
                        </a:spcBef>
                        <a:spcAft>
                          <a:spcPts val="0"/>
                        </a:spcAft>
                      </a:pPr>
                      <a:r>
                        <a:rPr lang="en-US" sz="800" b="1">
                          <a:effectLst/>
                          <a:uFill>
                            <a:solidFill>
                              <a:srgbClr val="000000"/>
                            </a:solidFill>
                          </a:uFill>
                        </a:rPr>
                        <a:t>Floods due to dam failures</a:t>
                      </a:r>
                      <a:endParaRPr lang="en-US" sz="800" b="1">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ctr">
                        <a:lnSpc>
                          <a:spcPct val="115000"/>
                        </a:lnSpc>
                        <a:spcBef>
                          <a:spcPts val="0"/>
                        </a:spcBef>
                        <a:spcAft>
                          <a:spcPts val="0"/>
                        </a:spcAft>
                      </a:pPr>
                      <a:r>
                        <a:rPr lang="en-US" sz="700" b="1">
                          <a:effectLst/>
                        </a:rPr>
                        <a:t>Relevant</a:t>
                      </a:r>
                      <a:endParaRPr lang="en-US" sz="800" b="1">
                        <a:effectLst/>
                        <a:latin typeface="Calibri"/>
                        <a:ea typeface="Calibri"/>
                        <a:cs typeface="Arial"/>
                      </a:endParaRPr>
                    </a:p>
                  </a:txBody>
                  <a:tcPr marL="37196" marR="37196" marT="37196" marB="37196" anchor="ctr"/>
                </a:tc>
                <a:tc>
                  <a:txBody>
                    <a:bodyPr/>
                    <a:lstStyle/>
                    <a:p>
                      <a:pPr marL="0" marR="0" algn="just">
                        <a:lnSpc>
                          <a:spcPct val="115000"/>
                        </a:lnSpc>
                        <a:spcBef>
                          <a:spcPts val="0"/>
                        </a:spcBef>
                        <a:spcAft>
                          <a:spcPts val="0"/>
                        </a:spcAft>
                      </a:pPr>
                      <a:r>
                        <a:rPr lang="en-US" sz="700" b="1" dirty="0">
                          <a:effectLst/>
                          <a:uFill>
                            <a:solidFill>
                              <a:srgbClr val="000000"/>
                            </a:solidFill>
                          </a:uFill>
                        </a:rPr>
                        <a:t> </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r>
              <a:tr h="586249">
                <a:tc>
                  <a:txBody>
                    <a:bodyPr/>
                    <a:lstStyle/>
                    <a:p>
                      <a:pPr marL="0" marR="0" algn="ctr">
                        <a:lnSpc>
                          <a:spcPct val="115000"/>
                        </a:lnSpc>
                        <a:spcBef>
                          <a:spcPts val="0"/>
                        </a:spcBef>
                        <a:spcAft>
                          <a:spcPts val="0"/>
                        </a:spcAft>
                      </a:pPr>
                      <a:r>
                        <a:rPr lang="en-US" sz="700" b="1">
                          <a:effectLst/>
                          <a:uFill>
                            <a:solidFill>
                              <a:srgbClr val="000000"/>
                            </a:solidFill>
                          </a:uFill>
                        </a:rPr>
                        <a:t>The release of any corrosive, toxic and/or radioactive substance</a:t>
                      </a:r>
                      <a:endParaRPr lang="en-US" sz="800" b="1">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ctr">
                        <a:lnSpc>
                          <a:spcPct val="115000"/>
                        </a:lnSpc>
                        <a:spcBef>
                          <a:spcPts val="0"/>
                        </a:spcBef>
                        <a:spcAft>
                          <a:spcPts val="0"/>
                        </a:spcAft>
                      </a:pPr>
                      <a:r>
                        <a:rPr lang="en-US" sz="700" b="1">
                          <a:effectLst/>
                          <a:uFill>
                            <a:solidFill>
                              <a:srgbClr val="000000"/>
                            </a:solidFill>
                          </a:uFill>
                        </a:rPr>
                        <a:t>Not relevant</a:t>
                      </a:r>
                      <a:endParaRPr lang="en-US" sz="800" b="1">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just">
                        <a:lnSpc>
                          <a:spcPct val="115000"/>
                        </a:lnSpc>
                        <a:spcBef>
                          <a:spcPts val="0"/>
                        </a:spcBef>
                        <a:spcAft>
                          <a:spcPts val="0"/>
                        </a:spcAft>
                      </a:pPr>
                      <a:r>
                        <a:rPr lang="en-US" sz="700" b="1" dirty="0">
                          <a:effectLst/>
                          <a:uFill>
                            <a:solidFill>
                              <a:srgbClr val="000000"/>
                            </a:solidFill>
                          </a:uFill>
                        </a:rPr>
                        <a:t>Installations that releases toxic substances do not exist at the site</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r>
              <a:tr h="840787">
                <a:tc>
                  <a:txBody>
                    <a:bodyPr/>
                    <a:lstStyle/>
                    <a:p>
                      <a:pPr marL="0" marR="0" algn="ctr">
                        <a:lnSpc>
                          <a:spcPct val="115000"/>
                        </a:lnSpc>
                        <a:spcBef>
                          <a:spcPts val="0"/>
                        </a:spcBef>
                        <a:spcAft>
                          <a:spcPts val="0"/>
                        </a:spcAft>
                      </a:pPr>
                      <a:r>
                        <a:rPr lang="en-US" sz="700" b="1" dirty="0">
                          <a:effectLst/>
                          <a:uFill>
                            <a:solidFill>
                              <a:srgbClr val="000000"/>
                            </a:solidFill>
                          </a:uFill>
                        </a:rPr>
                        <a:t>External impacts from industrial and military installations, transport routes of hazardous material etc.</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ctr">
                        <a:lnSpc>
                          <a:spcPct val="115000"/>
                        </a:lnSpc>
                        <a:spcBef>
                          <a:spcPts val="0"/>
                        </a:spcBef>
                        <a:spcAft>
                          <a:spcPts val="0"/>
                        </a:spcAft>
                      </a:pPr>
                      <a:r>
                        <a:rPr lang="en-US" sz="700" b="1" dirty="0">
                          <a:effectLst/>
                          <a:uFill>
                            <a:solidFill>
                              <a:srgbClr val="000000"/>
                            </a:solidFill>
                          </a:uFill>
                        </a:rPr>
                        <a:t>Not relevant</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just">
                        <a:lnSpc>
                          <a:spcPct val="115000"/>
                        </a:lnSpc>
                        <a:spcBef>
                          <a:spcPts val="0"/>
                        </a:spcBef>
                        <a:spcAft>
                          <a:spcPts val="0"/>
                        </a:spcAft>
                      </a:pPr>
                      <a:r>
                        <a:rPr lang="en-US" sz="700" b="1" dirty="0">
                          <a:effectLst/>
                          <a:uFill>
                            <a:solidFill>
                              <a:srgbClr val="000000"/>
                            </a:solidFill>
                          </a:uFill>
                        </a:rPr>
                        <a:t>No such installations exist in the area, transport routes of hazardous materials do not exist in this area</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r>
              <a:tr h="458980">
                <a:tc>
                  <a:txBody>
                    <a:bodyPr/>
                    <a:lstStyle/>
                    <a:p>
                      <a:pPr marL="0" marR="0" algn="ctr">
                        <a:lnSpc>
                          <a:spcPct val="115000"/>
                        </a:lnSpc>
                        <a:spcBef>
                          <a:spcPts val="0"/>
                        </a:spcBef>
                        <a:spcAft>
                          <a:spcPts val="0"/>
                        </a:spcAft>
                      </a:pPr>
                      <a:r>
                        <a:rPr lang="en-US" sz="700" b="1" dirty="0">
                          <a:effectLst/>
                          <a:uFill>
                            <a:solidFill>
                              <a:srgbClr val="000000"/>
                            </a:solidFill>
                          </a:uFill>
                        </a:rPr>
                        <a:t>Power supply and the potential loss of power</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ctr">
                        <a:lnSpc>
                          <a:spcPct val="115000"/>
                        </a:lnSpc>
                        <a:spcBef>
                          <a:spcPts val="0"/>
                        </a:spcBef>
                        <a:spcAft>
                          <a:spcPts val="0"/>
                        </a:spcAft>
                      </a:pPr>
                      <a:r>
                        <a:rPr lang="en-US" sz="700" b="1">
                          <a:effectLst/>
                          <a:uFill>
                            <a:solidFill>
                              <a:srgbClr val="000000"/>
                            </a:solidFill>
                          </a:uFill>
                        </a:rPr>
                        <a:t>Not relevant</a:t>
                      </a:r>
                      <a:endParaRPr lang="en-US" sz="800" b="1">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just">
                        <a:lnSpc>
                          <a:spcPct val="115000"/>
                        </a:lnSpc>
                        <a:spcBef>
                          <a:spcPts val="0"/>
                        </a:spcBef>
                        <a:spcAft>
                          <a:spcPts val="0"/>
                        </a:spcAft>
                      </a:pPr>
                      <a:r>
                        <a:rPr lang="en-US" sz="700" b="1" dirty="0">
                          <a:effectLst/>
                          <a:uFill>
                            <a:solidFill>
                              <a:srgbClr val="000000"/>
                            </a:solidFill>
                          </a:uFill>
                        </a:rPr>
                        <a:t>There is backup power supply</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r>
              <a:tr h="222624">
                <a:tc>
                  <a:txBody>
                    <a:bodyPr/>
                    <a:lstStyle/>
                    <a:p>
                      <a:pPr marL="0" marR="0" algn="ctr">
                        <a:lnSpc>
                          <a:spcPct val="115000"/>
                        </a:lnSpc>
                        <a:spcBef>
                          <a:spcPts val="0"/>
                        </a:spcBef>
                        <a:spcAft>
                          <a:spcPts val="0"/>
                        </a:spcAft>
                      </a:pPr>
                      <a:r>
                        <a:rPr lang="en-US" sz="700" b="1" dirty="0">
                          <a:effectLst/>
                          <a:uFill>
                            <a:solidFill>
                              <a:srgbClr val="000000"/>
                            </a:solidFill>
                          </a:uFill>
                        </a:rPr>
                        <a:t>Civil strife</a:t>
                      </a:r>
                      <a:r>
                        <a:rPr lang="en-US" sz="800" b="1" dirty="0">
                          <a:effectLst/>
                          <a:uFill>
                            <a:solidFill>
                              <a:srgbClr val="000000"/>
                            </a:solidFill>
                          </a:uFill>
                        </a:rPr>
                        <a:t> and war</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ctr">
                        <a:lnSpc>
                          <a:spcPct val="115000"/>
                        </a:lnSpc>
                        <a:spcBef>
                          <a:spcPts val="0"/>
                        </a:spcBef>
                        <a:spcAft>
                          <a:spcPts val="0"/>
                        </a:spcAft>
                      </a:pPr>
                      <a:r>
                        <a:rPr lang="en-US" sz="700" b="1">
                          <a:effectLst/>
                          <a:uFill>
                            <a:solidFill>
                              <a:srgbClr val="000000"/>
                            </a:solidFill>
                          </a:uFill>
                        </a:rPr>
                        <a:t>Relevant</a:t>
                      </a:r>
                      <a:endParaRPr lang="en-US" sz="800" b="1">
                        <a:solidFill>
                          <a:srgbClr val="000000"/>
                        </a:solidFill>
                        <a:effectLst/>
                        <a:uFill>
                          <a:solidFill>
                            <a:srgbClr val="000000"/>
                          </a:solidFill>
                        </a:uFill>
                        <a:latin typeface="Calibri"/>
                        <a:ea typeface="Calibri"/>
                        <a:cs typeface="Arial"/>
                      </a:endParaRPr>
                    </a:p>
                  </a:txBody>
                  <a:tcPr marL="37196" marR="37196" marT="37196" marB="37196" anchor="ctr"/>
                </a:tc>
                <a:tc>
                  <a:txBody>
                    <a:bodyPr/>
                    <a:lstStyle/>
                    <a:p>
                      <a:pPr marL="0" marR="0" algn="just">
                        <a:lnSpc>
                          <a:spcPct val="115000"/>
                        </a:lnSpc>
                        <a:spcBef>
                          <a:spcPts val="0"/>
                        </a:spcBef>
                        <a:spcAft>
                          <a:spcPts val="0"/>
                        </a:spcAft>
                      </a:pPr>
                      <a:r>
                        <a:rPr lang="en-US" sz="800" b="1" dirty="0">
                          <a:effectLst/>
                          <a:uFill>
                            <a:solidFill>
                              <a:srgbClr val="000000"/>
                            </a:solidFill>
                          </a:uFill>
                        </a:rPr>
                        <a:t> </a:t>
                      </a:r>
                      <a:endParaRPr lang="en-US" sz="800" b="1" dirty="0">
                        <a:solidFill>
                          <a:srgbClr val="000000"/>
                        </a:solidFill>
                        <a:effectLst/>
                        <a:uFill>
                          <a:solidFill>
                            <a:srgbClr val="000000"/>
                          </a:solidFill>
                        </a:uFill>
                        <a:latin typeface="Calibri"/>
                        <a:ea typeface="Calibri"/>
                        <a:cs typeface="Arial"/>
                      </a:endParaRPr>
                    </a:p>
                  </a:txBody>
                  <a:tcPr marL="37196" marR="37196" marT="37196" marB="37196" anchor="ctr"/>
                </a:tc>
              </a:tr>
            </a:tbl>
          </a:graphicData>
        </a:graphic>
      </p:graphicFrame>
      <p:sp>
        <p:nvSpPr>
          <p:cNvPr id="7" name="Rectangle 1"/>
          <p:cNvSpPr>
            <a:spLocks noChangeArrowheads="1"/>
          </p:cNvSpPr>
          <p:nvPr/>
        </p:nvSpPr>
        <p:spPr bwMode="auto">
          <a:xfrm flipV="1">
            <a:off x="2915816" y="1610714"/>
            <a:ext cx="86808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28723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8000703"/>
              </p:ext>
            </p:extLst>
          </p:nvPr>
        </p:nvGraphicFramePr>
        <p:xfrm>
          <a:off x="251520" y="908720"/>
          <a:ext cx="8136905" cy="4810930"/>
        </p:xfrm>
        <a:graphic>
          <a:graphicData uri="http://schemas.openxmlformats.org/drawingml/2006/table">
            <a:tbl>
              <a:tblPr firstRow="1" firstCol="1" bandRow="1">
                <a:tableStyleId>{5C22544A-7EE6-4342-B048-85BDC9FD1C3A}</a:tableStyleId>
              </a:tblPr>
              <a:tblGrid>
                <a:gridCol w="3231973"/>
                <a:gridCol w="1376172"/>
                <a:gridCol w="3528760"/>
              </a:tblGrid>
              <a:tr h="427750">
                <a:tc gridSpan="3">
                  <a:txBody>
                    <a:bodyPr/>
                    <a:lstStyle/>
                    <a:p>
                      <a:pPr algn="ctr">
                        <a:lnSpc>
                          <a:spcPct val="115000"/>
                        </a:lnSpc>
                        <a:spcAft>
                          <a:spcPts val="0"/>
                        </a:spcAft>
                      </a:pPr>
                      <a:r>
                        <a:rPr lang="en-US" sz="700" dirty="0">
                          <a:effectLst/>
                        </a:rPr>
                        <a:t>Table 11: Results of Screening out of Internal PIEs performed with the aim of deriving Accidental Scenarios to be considered in the Safety Assessment. For relevant PIEs, the linked scenarios are indicated.</a:t>
                      </a:r>
                      <a:endParaRPr lang="en-US" sz="700" dirty="0">
                        <a:effectLst/>
                        <a:latin typeface="Calibri"/>
                        <a:ea typeface="Calibri"/>
                        <a:cs typeface="Arial"/>
                      </a:endParaRPr>
                    </a:p>
                  </a:txBody>
                  <a:tcPr marL="34238" marR="34238" marT="34238" marB="34238" anchor="ctr"/>
                </a:tc>
                <a:tc hMerge="1">
                  <a:txBody>
                    <a:bodyPr/>
                    <a:lstStyle/>
                    <a:p>
                      <a:endParaRPr lang="en-US"/>
                    </a:p>
                  </a:txBody>
                  <a:tcPr/>
                </a:tc>
                <a:tc hMerge="1">
                  <a:txBody>
                    <a:bodyPr/>
                    <a:lstStyle/>
                    <a:p>
                      <a:endParaRPr lang="en-US"/>
                    </a:p>
                  </a:txBody>
                  <a:tcPr/>
                </a:tc>
              </a:tr>
              <a:tr h="198019">
                <a:tc>
                  <a:txBody>
                    <a:bodyPr/>
                    <a:lstStyle/>
                    <a:p>
                      <a:pPr algn="ctr">
                        <a:lnSpc>
                          <a:spcPct val="115000"/>
                        </a:lnSpc>
                        <a:spcAft>
                          <a:spcPts val="1000"/>
                        </a:spcAft>
                      </a:pPr>
                      <a:r>
                        <a:rPr lang="en-US" sz="700" cap="all" dirty="0">
                          <a:effectLst/>
                          <a:uFill>
                            <a:solidFill>
                              <a:srgbClr val="000000"/>
                            </a:solidFill>
                          </a:uFill>
                        </a:rPr>
                        <a:t>Name</a:t>
                      </a:r>
                      <a:endParaRPr lang="en-US" sz="700" dirty="0">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gn="ctr">
                        <a:lnSpc>
                          <a:spcPct val="115000"/>
                        </a:lnSpc>
                        <a:spcAft>
                          <a:spcPts val="1000"/>
                        </a:spcAft>
                      </a:pPr>
                      <a:r>
                        <a:rPr lang="en-US" sz="700" cap="all">
                          <a:effectLst/>
                          <a:uFill>
                            <a:solidFill>
                              <a:srgbClr val="000000"/>
                            </a:solidFill>
                          </a:uFill>
                        </a:rPr>
                        <a:t>Relevance</a:t>
                      </a:r>
                      <a:endParaRPr lang="en-US" sz="700">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gn="ctr">
                        <a:lnSpc>
                          <a:spcPct val="115000"/>
                        </a:lnSpc>
                        <a:spcAft>
                          <a:spcPts val="1000"/>
                        </a:spcAft>
                      </a:pPr>
                      <a:r>
                        <a:rPr lang="en-US" sz="700" cap="all">
                          <a:effectLst/>
                          <a:uFill>
                            <a:solidFill>
                              <a:srgbClr val="000000"/>
                            </a:solidFill>
                          </a:uFill>
                        </a:rPr>
                        <a:t>justification SCENARIO</a:t>
                      </a:r>
                      <a:endParaRPr lang="en-US" sz="700">
                        <a:solidFill>
                          <a:srgbClr val="000000"/>
                        </a:solidFill>
                        <a:effectLst/>
                        <a:uFill>
                          <a:solidFill>
                            <a:srgbClr val="000000"/>
                          </a:solidFill>
                        </a:uFill>
                        <a:latin typeface="Calibri"/>
                        <a:ea typeface="Calibri"/>
                        <a:cs typeface="Arial"/>
                      </a:endParaRPr>
                    </a:p>
                  </a:txBody>
                  <a:tcPr marL="34238" marR="34238" marT="34238" marB="34238" anchor="ctr"/>
                </a:tc>
              </a:tr>
              <a:tr h="598367">
                <a:tc>
                  <a:txBody>
                    <a:bodyPr/>
                    <a:lstStyle/>
                    <a:p>
                      <a:pPr algn="just">
                        <a:lnSpc>
                          <a:spcPct val="115000"/>
                        </a:lnSpc>
                        <a:spcAft>
                          <a:spcPts val="1000"/>
                        </a:spcAft>
                      </a:pPr>
                      <a:r>
                        <a:rPr lang="en-US" sz="700" dirty="0">
                          <a:effectLst/>
                          <a:uFill>
                            <a:solidFill>
                              <a:srgbClr val="000000"/>
                            </a:solidFill>
                          </a:uFill>
                        </a:rPr>
                        <a:t>The acceptance (inadvertent or otherwise) of incoming waste, waste containers, process chemicals, conditioning agents, etc., that do not meet the specifications (acceptance criteria) included in the design basis.</a:t>
                      </a:r>
                      <a:endParaRPr lang="en-US" sz="700" dirty="0">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gn="ctr">
                        <a:lnSpc>
                          <a:spcPct val="115000"/>
                        </a:lnSpc>
                        <a:spcAft>
                          <a:spcPts val="1000"/>
                        </a:spcAft>
                      </a:pPr>
                      <a:r>
                        <a:rPr lang="en-US" sz="700" b="1" dirty="0">
                          <a:effectLst/>
                          <a:uFill>
                            <a:solidFill>
                              <a:srgbClr val="000000"/>
                            </a:solidFill>
                          </a:uFill>
                        </a:rPr>
                        <a:t>Not relevant</a:t>
                      </a:r>
                      <a:endParaRPr lang="en-US" sz="700" b="1" dirty="0">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nSpc>
                          <a:spcPct val="115000"/>
                        </a:lnSpc>
                        <a:spcAft>
                          <a:spcPts val="1000"/>
                        </a:spcAft>
                      </a:pPr>
                      <a:r>
                        <a:rPr lang="en-US" sz="700" b="1" dirty="0">
                          <a:effectLst/>
                          <a:uFill>
                            <a:solidFill>
                              <a:srgbClr val="000000"/>
                            </a:solidFill>
                          </a:uFill>
                        </a:rPr>
                        <a:t>The existing procedures both by the operator and the regulator prevent these  types of events from occurring.</a:t>
                      </a:r>
                      <a:endParaRPr lang="en-US" sz="700" b="1" dirty="0">
                        <a:solidFill>
                          <a:srgbClr val="000000"/>
                        </a:solidFill>
                        <a:effectLst/>
                        <a:uFill>
                          <a:solidFill>
                            <a:srgbClr val="000000"/>
                          </a:solidFill>
                        </a:uFill>
                        <a:latin typeface="Calibri"/>
                        <a:ea typeface="Calibri"/>
                        <a:cs typeface="Arial"/>
                      </a:endParaRPr>
                    </a:p>
                  </a:txBody>
                  <a:tcPr marL="34238" marR="34238" marT="34238" marB="34238" anchor="ctr"/>
                </a:tc>
              </a:tr>
              <a:tr h="504056">
                <a:tc>
                  <a:txBody>
                    <a:bodyPr/>
                    <a:lstStyle/>
                    <a:p>
                      <a:pPr algn="just">
                        <a:lnSpc>
                          <a:spcPct val="115000"/>
                        </a:lnSpc>
                        <a:spcAft>
                          <a:spcPts val="1000"/>
                        </a:spcAft>
                      </a:pPr>
                      <a:r>
                        <a:rPr lang="en-US" sz="700" dirty="0">
                          <a:effectLst/>
                          <a:uFill>
                            <a:solidFill>
                              <a:srgbClr val="000000"/>
                            </a:solidFill>
                          </a:uFill>
                        </a:rPr>
                        <a:t>The processing of waste that meets acceptance criteria but that is subsequently processed in an inappropriate way for the particular type of waste; inadvertently or otherwise.</a:t>
                      </a:r>
                      <a:endParaRPr lang="en-US" sz="700" dirty="0">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gn="ctr">
                        <a:lnSpc>
                          <a:spcPct val="115000"/>
                        </a:lnSpc>
                        <a:spcAft>
                          <a:spcPts val="1000"/>
                        </a:spcAft>
                      </a:pPr>
                      <a:r>
                        <a:rPr lang="en-US" sz="700" b="1">
                          <a:effectLst/>
                          <a:uFill>
                            <a:solidFill>
                              <a:srgbClr val="000000"/>
                            </a:solidFill>
                          </a:uFill>
                        </a:rPr>
                        <a:t>Relevant</a:t>
                      </a:r>
                      <a:endParaRPr lang="en-US" sz="700" b="1">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gn="ctr">
                        <a:lnSpc>
                          <a:spcPct val="115000"/>
                        </a:lnSpc>
                        <a:spcAft>
                          <a:spcPts val="1000"/>
                        </a:spcAft>
                      </a:pPr>
                      <a:r>
                        <a:rPr lang="en-US" sz="700" b="1" dirty="0">
                          <a:effectLst/>
                          <a:uFill>
                            <a:solidFill>
                              <a:srgbClr val="000000"/>
                            </a:solidFill>
                          </a:uFill>
                        </a:rPr>
                        <a:t> </a:t>
                      </a:r>
                      <a:endParaRPr lang="en-US" sz="700" b="1" dirty="0">
                        <a:solidFill>
                          <a:srgbClr val="000000"/>
                        </a:solidFill>
                        <a:effectLst/>
                        <a:uFill>
                          <a:solidFill>
                            <a:srgbClr val="000000"/>
                          </a:solidFill>
                        </a:uFill>
                        <a:latin typeface="Calibri"/>
                        <a:ea typeface="Calibri"/>
                        <a:cs typeface="Arial"/>
                      </a:endParaRPr>
                    </a:p>
                  </a:txBody>
                  <a:tcPr marL="34238" marR="34238" marT="34238" marB="34238" anchor="ctr"/>
                </a:tc>
              </a:tr>
              <a:tr h="648072">
                <a:tc>
                  <a:txBody>
                    <a:bodyPr/>
                    <a:lstStyle/>
                    <a:p>
                      <a:pPr algn="just">
                        <a:lnSpc>
                          <a:spcPct val="115000"/>
                        </a:lnSpc>
                        <a:spcAft>
                          <a:spcPts val="1000"/>
                        </a:spcAft>
                      </a:pPr>
                      <a:r>
                        <a:rPr lang="en-US" sz="700" dirty="0">
                          <a:effectLst/>
                          <a:uFill>
                            <a:solidFill>
                              <a:srgbClr val="000000"/>
                            </a:solidFill>
                          </a:uFill>
                        </a:rPr>
                        <a:t>A criticality event due to the inappropriate accumulation of fissile material, change of geometrical configuration, introduction of moderating material, removal of neutron absorbing material or various combinations of these.</a:t>
                      </a:r>
                      <a:endParaRPr lang="en-US" sz="700" dirty="0">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gn="ctr">
                        <a:lnSpc>
                          <a:spcPct val="115000"/>
                        </a:lnSpc>
                        <a:spcAft>
                          <a:spcPts val="1000"/>
                        </a:spcAft>
                      </a:pPr>
                      <a:r>
                        <a:rPr lang="en-US" sz="700" b="1" dirty="0">
                          <a:effectLst/>
                          <a:uFill>
                            <a:solidFill>
                              <a:srgbClr val="000000"/>
                            </a:solidFill>
                          </a:uFill>
                        </a:rPr>
                        <a:t>Not relevant</a:t>
                      </a:r>
                      <a:endParaRPr lang="en-US" sz="700" b="1" dirty="0">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nSpc>
                          <a:spcPct val="115000"/>
                        </a:lnSpc>
                        <a:spcAft>
                          <a:spcPts val="1000"/>
                        </a:spcAft>
                      </a:pPr>
                      <a:r>
                        <a:rPr lang="en-US" sz="700" b="1" dirty="0">
                          <a:effectLst/>
                          <a:uFill>
                            <a:solidFill>
                              <a:srgbClr val="000000"/>
                            </a:solidFill>
                          </a:uFill>
                        </a:rPr>
                        <a:t>Fissile materials do not exist in the facility</a:t>
                      </a:r>
                      <a:endParaRPr lang="en-US" sz="700" b="1" dirty="0">
                        <a:solidFill>
                          <a:srgbClr val="000000"/>
                        </a:solidFill>
                        <a:effectLst/>
                        <a:uFill>
                          <a:solidFill>
                            <a:srgbClr val="000000"/>
                          </a:solidFill>
                        </a:uFill>
                        <a:latin typeface="Calibri"/>
                        <a:ea typeface="Calibri"/>
                        <a:cs typeface="Arial"/>
                      </a:endParaRPr>
                    </a:p>
                  </a:txBody>
                  <a:tcPr marL="34238" marR="34238" marT="34238" marB="34238" anchor="ctr"/>
                </a:tc>
              </a:tr>
              <a:tr h="312192">
                <a:tc>
                  <a:txBody>
                    <a:bodyPr/>
                    <a:lstStyle/>
                    <a:p>
                      <a:pPr algn="just">
                        <a:lnSpc>
                          <a:spcPct val="115000"/>
                        </a:lnSpc>
                        <a:spcAft>
                          <a:spcPts val="1000"/>
                        </a:spcAft>
                      </a:pPr>
                      <a:r>
                        <a:rPr lang="en-US" sz="700" dirty="0">
                          <a:effectLst/>
                          <a:uFill>
                            <a:solidFill>
                              <a:srgbClr val="000000"/>
                            </a:solidFill>
                          </a:uFill>
                        </a:rPr>
                        <a:t>Explosion due to the evolution of explosive gas mixtures.</a:t>
                      </a:r>
                      <a:endParaRPr lang="en-US" sz="700" dirty="0">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gn="ctr">
                        <a:lnSpc>
                          <a:spcPct val="115000"/>
                        </a:lnSpc>
                        <a:spcAft>
                          <a:spcPts val="1000"/>
                        </a:spcAft>
                      </a:pPr>
                      <a:r>
                        <a:rPr lang="en-US" sz="700" b="1">
                          <a:effectLst/>
                          <a:uFill>
                            <a:solidFill>
                              <a:srgbClr val="000000"/>
                            </a:solidFill>
                          </a:uFill>
                        </a:rPr>
                        <a:t>Not relevant</a:t>
                      </a:r>
                      <a:endParaRPr lang="en-US" sz="700" b="1">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nSpc>
                          <a:spcPct val="115000"/>
                        </a:lnSpc>
                        <a:spcAft>
                          <a:spcPts val="1000"/>
                        </a:spcAft>
                      </a:pPr>
                      <a:r>
                        <a:rPr lang="en-US" sz="700" b="1" dirty="0">
                          <a:effectLst/>
                          <a:uFill>
                            <a:solidFill>
                              <a:srgbClr val="000000"/>
                            </a:solidFill>
                          </a:uFill>
                        </a:rPr>
                        <a:t>There are no explosive gas mixtures in the facility.</a:t>
                      </a:r>
                      <a:endParaRPr lang="en-US" sz="700" b="1" dirty="0">
                        <a:solidFill>
                          <a:srgbClr val="000000"/>
                        </a:solidFill>
                        <a:effectLst/>
                        <a:uFill>
                          <a:solidFill>
                            <a:srgbClr val="000000"/>
                          </a:solidFill>
                        </a:uFill>
                        <a:latin typeface="Calibri"/>
                        <a:ea typeface="Calibri"/>
                        <a:cs typeface="Arial"/>
                      </a:endParaRPr>
                    </a:p>
                  </a:txBody>
                  <a:tcPr marL="34238" marR="34238" marT="34238" marB="34238" anchor="ctr"/>
                </a:tc>
              </a:tr>
              <a:tr h="335880">
                <a:tc>
                  <a:txBody>
                    <a:bodyPr/>
                    <a:lstStyle/>
                    <a:p>
                      <a:pPr algn="just">
                        <a:lnSpc>
                          <a:spcPct val="115000"/>
                        </a:lnSpc>
                        <a:spcAft>
                          <a:spcPts val="1000"/>
                        </a:spcAft>
                      </a:pPr>
                      <a:r>
                        <a:rPr lang="en-US" sz="700" dirty="0">
                          <a:effectLst/>
                          <a:uFill>
                            <a:solidFill>
                              <a:srgbClr val="000000"/>
                            </a:solidFill>
                          </a:uFill>
                        </a:rPr>
                        <a:t>Spontaneous combustion.</a:t>
                      </a:r>
                      <a:endParaRPr lang="en-US" sz="700" dirty="0">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gn="ctr">
                        <a:lnSpc>
                          <a:spcPct val="115000"/>
                        </a:lnSpc>
                        <a:spcAft>
                          <a:spcPts val="1000"/>
                        </a:spcAft>
                      </a:pPr>
                      <a:r>
                        <a:rPr lang="en-US" sz="700" b="1">
                          <a:effectLst/>
                          <a:uFill>
                            <a:solidFill>
                              <a:srgbClr val="000000"/>
                            </a:solidFill>
                          </a:uFill>
                        </a:rPr>
                        <a:t>Not relevant</a:t>
                      </a:r>
                      <a:endParaRPr lang="en-US" sz="700" b="1">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nSpc>
                          <a:spcPct val="115000"/>
                        </a:lnSpc>
                        <a:spcAft>
                          <a:spcPts val="1000"/>
                        </a:spcAft>
                      </a:pPr>
                      <a:r>
                        <a:rPr lang="en-US" sz="700" b="1" dirty="0">
                          <a:effectLst/>
                          <a:uFill>
                            <a:solidFill>
                              <a:srgbClr val="000000"/>
                            </a:solidFill>
                          </a:uFill>
                        </a:rPr>
                        <a:t>Substances that can be subject to spontaneous combustion are not present in the facility</a:t>
                      </a:r>
                      <a:endParaRPr lang="en-US" sz="700" b="1" dirty="0">
                        <a:solidFill>
                          <a:srgbClr val="000000"/>
                        </a:solidFill>
                        <a:effectLst/>
                        <a:uFill>
                          <a:solidFill>
                            <a:srgbClr val="000000"/>
                          </a:solidFill>
                        </a:uFill>
                        <a:latin typeface="Calibri"/>
                        <a:ea typeface="Calibri"/>
                        <a:cs typeface="Arial"/>
                      </a:endParaRPr>
                    </a:p>
                  </a:txBody>
                  <a:tcPr marL="34238" marR="34238" marT="34238" marB="34238" anchor="ctr"/>
                </a:tc>
              </a:tr>
              <a:tr h="427750">
                <a:tc>
                  <a:txBody>
                    <a:bodyPr/>
                    <a:lstStyle/>
                    <a:p>
                      <a:pPr algn="just">
                        <a:lnSpc>
                          <a:spcPct val="115000"/>
                        </a:lnSpc>
                        <a:spcAft>
                          <a:spcPts val="1000"/>
                        </a:spcAft>
                      </a:pPr>
                      <a:r>
                        <a:rPr lang="en-US" sz="700" dirty="0">
                          <a:effectLst/>
                          <a:uFill>
                            <a:solidFill>
                              <a:srgbClr val="000000"/>
                            </a:solidFill>
                          </a:uFill>
                        </a:rPr>
                        <a:t>Local hot spots generated by malfunctions of structures, systems or components.</a:t>
                      </a:r>
                      <a:endParaRPr lang="en-US" sz="700" dirty="0">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gn="ctr">
                        <a:lnSpc>
                          <a:spcPct val="115000"/>
                        </a:lnSpc>
                        <a:spcAft>
                          <a:spcPts val="1000"/>
                        </a:spcAft>
                      </a:pPr>
                      <a:r>
                        <a:rPr lang="en-US" sz="700" b="1">
                          <a:effectLst/>
                          <a:uFill>
                            <a:solidFill>
                              <a:srgbClr val="000000"/>
                            </a:solidFill>
                          </a:uFill>
                        </a:rPr>
                        <a:t>Not relevant</a:t>
                      </a:r>
                      <a:endParaRPr lang="en-US" sz="700" b="1">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nSpc>
                          <a:spcPct val="115000"/>
                        </a:lnSpc>
                        <a:spcAft>
                          <a:spcPts val="1000"/>
                        </a:spcAft>
                      </a:pPr>
                      <a:r>
                        <a:rPr lang="en-US" sz="700" b="1" dirty="0">
                          <a:effectLst/>
                          <a:uFill>
                            <a:solidFill>
                              <a:srgbClr val="000000"/>
                            </a:solidFill>
                          </a:uFill>
                        </a:rPr>
                        <a:t>No such failures exist that can generate hot spots</a:t>
                      </a:r>
                      <a:endParaRPr lang="en-US" sz="700" b="1" dirty="0">
                        <a:solidFill>
                          <a:srgbClr val="000000"/>
                        </a:solidFill>
                        <a:effectLst/>
                        <a:uFill>
                          <a:solidFill>
                            <a:srgbClr val="000000"/>
                          </a:solidFill>
                        </a:uFill>
                        <a:latin typeface="Calibri"/>
                        <a:ea typeface="Calibri"/>
                        <a:cs typeface="Arial"/>
                      </a:endParaRPr>
                    </a:p>
                  </a:txBody>
                  <a:tcPr marL="34238" marR="34238" marT="34238" marB="34238" anchor="ctr"/>
                </a:tc>
              </a:tr>
              <a:tr h="305325">
                <a:tc>
                  <a:txBody>
                    <a:bodyPr/>
                    <a:lstStyle/>
                    <a:p>
                      <a:pPr algn="just">
                        <a:lnSpc>
                          <a:spcPct val="115000"/>
                        </a:lnSpc>
                        <a:spcAft>
                          <a:spcPts val="1000"/>
                        </a:spcAft>
                      </a:pPr>
                      <a:r>
                        <a:rPr lang="en-US" sz="700" dirty="0">
                          <a:effectLst/>
                          <a:uFill>
                            <a:solidFill>
                              <a:srgbClr val="000000"/>
                            </a:solidFill>
                          </a:uFill>
                        </a:rPr>
                        <a:t>Sparks from machinery, equipment or electrical circuits.</a:t>
                      </a:r>
                      <a:endParaRPr lang="en-US" sz="700" dirty="0">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gn="ctr">
                        <a:lnSpc>
                          <a:spcPct val="115000"/>
                        </a:lnSpc>
                        <a:spcAft>
                          <a:spcPts val="1000"/>
                        </a:spcAft>
                      </a:pPr>
                      <a:r>
                        <a:rPr lang="en-US" sz="700" b="1">
                          <a:effectLst/>
                          <a:uFill>
                            <a:solidFill>
                              <a:srgbClr val="000000"/>
                            </a:solidFill>
                          </a:uFill>
                        </a:rPr>
                        <a:t>Relevant</a:t>
                      </a:r>
                      <a:endParaRPr lang="en-US" sz="700" b="1">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gn="ctr">
                        <a:lnSpc>
                          <a:spcPct val="115000"/>
                        </a:lnSpc>
                        <a:spcAft>
                          <a:spcPts val="1000"/>
                        </a:spcAft>
                      </a:pPr>
                      <a:r>
                        <a:rPr lang="en-US" sz="700" b="1" dirty="0">
                          <a:effectLst/>
                          <a:uFill>
                            <a:solidFill>
                              <a:srgbClr val="000000"/>
                            </a:solidFill>
                          </a:uFill>
                        </a:rPr>
                        <a:t> </a:t>
                      </a:r>
                      <a:endParaRPr lang="en-US" sz="700" b="1" dirty="0">
                        <a:solidFill>
                          <a:srgbClr val="000000"/>
                        </a:solidFill>
                        <a:effectLst/>
                        <a:uFill>
                          <a:solidFill>
                            <a:srgbClr val="000000"/>
                          </a:solidFill>
                        </a:uFill>
                        <a:latin typeface="Calibri"/>
                        <a:ea typeface="Calibri"/>
                        <a:cs typeface="Arial"/>
                      </a:endParaRPr>
                    </a:p>
                  </a:txBody>
                  <a:tcPr marL="34238" marR="34238" marT="34238" marB="34238" anchor="ctr"/>
                </a:tc>
              </a:tr>
              <a:tr h="305325">
                <a:tc>
                  <a:txBody>
                    <a:bodyPr/>
                    <a:lstStyle/>
                    <a:p>
                      <a:pPr algn="just">
                        <a:lnSpc>
                          <a:spcPct val="115000"/>
                        </a:lnSpc>
                        <a:spcAft>
                          <a:spcPts val="1000"/>
                        </a:spcAft>
                      </a:pPr>
                      <a:r>
                        <a:rPr lang="en-US" sz="700" dirty="0">
                          <a:effectLst/>
                          <a:uFill>
                            <a:solidFill>
                              <a:srgbClr val="000000"/>
                            </a:solidFill>
                          </a:uFill>
                        </a:rPr>
                        <a:t>Sparks from human activities such as welding or smoking.</a:t>
                      </a:r>
                      <a:endParaRPr lang="en-US" sz="700" dirty="0">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gn="ctr">
                        <a:lnSpc>
                          <a:spcPct val="115000"/>
                        </a:lnSpc>
                        <a:spcAft>
                          <a:spcPts val="1000"/>
                        </a:spcAft>
                      </a:pPr>
                      <a:r>
                        <a:rPr lang="en-US" sz="700" b="1">
                          <a:effectLst/>
                          <a:uFill>
                            <a:solidFill>
                              <a:srgbClr val="000000"/>
                            </a:solidFill>
                          </a:uFill>
                        </a:rPr>
                        <a:t>Relevant</a:t>
                      </a:r>
                      <a:endParaRPr lang="en-US" sz="700" b="1">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gn="ctr">
                        <a:lnSpc>
                          <a:spcPct val="115000"/>
                        </a:lnSpc>
                        <a:spcAft>
                          <a:spcPts val="1000"/>
                        </a:spcAft>
                      </a:pPr>
                      <a:r>
                        <a:rPr lang="en-US" sz="700" b="1" dirty="0">
                          <a:effectLst/>
                          <a:uFill>
                            <a:solidFill>
                              <a:srgbClr val="000000"/>
                            </a:solidFill>
                          </a:uFill>
                        </a:rPr>
                        <a:t> </a:t>
                      </a:r>
                      <a:endParaRPr lang="en-US" sz="700" b="1" dirty="0">
                        <a:solidFill>
                          <a:srgbClr val="000000"/>
                        </a:solidFill>
                        <a:effectLst/>
                        <a:uFill>
                          <a:solidFill>
                            <a:srgbClr val="000000"/>
                          </a:solidFill>
                        </a:uFill>
                        <a:latin typeface="Calibri"/>
                        <a:ea typeface="Calibri"/>
                        <a:cs typeface="Arial"/>
                      </a:endParaRPr>
                    </a:p>
                  </a:txBody>
                  <a:tcPr marL="34238" marR="34238" marT="34238" marB="34238" anchor="ctr"/>
                </a:tc>
              </a:tr>
              <a:tr h="198019">
                <a:tc>
                  <a:txBody>
                    <a:bodyPr/>
                    <a:lstStyle/>
                    <a:p>
                      <a:pPr algn="just">
                        <a:lnSpc>
                          <a:spcPct val="115000"/>
                        </a:lnSpc>
                        <a:spcAft>
                          <a:spcPts val="1000"/>
                        </a:spcAft>
                      </a:pPr>
                      <a:r>
                        <a:rPr lang="en-US" sz="700" dirty="0">
                          <a:effectLst/>
                          <a:uFill>
                            <a:solidFill>
                              <a:srgbClr val="000000"/>
                            </a:solidFill>
                          </a:uFill>
                        </a:rPr>
                        <a:t>Explosions</a:t>
                      </a:r>
                      <a:endParaRPr lang="en-US" sz="700" dirty="0">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gn="ctr">
                        <a:lnSpc>
                          <a:spcPct val="115000"/>
                        </a:lnSpc>
                        <a:spcAft>
                          <a:spcPts val="1000"/>
                        </a:spcAft>
                      </a:pPr>
                      <a:r>
                        <a:rPr lang="en-US" sz="700" b="1">
                          <a:effectLst/>
                          <a:uFill>
                            <a:solidFill>
                              <a:srgbClr val="000000"/>
                            </a:solidFill>
                          </a:uFill>
                        </a:rPr>
                        <a:t>Relevant</a:t>
                      </a:r>
                      <a:endParaRPr lang="en-US" sz="700" b="1">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gn="ctr">
                        <a:lnSpc>
                          <a:spcPct val="115000"/>
                        </a:lnSpc>
                        <a:spcAft>
                          <a:spcPts val="1000"/>
                        </a:spcAft>
                      </a:pPr>
                      <a:r>
                        <a:rPr lang="en-US" sz="700" b="1" dirty="0">
                          <a:effectLst/>
                          <a:uFill>
                            <a:solidFill>
                              <a:srgbClr val="000000"/>
                            </a:solidFill>
                          </a:uFill>
                        </a:rPr>
                        <a:t> </a:t>
                      </a:r>
                      <a:endParaRPr lang="en-US" sz="700" b="1" dirty="0">
                        <a:solidFill>
                          <a:srgbClr val="000000"/>
                        </a:solidFill>
                        <a:effectLst/>
                        <a:uFill>
                          <a:solidFill>
                            <a:srgbClr val="000000"/>
                          </a:solidFill>
                        </a:uFill>
                        <a:latin typeface="Calibri"/>
                        <a:ea typeface="Calibri"/>
                        <a:cs typeface="Arial"/>
                      </a:endParaRPr>
                    </a:p>
                  </a:txBody>
                  <a:tcPr marL="34238" marR="34238" marT="34238" marB="34238" anchor="ctr"/>
                </a:tc>
              </a:tr>
              <a:tr h="550175">
                <a:tc>
                  <a:txBody>
                    <a:bodyPr/>
                    <a:lstStyle/>
                    <a:p>
                      <a:pPr algn="just">
                        <a:lnSpc>
                          <a:spcPct val="115000"/>
                        </a:lnSpc>
                        <a:spcAft>
                          <a:spcPts val="1000"/>
                        </a:spcAft>
                      </a:pPr>
                      <a:r>
                        <a:rPr lang="en-US" sz="700" dirty="0">
                          <a:effectLst/>
                          <a:uFill>
                            <a:solidFill>
                              <a:srgbClr val="000000"/>
                            </a:solidFill>
                          </a:uFill>
                        </a:rPr>
                        <a:t>Gross incompatibilities between the components of a process system and the materials introduced into the system.</a:t>
                      </a:r>
                      <a:endParaRPr lang="en-US" sz="700" dirty="0">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gn="ctr">
                        <a:lnSpc>
                          <a:spcPct val="115000"/>
                        </a:lnSpc>
                        <a:spcAft>
                          <a:spcPts val="1000"/>
                        </a:spcAft>
                      </a:pPr>
                      <a:r>
                        <a:rPr lang="en-US" sz="700" b="1">
                          <a:effectLst/>
                          <a:uFill>
                            <a:solidFill>
                              <a:srgbClr val="000000"/>
                            </a:solidFill>
                          </a:uFill>
                        </a:rPr>
                        <a:t>Not relevant</a:t>
                      </a:r>
                      <a:endParaRPr lang="en-US" sz="700" b="1">
                        <a:solidFill>
                          <a:srgbClr val="000000"/>
                        </a:solidFill>
                        <a:effectLst/>
                        <a:uFill>
                          <a:solidFill>
                            <a:srgbClr val="000000"/>
                          </a:solidFill>
                        </a:uFill>
                        <a:latin typeface="Calibri"/>
                        <a:ea typeface="Calibri"/>
                        <a:cs typeface="Arial"/>
                      </a:endParaRPr>
                    </a:p>
                  </a:txBody>
                  <a:tcPr marL="34238" marR="34238" marT="34238" marB="34238" anchor="ctr"/>
                </a:tc>
                <a:tc>
                  <a:txBody>
                    <a:bodyPr/>
                    <a:lstStyle/>
                    <a:p>
                      <a:pPr>
                        <a:lnSpc>
                          <a:spcPct val="115000"/>
                        </a:lnSpc>
                        <a:spcAft>
                          <a:spcPts val="1000"/>
                        </a:spcAft>
                      </a:pPr>
                      <a:r>
                        <a:rPr lang="en-US" sz="700" b="1" dirty="0">
                          <a:effectLst/>
                          <a:uFill>
                            <a:solidFill>
                              <a:srgbClr val="000000"/>
                            </a:solidFill>
                          </a:uFill>
                        </a:rPr>
                        <a:t>No such processes exist where materials are introduced into the system</a:t>
                      </a:r>
                      <a:endParaRPr lang="en-US" sz="700" b="1" dirty="0">
                        <a:solidFill>
                          <a:srgbClr val="000000"/>
                        </a:solidFill>
                        <a:effectLst/>
                        <a:uFill>
                          <a:solidFill>
                            <a:srgbClr val="000000"/>
                          </a:solidFill>
                        </a:uFill>
                        <a:latin typeface="Calibri"/>
                        <a:ea typeface="Calibri"/>
                        <a:cs typeface="Arial"/>
                      </a:endParaRPr>
                    </a:p>
                  </a:txBody>
                  <a:tcPr marL="34238" marR="34238" marT="34238" marB="34238" anchor="ctr"/>
                </a:tc>
              </a:tr>
            </a:tbl>
          </a:graphicData>
        </a:graphic>
      </p:graphicFrame>
      <p:sp>
        <p:nvSpPr>
          <p:cNvPr id="4" name="Slide Number Placeholder 3"/>
          <p:cNvSpPr>
            <a:spLocks noGrp="1"/>
          </p:cNvSpPr>
          <p:nvPr>
            <p:ph type="sldNum" sz="quarter" idx="12"/>
          </p:nvPr>
        </p:nvSpPr>
        <p:spPr/>
        <p:txBody>
          <a:bodyPr/>
          <a:lstStyle/>
          <a:p>
            <a:fld id="{23A0628E-C12F-4F8C-9895-BCD5E30100D3}" type="slidenum">
              <a:rPr lang="en-US" smtClean="0"/>
              <a:pPr/>
              <a:t>38</a:t>
            </a:fld>
            <a:endParaRPr lang="en-US" dirty="0"/>
          </a:p>
        </p:txBody>
      </p:sp>
    </p:spTree>
    <p:extLst>
      <p:ext uri="{BB962C8B-B14F-4D97-AF65-F5344CB8AC3E}">
        <p14:creationId xmlns:p14="http://schemas.microsoft.com/office/powerpoint/2010/main" val="58295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A0628E-C12F-4F8C-9895-BCD5E30100D3}" type="slidenum">
              <a:rPr lang="en-US" smtClean="0"/>
              <a:pPr/>
              <a:t>39</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9805216"/>
              </p:ext>
            </p:extLst>
          </p:nvPr>
        </p:nvGraphicFramePr>
        <p:xfrm>
          <a:off x="611560" y="692697"/>
          <a:ext cx="7920880" cy="5781374"/>
        </p:xfrm>
        <a:graphic>
          <a:graphicData uri="http://schemas.openxmlformats.org/drawingml/2006/table">
            <a:tbl>
              <a:tblPr firstRow="1" firstCol="1" bandRow="1">
                <a:tableStyleId>{5C22544A-7EE6-4342-B048-85BDC9FD1C3A}</a:tableStyleId>
              </a:tblPr>
              <a:tblGrid>
                <a:gridCol w="3146169"/>
                <a:gridCol w="1339637"/>
                <a:gridCol w="3435074"/>
              </a:tblGrid>
              <a:tr h="431111">
                <a:tc>
                  <a:txBody>
                    <a:bodyPr/>
                    <a:lstStyle/>
                    <a:p>
                      <a:pPr>
                        <a:lnSpc>
                          <a:spcPct val="115000"/>
                        </a:lnSpc>
                        <a:spcAft>
                          <a:spcPts val="1000"/>
                        </a:spcAft>
                      </a:pPr>
                      <a:r>
                        <a:rPr lang="en-US" sz="600" dirty="0">
                          <a:effectLst/>
                          <a:uFill>
                            <a:solidFill>
                              <a:srgbClr val="000000"/>
                            </a:solidFill>
                          </a:uFill>
                        </a:rPr>
                        <a:t>The degradation of process materials (chemicals, additives or binders) due to improper handling and storage.</a:t>
                      </a:r>
                      <a:endParaRPr lang="en-US" sz="700" dirty="0">
                        <a:solidFill>
                          <a:srgbClr val="000000"/>
                        </a:solidFill>
                        <a:effectLst/>
                        <a:uFill>
                          <a:solidFill>
                            <a:srgbClr val="000000"/>
                          </a:solidFill>
                        </a:uFill>
                        <a:latin typeface="Calibri"/>
                        <a:ea typeface="Calibri"/>
                        <a:cs typeface="Arial"/>
                      </a:endParaRPr>
                    </a:p>
                  </a:txBody>
                  <a:tcPr marL="31432" marR="31432" marT="31432" marB="31432" anchor="ctr"/>
                </a:tc>
                <a:tc>
                  <a:txBody>
                    <a:bodyPr/>
                    <a:lstStyle/>
                    <a:p>
                      <a:pPr algn="ctr">
                        <a:lnSpc>
                          <a:spcPct val="115000"/>
                        </a:lnSpc>
                        <a:spcAft>
                          <a:spcPts val="1000"/>
                        </a:spcAft>
                      </a:pPr>
                      <a:r>
                        <a:rPr lang="en-US" sz="600">
                          <a:effectLst/>
                          <a:uFill>
                            <a:solidFill>
                              <a:srgbClr val="000000"/>
                            </a:solidFill>
                          </a:uFill>
                        </a:rPr>
                        <a:t>Not relevant</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c>
                  <a:txBody>
                    <a:bodyPr/>
                    <a:lstStyle/>
                    <a:p>
                      <a:pPr>
                        <a:lnSpc>
                          <a:spcPct val="115000"/>
                        </a:lnSpc>
                        <a:spcAft>
                          <a:spcPts val="1000"/>
                        </a:spcAft>
                      </a:pPr>
                      <a:r>
                        <a:rPr lang="en-US" sz="600">
                          <a:effectLst/>
                          <a:uFill>
                            <a:solidFill>
                              <a:srgbClr val="000000"/>
                            </a:solidFill>
                          </a:uFill>
                        </a:rPr>
                        <a:t>No such process materials are used in the facility</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r>
              <a:tr h="551542">
                <a:tc>
                  <a:txBody>
                    <a:bodyPr/>
                    <a:lstStyle/>
                    <a:p>
                      <a:pPr>
                        <a:lnSpc>
                          <a:spcPct val="115000"/>
                        </a:lnSpc>
                        <a:spcAft>
                          <a:spcPts val="1000"/>
                        </a:spcAft>
                      </a:pPr>
                      <a:r>
                        <a:rPr lang="en-US" sz="600">
                          <a:effectLst/>
                          <a:uFill>
                            <a:solidFill>
                              <a:srgbClr val="000000"/>
                            </a:solidFill>
                          </a:uFill>
                        </a:rPr>
                        <a:t>The failure to take account of the non-radiological hazards presented by the radioactive waste (physical, chemical or pathogenic).</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c>
                  <a:txBody>
                    <a:bodyPr/>
                    <a:lstStyle/>
                    <a:p>
                      <a:pPr algn="ctr">
                        <a:lnSpc>
                          <a:spcPct val="115000"/>
                        </a:lnSpc>
                        <a:spcAft>
                          <a:spcPts val="1000"/>
                        </a:spcAft>
                      </a:pPr>
                      <a:r>
                        <a:rPr lang="en-US" sz="600">
                          <a:effectLst/>
                          <a:uFill>
                            <a:solidFill>
                              <a:srgbClr val="000000"/>
                            </a:solidFill>
                          </a:uFill>
                        </a:rPr>
                        <a:t>Not relevant</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c>
                  <a:txBody>
                    <a:bodyPr/>
                    <a:lstStyle/>
                    <a:p>
                      <a:pPr>
                        <a:lnSpc>
                          <a:spcPct val="115000"/>
                        </a:lnSpc>
                        <a:spcAft>
                          <a:spcPts val="1000"/>
                        </a:spcAft>
                      </a:pPr>
                      <a:r>
                        <a:rPr lang="en-US" sz="600">
                          <a:effectLst/>
                          <a:uFill>
                            <a:solidFill>
                              <a:srgbClr val="000000"/>
                            </a:solidFill>
                          </a:uFill>
                        </a:rPr>
                        <a:t>Non-radiological hazards are not present in the radioactive waste of type DSRS.</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r>
              <a:tr h="551542">
                <a:tc>
                  <a:txBody>
                    <a:bodyPr/>
                    <a:lstStyle/>
                    <a:p>
                      <a:pPr>
                        <a:lnSpc>
                          <a:spcPct val="115000"/>
                        </a:lnSpc>
                        <a:spcAft>
                          <a:spcPts val="1000"/>
                        </a:spcAft>
                      </a:pPr>
                      <a:r>
                        <a:rPr lang="en-US" sz="600">
                          <a:effectLst/>
                          <a:uFill>
                            <a:solidFill>
                              <a:srgbClr val="000000"/>
                            </a:solidFill>
                          </a:uFill>
                        </a:rPr>
                        <a:t>The generation of a toxic atmosphere by chemical reactions due to the inappropriate mixing or contact of various reagents and materials.</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c>
                  <a:txBody>
                    <a:bodyPr/>
                    <a:lstStyle/>
                    <a:p>
                      <a:pPr algn="ctr">
                        <a:lnSpc>
                          <a:spcPct val="115000"/>
                        </a:lnSpc>
                        <a:spcAft>
                          <a:spcPts val="1000"/>
                        </a:spcAft>
                      </a:pPr>
                      <a:r>
                        <a:rPr lang="en-US" sz="600">
                          <a:effectLst/>
                          <a:uFill>
                            <a:solidFill>
                              <a:srgbClr val="000000"/>
                            </a:solidFill>
                          </a:uFill>
                        </a:rPr>
                        <a:t>Not relevant</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c>
                  <a:txBody>
                    <a:bodyPr/>
                    <a:lstStyle/>
                    <a:p>
                      <a:pPr>
                        <a:lnSpc>
                          <a:spcPct val="115000"/>
                        </a:lnSpc>
                        <a:spcAft>
                          <a:spcPts val="1000"/>
                        </a:spcAft>
                      </a:pPr>
                      <a:r>
                        <a:rPr lang="en-US" sz="600">
                          <a:effectLst/>
                          <a:uFill>
                            <a:solidFill>
                              <a:srgbClr val="000000"/>
                            </a:solidFill>
                          </a:uFill>
                        </a:rPr>
                        <a:t>This type of events is not relevant for DSRS</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r>
              <a:tr h="1113413">
                <a:tc>
                  <a:txBody>
                    <a:bodyPr/>
                    <a:lstStyle/>
                    <a:p>
                      <a:pPr>
                        <a:lnSpc>
                          <a:spcPct val="115000"/>
                        </a:lnSpc>
                        <a:spcAft>
                          <a:spcPts val="1000"/>
                        </a:spcAft>
                      </a:pPr>
                      <a:r>
                        <a:rPr lang="en-US" sz="600" dirty="0">
                          <a:effectLst/>
                          <a:uFill>
                            <a:solidFill>
                              <a:srgbClr val="000000"/>
                            </a:solidFill>
                          </a:uFill>
                        </a:rPr>
                        <a:t>Dropping radioactive waste packages or other loads due to mishandling or equipment failure, with consequences to the dropped radioactive waste package and possibly to other radioactive waste packages or to the structures, systems and components of the facility.</a:t>
                      </a:r>
                      <a:endParaRPr lang="en-US" sz="700" dirty="0">
                        <a:solidFill>
                          <a:srgbClr val="000000"/>
                        </a:solidFill>
                        <a:effectLst/>
                        <a:uFill>
                          <a:solidFill>
                            <a:srgbClr val="000000"/>
                          </a:solidFill>
                        </a:uFill>
                        <a:latin typeface="Calibri"/>
                        <a:ea typeface="Calibri"/>
                        <a:cs typeface="Arial"/>
                      </a:endParaRPr>
                    </a:p>
                  </a:txBody>
                  <a:tcPr marL="31432" marR="31432" marT="31432" marB="31432" anchor="ctr"/>
                </a:tc>
                <a:tc>
                  <a:txBody>
                    <a:bodyPr/>
                    <a:lstStyle/>
                    <a:p>
                      <a:pPr algn="ctr">
                        <a:lnSpc>
                          <a:spcPct val="115000"/>
                        </a:lnSpc>
                        <a:spcAft>
                          <a:spcPts val="1000"/>
                        </a:spcAft>
                      </a:pPr>
                      <a:r>
                        <a:rPr lang="en-US" sz="600">
                          <a:effectLst/>
                          <a:uFill>
                            <a:solidFill>
                              <a:srgbClr val="000000"/>
                            </a:solidFill>
                          </a:uFill>
                        </a:rPr>
                        <a:t>Relevant</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c>
                  <a:txBody>
                    <a:bodyPr/>
                    <a:lstStyle/>
                    <a:p>
                      <a:pPr algn="ctr">
                        <a:lnSpc>
                          <a:spcPct val="115000"/>
                        </a:lnSpc>
                        <a:spcAft>
                          <a:spcPts val="1000"/>
                        </a:spcAft>
                      </a:pPr>
                      <a:r>
                        <a:rPr lang="en-US" sz="700">
                          <a:effectLst/>
                          <a:uFill>
                            <a:solidFill>
                              <a:srgbClr val="000000"/>
                            </a:solidFill>
                          </a:uFill>
                        </a:rPr>
                        <a:t> </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r>
              <a:tr h="763055">
                <a:tc>
                  <a:txBody>
                    <a:bodyPr/>
                    <a:lstStyle/>
                    <a:p>
                      <a:pPr>
                        <a:lnSpc>
                          <a:spcPct val="115000"/>
                        </a:lnSpc>
                        <a:spcAft>
                          <a:spcPts val="1000"/>
                        </a:spcAft>
                      </a:pPr>
                      <a:r>
                        <a:rPr lang="en-US" sz="600">
                          <a:effectLst/>
                          <a:uFill>
                            <a:solidFill>
                              <a:srgbClr val="000000"/>
                            </a:solidFill>
                          </a:uFill>
                        </a:rPr>
                        <a:t>Collisions of vehicles or suspended loads with the structures, systems and components of the facility or with radioactive waste packages, radioactive waste containment vessels and pipes.</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c>
                  <a:txBody>
                    <a:bodyPr/>
                    <a:lstStyle/>
                    <a:p>
                      <a:pPr algn="ctr">
                        <a:lnSpc>
                          <a:spcPct val="115000"/>
                        </a:lnSpc>
                        <a:spcAft>
                          <a:spcPts val="1000"/>
                        </a:spcAft>
                      </a:pPr>
                      <a:r>
                        <a:rPr lang="en-US" sz="600">
                          <a:effectLst/>
                          <a:uFill>
                            <a:solidFill>
                              <a:srgbClr val="000000"/>
                            </a:solidFill>
                          </a:uFill>
                        </a:rPr>
                        <a:t>Relevant</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c>
                  <a:txBody>
                    <a:bodyPr/>
                    <a:lstStyle/>
                    <a:p>
                      <a:pPr algn="ctr">
                        <a:lnSpc>
                          <a:spcPct val="115000"/>
                        </a:lnSpc>
                        <a:spcAft>
                          <a:spcPts val="1000"/>
                        </a:spcAft>
                      </a:pPr>
                      <a:r>
                        <a:rPr lang="en-US" sz="700">
                          <a:effectLst/>
                          <a:uFill>
                            <a:solidFill>
                              <a:srgbClr val="000000"/>
                            </a:solidFill>
                          </a:uFill>
                        </a:rPr>
                        <a:t> </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r>
              <a:tr h="310679">
                <a:tc>
                  <a:txBody>
                    <a:bodyPr/>
                    <a:lstStyle/>
                    <a:p>
                      <a:pPr>
                        <a:lnSpc>
                          <a:spcPct val="115000"/>
                        </a:lnSpc>
                        <a:spcAft>
                          <a:spcPts val="1000"/>
                        </a:spcAft>
                      </a:pPr>
                      <a:r>
                        <a:rPr lang="en-US" sz="600">
                          <a:effectLst/>
                          <a:uFill>
                            <a:solidFill>
                              <a:srgbClr val="000000"/>
                            </a:solidFill>
                          </a:uFill>
                        </a:rPr>
                        <a:t>Failures of structures, systems and components</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c>
                  <a:txBody>
                    <a:bodyPr/>
                    <a:lstStyle/>
                    <a:p>
                      <a:pPr algn="ctr">
                        <a:lnSpc>
                          <a:spcPct val="115000"/>
                        </a:lnSpc>
                        <a:spcAft>
                          <a:spcPts val="1000"/>
                        </a:spcAft>
                      </a:pPr>
                      <a:r>
                        <a:rPr lang="en-US" sz="600">
                          <a:effectLst/>
                          <a:uFill>
                            <a:solidFill>
                              <a:srgbClr val="000000"/>
                            </a:solidFill>
                          </a:uFill>
                        </a:rPr>
                        <a:t>Relevant</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c>
                  <a:txBody>
                    <a:bodyPr/>
                    <a:lstStyle/>
                    <a:p>
                      <a:pPr algn="ctr">
                        <a:lnSpc>
                          <a:spcPct val="115000"/>
                        </a:lnSpc>
                        <a:spcAft>
                          <a:spcPts val="1000"/>
                        </a:spcAft>
                      </a:pPr>
                      <a:r>
                        <a:rPr lang="en-US" sz="700">
                          <a:effectLst/>
                          <a:uFill>
                            <a:solidFill>
                              <a:srgbClr val="000000"/>
                            </a:solidFill>
                          </a:uFill>
                        </a:rPr>
                        <a:t> </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r>
              <a:tr h="551542">
                <a:tc>
                  <a:txBody>
                    <a:bodyPr/>
                    <a:lstStyle/>
                    <a:p>
                      <a:pPr>
                        <a:lnSpc>
                          <a:spcPct val="115000"/>
                        </a:lnSpc>
                        <a:spcAft>
                          <a:spcPts val="1000"/>
                        </a:spcAft>
                      </a:pPr>
                      <a:r>
                        <a:rPr lang="en-US" sz="600">
                          <a:effectLst/>
                          <a:uFill>
                            <a:solidFill>
                              <a:srgbClr val="000000"/>
                            </a:solidFill>
                          </a:uFill>
                        </a:rPr>
                        <a:t>The generation of missiles and flying debris due to the explosion of pressurized components or the gross failure of rotating equipment.</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c>
                  <a:txBody>
                    <a:bodyPr/>
                    <a:lstStyle/>
                    <a:p>
                      <a:pPr algn="ctr">
                        <a:lnSpc>
                          <a:spcPct val="115000"/>
                        </a:lnSpc>
                        <a:spcAft>
                          <a:spcPts val="1000"/>
                        </a:spcAft>
                      </a:pPr>
                      <a:r>
                        <a:rPr lang="en-US" sz="600">
                          <a:effectLst/>
                          <a:uFill>
                            <a:solidFill>
                              <a:srgbClr val="000000"/>
                            </a:solidFill>
                          </a:uFill>
                        </a:rPr>
                        <a:t>Not relevant</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c>
                  <a:txBody>
                    <a:bodyPr/>
                    <a:lstStyle/>
                    <a:p>
                      <a:pPr algn="ctr">
                        <a:lnSpc>
                          <a:spcPct val="115000"/>
                        </a:lnSpc>
                        <a:spcAft>
                          <a:spcPts val="1000"/>
                        </a:spcAft>
                      </a:pPr>
                      <a:r>
                        <a:rPr lang="en-US" sz="600">
                          <a:effectLst/>
                          <a:uFill>
                            <a:solidFill>
                              <a:srgbClr val="000000"/>
                            </a:solidFill>
                          </a:uFill>
                        </a:rPr>
                        <a:t>Pressurized components and rotating equipment are not present in the facility</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r>
              <a:tr h="646269">
                <a:tc>
                  <a:txBody>
                    <a:bodyPr/>
                    <a:lstStyle/>
                    <a:p>
                      <a:pPr>
                        <a:lnSpc>
                          <a:spcPct val="115000"/>
                        </a:lnSpc>
                        <a:spcAft>
                          <a:spcPts val="1000"/>
                        </a:spcAft>
                      </a:pPr>
                      <a:r>
                        <a:rPr lang="en-US" sz="600">
                          <a:effectLst/>
                          <a:uFill>
                            <a:solidFill>
                              <a:srgbClr val="000000"/>
                            </a:solidFill>
                          </a:uFill>
                        </a:rPr>
                        <a:t>The malfunctioning of heating or cooling equipment, leading to unintended temperature excursions in process systems or storage systems.</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c>
                  <a:txBody>
                    <a:bodyPr/>
                    <a:lstStyle/>
                    <a:p>
                      <a:pPr algn="ctr">
                        <a:lnSpc>
                          <a:spcPct val="115000"/>
                        </a:lnSpc>
                        <a:spcAft>
                          <a:spcPts val="1000"/>
                        </a:spcAft>
                      </a:pPr>
                      <a:r>
                        <a:rPr lang="en-US" sz="600">
                          <a:effectLst/>
                          <a:uFill>
                            <a:solidFill>
                              <a:srgbClr val="000000"/>
                            </a:solidFill>
                          </a:uFill>
                        </a:rPr>
                        <a:t>Not relevant</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c>
                  <a:txBody>
                    <a:bodyPr/>
                    <a:lstStyle/>
                    <a:p>
                      <a:pPr algn="ctr">
                        <a:lnSpc>
                          <a:spcPct val="115000"/>
                        </a:lnSpc>
                        <a:spcAft>
                          <a:spcPts val="1000"/>
                        </a:spcAft>
                      </a:pPr>
                      <a:r>
                        <a:rPr lang="en-US" sz="600">
                          <a:effectLst/>
                          <a:uFill>
                            <a:solidFill>
                              <a:srgbClr val="000000"/>
                            </a:solidFill>
                          </a:uFill>
                        </a:rPr>
                        <a:t>Such equipment is not present in the facility</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r>
              <a:tr h="310679">
                <a:tc>
                  <a:txBody>
                    <a:bodyPr/>
                    <a:lstStyle/>
                    <a:p>
                      <a:pPr>
                        <a:lnSpc>
                          <a:spcPct val="115000"/>
                        </a:lnSpc>
                        <a:spcAft>
                          <a:spcPts val="1000"/>
                        </a:spcAft>
                      </a:pPr>
                      <a:r>
                        <a:rPr lang="en-US" sz="600">
                          <a:effectLst/>
                          <a:uFill>
                            <a:solidFill>
                              <a:srgbClr val="000000"/>
                            </a:solidFill>
                          </a:uFill>
                        </a:rPr>
                        <a:t>The malfunctioning of process control equipment.</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c>
                  <a:txBody>
                    <a:bodyPr/>
                    <a:lstStyle/>
                    <a:p>
                      <a:pPr algn="ctr">
                        <a:lnSpc>
                          <a:spcPct val="115000"/>
                        </a:lnSpc>
                        <a:spcAft>
                          <a:spcPts val="1000"/>
                        </a:spcAft>
                      </a:pPr>
                      <a:r>
                        <a:rPr lang="en-US" sz="600">
                          <a:effectLst/>
                          <a:uFill>
                            <a:solidFill>
                              <a:srgbClr val="000000"/>
                            </a:solidFill>
                          </a:uFill>
                        </a:rPr>
                        <a:t>Not relevant</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c>
                  <a:txBody>
                    <a:bodyPr/>
                    <a:lstStyle/>
                    <a:p>
                      <a:pPr algn="ctr">
                        <a:lnSpc>
                          <a:spcPct val="115000"/>
                        </a:lnSpc>
                        <a:spcAft>
                          <a:spcPts val="1000"/>
                        </a:spcAft>
                      </a:pPr>
                      <a:r>
                        <a:rPr lang="en-US" sz="600">
                          <a:effectLst/>
                          <a:uFill>
                            <a:solidFill>
                              <a:srgbClr val="000000"/>
                            </a:solidFill>
                          </a:uFill>
                        </a:rPr>
                        <a:t>Such equipment is not used for DSRS</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r>
              <a:tr h="551542">
                <a:tc>
                  <a:txBody>
                    <a:bodyPr/>
                    <a:lstStyle/>
                    <a:p>
                      <a:pPr>
                        <a:lnSpc>
                          <a:spcPct val="115000"/>
                        </a:lnSpc>
                        <a:spcAft>
                          <a:spcPts val="1000"/>
                        </a:spcAft>
                      </a:pPr>
                      <a:r>
                        <a:rPr lang="en-US" sz="600">
                          <a:effectLst/>
                          <a:uFill>
                            <a:solidFill>
                              <a:srgbClr val="000000"/>
                            </a:solidFill>
                          </a:uFill>
                        </a:rPr>
                        <a:t>The malfunctioning of equipment that maintains the ambient conditions in the facility, such as the ventilation system or dewatering system.</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c>
                  <a:txBody>
                    <a:bodyPr/>
                    <a:lstStyle/>
                    <a:p>
                      <a:pPr algn="ctr">
                        <a:lnSpc>
                          <a:spcPct val="115000"/>
                        </a:lnSpc>
                        <a:spcAft>
                          <a:spcPts val="1000"/>
                        </a:spcAft>
                      </a:pPr>
                      <a:r>
                        <a:rPr lang="en-US" sz="600">
                          <a:effectLst/>
                          <a:uFill>
                            <a:solidFill>
                              <a:srgbClr val="000000"/>
                            </a:solidFill>
                          </a:uFill>
                        </a:rPr>
                        <a:t>Not relevant</a:t>
                      </a:r>
                      <a:endParaRPr lang="en-US" sz="700">
                        <a:solidFill>
                          <a:srgbClr val="000000"/>
                        </a:solidFill>
                        <a:effectLst/>
                        <a:uFill>
                          <a:solidFill>
                            <a:srgbClr val="000000"/>
                          </a:solidFill>
                        </a:uFill>
                        <a:latin typeface="Calibri"/>
                        <a:ea typeface="Calibri"/>
                        <a:cs typeface="Arial"/>
                      </a:endParaRPr>
                    </a:p>
                  </a:txBody>
                  <a:tcPr marL="31432" marR="31432" marT="31432" marB="31432" anchor="ctr"/>
                </a:tc>
                <a:tc>
                  <a:txBody>
                    <a:bodyPr/>
                    <a:lstStyle/>
                    <a:p>
                      <a:pPr algn="ctr">
                        <a:lnSpc>
                          <a:spcPct val="115000"/>
                        </a:lnSpc>
                        <a:spcAft>
                          <a:spcPts val="1000"/>
                        </a:spcAft>
                      </a:pPr>
                      <a:r>
                        <a:rPr lang="en-US" sz="600" dirty="0">
                          <a:effectLst/>
                          <a:uFill>
                            <a:solidFill>
                              <a:srgbClr val="000000"/>
                            </a:solidFill>
                          </a:uFill>
                        </a:rPr>
                        <a:t>Not relevant for operations with DSRS</a:t>
                      </a:r>
                      <a:endParaRPr lang="en-US" sz="700" dirty="0">
                        <a:solidFill>
                          <a:srgbClr val="000000"/>
                        </a:solidFill>
                        <a:effectLst/>
                        <a:uFill>
                          <a:solidFill>
                            <a:srgbClr val="000000"/>
                          </a:solidFill>
                        </a:uFill>
                        <a:latin typeface="Calibri"/>
                        <a:ea typeface="Calibri"/>
                        <a:cs typeface="Arial"/>
                      </a:endParaRPr>
                    </a:p>
                  </a:txBody>
                  <a:tcPr marL="31432" marR="31432" marT="31432" marB="31432" anchor="ctr"/>
                </a:tc>
              </a:tr>
            </a:tbl>
          </a:graphicData>
        </a:graphic>
      </p:graphicFrame>
    </p:spTree>
    <p:extLst>
      <p:ext uri="{BB962C8B-B14F-4D97-AF65-F5344CB8AC3E}">
        <p14:creationId xmlns:p14="http://schemas.microsoft.com/office/powerpoint/2010/main" val="13640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6480720" cy="792088"/>
          </a:xfrm>
        </p:spPr>
        <p:txBody>
          <a:bodyPr/>
          <a:lstStyle/>
          <a:p>
            <a:pPr algn="ctr"/>
            <a:r>
              <a:rPr lang="en-US" dirty="0" smtClean="0"/>
              <a:t>EMRC  Instructions</a:t>
            </a:r>
            <a:endParaRPr lang="ar-JO" dirty="0"/>
          </a:p>
        </p:txBody>
      </p:sp>
      <p:sp>
        <p:nvSpPr>
          <p:cNvPr id="3" name="Content Placeholder 2"/>
          <p:cNvSpPr>
            <a:spLocks noGrp="1"/>
          </p:cNvSpPr>
          <p:nvPr>
            <p:ph idx="1"/>
          </p:nvPr>
        </p:nvSpPr>
        <p:spPr>
          <a:xfrm>
            <a:off x="827584" y="1268761"/>
            <a:ext cx="8136904" cy="3456384"/>
          </a:xfrm>
        </p:spPr>
        <p:txBody>
          <a:bodyPr/>
          <a:lstStyle/>
          <a:p>
            <a:r>
              <a:rPr lang="en-US" dirty="0" smtClean="0"/>
              <a:t>Management of Radioactive Waste.</a:t>
            </a:r>
          </a:p>
          <a:p>
            <a:r>
              <a:rPr lang="en-US" dirty="0" smtClean="0"/>
              <a:t>Management of Spent Nuclear Fuel.</a:t>
            </a:r>
          </a:p>
          <a:p>
            <a:r>
              <a:rPr lang="en-US" dirty="0" smtClean="0"/>
              <a:t>Transport of Radioactive Materials.</a:t>
            </a:r>
            <a:endParaRPr lang="ar-JO" dirty="0"/>
          </a:p>
        </p:txBody>
      </p:sp>
    </p:spTree>
    <p:extLst>
      <p:ext uri="{BB962C8B-B14F-4D97-AF65-F5344CB8AC3E}">
        <p14:creationId xmlns:p14="http://schemas.microsoft.com/office/powerpoint/2010/main" val="3727299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4489073"/>
              </p:ext>
            </p:extLst>
          </p:nvPr>
        </p:nvGraphicFramePr>
        <p:xfrm>
          <a:off x="107504" y="980728"/>
          <a:ext cx="8928992" cy="5877270"/>
        </p:xfrm>
        <a:graphic>
          <a:graphicData uri="http://schemas.openxmlformats.org/drawingml/2006/table">
            <a:tbl>
              <a:tblPr firstRow="1" firstCol="1" bandRow="1">
                <a:tableStyleId>{5C22544A-7EE6-4342-B048-85BDC9FD1C3A}</a:tableStyleId>
              </a:tblPr>
              <a:tblGrid>
                <a:gridCol w="5723713"/>
                <a:gridCol w="1144742"/>
                <a:gridCol w="2060537"/>
              </a:tblGrid>
              <a:tr h="404308">
                <a:tc>
                  <a:txBody>
                    <a:bodyPr/>
                    <a:lstStyle/>
                    <a:p>
                      <a:pPr>
                        <a:lnSpc>
                          <a:spcPct val="115000"/>
                        </a:lnSpc>
                        <a:spcAft>
                          <a:spcPts val="1000"/>
                        </a:spcAft>
                      </a:pPr>
                      <a:r>
                        <a:rPr lang="en-US" sz="1000" dirty="0">
                          <a:effectLst/>
                          <a:uFill>
                            <a:solidFill>
                              <a:srgbClr val="000000"/>
                            </a:solidFill>
                          </a:uFill>
                        </a:rPr>
                        <a:t>The malfunctioning of monitoring or alarm systems so that an adverse condition goes unnoticed.</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ctr">
                        <a:lnSpc>
                          <a:spcPct val="115000"/>
                        </a:lnSpc>
                        <a:spcAft>
                          <a:spcPts val="1000"/>
                        </a:spcAft>
                      </a:pPr>
                      <a:r>
                        <a:rPr lang="en-US" sz="1000" dirty="0">
                          <a:effectLst/>
                          <a:uFill>
                            <a:solidFill>
                              <a:srgbClr val="000000"/>
                            </a:solidFill>
                          </a:uFill>
                        </a:rPr>
                        <a:t>Relevant</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ctr">
                        <a:lnSpc>
                          <a:spcPct val="115000"/>
                        </a:lnSpc>
                        <a:spcAft>
                          <a:spcPts val="1000"/>
                        </a:spcAft>
                      </a:pPr>
                      <a:r>
                        <a:rPr lang="en-US" sz="1000" dirty="0">
                          <a:effectLst/>
                          <a:uFill>
                            <a:solidFill>
                              <a:srgbClr val="000000"/>
                            </a:solidFill>
                          </a:uFill>
                        </a:rPr>
                        <a:t> </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r>
              <a:tr h="404308">
                <a:tc>
                  <a:txBody>
                    <a:bodyPr/>
                    <a:lstStyle/>
                    <a:p>
                      <a:pPr>
                        <a:lnSpc>
                          <a:spcPct val="115000"/>
                        </a:lnSpc>
                        <a:spcAft>
                          <a:spcPts val="1000"/>
                        </a:spcAft>
                      </a:pPr>
                      <a:r>
                        <a:rPr lang="en-US" sz="1000" dirty="0">
                          <a:effectLst/>
                          <a:uFill>
                            <a:solidFill>
                              <a:srgbClr val="000000"/>
                            </a:solidFill>
                          </a:uFill>
                        </a:rPr>
                        <a:t>Incorrect settings (errors or unauthorized changes) on monitors, alarms or control equipment.</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ctr">
                        <a:lnSpc>
                          <a:spcPct val="115000"/>
                        </a:lnSpc>
                        <a:spcAft>
                          <a:spcPts val="1000"/>
                        </a:spcAft>
                      </a:pPr>
                      <a:r>
                        <a:rPr lang="en-US" sz="1000">
                          <a:effectLst/>
                          <a:uFill>
                            <a:solidFill>
                              <a:srgbClr val="000000"/>
                            </a:solidFill>
                          </a:uFill>
                        </a:rPr>
                        <a:t>Relevant</a:t>
                      </a:r>
                      <a:endParaRPr lang="en-US" sz="100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ctr">
                        <a:lnSpc>
                          <a:spcPct val="115000"/>
                        </a:lnSpc>
                        <a:spcAft>
                          <a:spcPts val="1000"/>
                        </a:spcAft>
                      </a:pPr>
                      <a:r>
                        <a:rPr lang="en-US" sz="1000" dirty="0">
                          <a:effectLst/>
                          <a:uFill>
                            <a:solidFill>
                              <a:srgbClr val="000000"/>
                            </a:solidFill>
                          </a:uFill>
                        </a:rPr>
                        <a:t> </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r>
              <a:tr h="404308">
                <a:tc>
                  <a:txBody>
                    <a:bodyPr/>
                    <a:lstStyle/>
                    <a:p>
                      <a:pPr>
                        <a:lnSpc>
                          <a:spcPct val="115000"/>
                        </a:lnSpc>
                        <a:spcAft>
                          <a:spcPts val="1000"/>
                        </a:spcAft>
                      </a:pPr>
                      <a:r>
                        <a:rPr lang="en-US" sz="1000" dirty="0">
                          <a:effectLst/>
                          <a:uFill>
                            <a:solidFill>
                              <a:srgbClr val="000000"/>
                            </a:solidFill>
                          </a:uFill>
                        </a:rPr>
                        <a:t>The failure to function when called upon of emergency equipment such as the fire suppression system, pressure relief valves and ducts.</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ctr">
                        <a:lnSpc>
                          <a:spcPct val="115000"/>
                        </a:lnSpc>
                        <a:spcAft>
                          <a:spcPts val="1000"/>
                        </a:spcAft>
                      </a:pPr>
                      <a:r>
                        <a:rPr lang="en-US" sz="1000">
                          <a:effectLst/>
                          <a:uFill>
                            <a:solidFill>
                              <a:srgbClr val="000000"/>
                            </a:solidFill>
                          </a:uFill>
                        </a:rPr>
                        <a:t>Not relevant</a:t>
                      </a:r>
                      <a:endParaRPr lang="en-US" sz="100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l">
                        <a:lnSpc>
                          <a:spcPct val="115000"/>
                        </a:lnSpc>
                        <a:spcAft>
                          <a:spcPts val="1000"/>
                        </a:spcAft>
                      </a:pPr>
                      <a:r>
                        <a:rPr lang="en-US" sz="1000" dirty="0">
                          <a:effectLst/>
                          <a:uFill>
                            <a:solidFill>
                              <a:srgbClr val="000000"/>
                            </a:solidFill>
                          </a:uFill>
                        </a:rPr>
                        <a:t>Such systems are not present at the facility</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r>
              <a:tr h="295545">
                <a:tc>
                  <a:txBody>
                    <a:bodyPr/>
                    <a:lstStyle/>
                    <a:p>
                      <a:pPr>
                        <a:lnSpc>
                          <a:spcPct val="115000"/>
                        </a:lnSpc>
                        <a:spcAft>
                          <a:spcPts val="1000"/>
                        </a:spcAft>
                      </a:pPr>
                      <a:r>
                        <a:rPr lang="en-US" sz="1000" dirty="0">
                          <a:effectLst/>
                          <a:uFill>
                            <a:solidFill>
                              <a:srgbClr val="000000"/>
                            </a:solidFill>
                          </a:uFill>
                        </a:rPr>
                        <a:t>The failure of the power supply, either the main system or various subsystems.</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ctr">
                        <a:lnSpc>
                          <a:spcPct val="115000"/>
                        </a:lnSpc>
                        <a:spcAft>
                          <a:spcPts val="1000"/>
                        </a:spcAft>
                      </a:pPr>
                      <a:r>
                        <a:rPr lang="en-US" sz="1000">
                          <a:effectLst/>
                          <a:uFill>
                            <a:solidFill>
                              <a:srgbClr val="000000"/>
                            </a:solidFill>
                          </a:uFill>
                        </a:rPr>
                        <a:t>Relevant</a:t>
                      </a:r>
                      <a:endParaRPr lang="en-US" sz="100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l">
                        <a:lnSpc>
                          <a:spcPct val="115000"/>
                        </a:lnSpc>
                        <a:spcAft>
                          <a:spcPts val="1000"/>
                        </a:spcAft>
                      </a:pPr>
                      <a:r>
                        <a:rPr lang="en-US" sz="1000" dirty="0">
                          <a:effectLst/>
                          <a:uFill>
                            <a:solidFill>
                              <a:srgbClr val="000000"/>
                            </a:solidFill>
                          </a:uFill>
                        </a:rPr>
                        <a:t> </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r>
              <a:tr h="404308">
                <a:tc>
                  <a:txBody>
                    <a:bodyPr/>
                    <a:lstStyle/>
                    <a:p>
                      <a:pPr>
                        <a:lnSpc>
                          <a:spcPct val="115000"/>
                        </a:lnSpc>
                        <a:spcAft>
                          <a:spcPts val="1000"/>
                        </a:spcAft>
                      </a:pPr>
                      <a:r>
                        <a:rPr lang="en-US" sz="1000" dirty="0">
                          <a:effectLst/>
                          <a:uFill>
                            <a:solidFill>
                              <a:srgbClr val="000000"/>
                            </a:solidFill>
                          </a:uFill>
                        </a:rPr>
                        <a:t>The malfunctioning of key equipment for handling radioactive waste, such as transfer cranes or conveyors.</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ctr">
                        <a:lnSpc>
                          <a:spcPct val="115000"/>
                        </a:lnSpc>
                        <a:spcAft>
                          <a:spcPts val="1000"/>
                        </a:spcAft>
                      </a:pPr>
                      <a:r>
                        <a:rPr lang="en-US" sz="1000">
                          <a:effectLst/>
                          <a:uFill>
                            <a:solidFill>
                              <a:srgbClr val="000000"/>
                            </a:solidFill>
                          </a:uFill>
                        </a:rPr>
                        <a:t>Relevant</a:t>
                      </a:r>
                      <a:endParaRPr lang="en-US" sz="100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l">
                        <a:lnSpc>
                          <a:spcPct val="115000"/>
                        </a:lnSpc>
                        <a:spcAft>
                          <a:spcPts val="1000"/>
                        </a:spcAft>
                      </a:pPr>
                      <a:r>
                        <a:rPr lang="en-US" sz="1000" dirty="0">
                          <a:effectLst/>
                          <a:uFill>
                            <a:solidFill>
                              <a:srgbClr val="000000"/>
                            </a:solidFill>
                          </a:uFill>
                        </a:rPr>
                        <a:t> </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r>
              <a:tr h="404308">
                <a:tc>
                  <a:txBody>
                    <a:bodyPr/>
                    <a:lstStyle/>
                    <a:p>
                      <a:pPr>
                        <a:lnSpc>
                          <a:spcPct val="115000"/>
                        </a:lnSpc>
                        <a:spcAft>
                          <a:spcPts val="1000"/>
                        </a:spcAft>
                      </a:pPr>
                      <a:r>
                        <a:rPr lang="en-US" sz="1000" dirty="0">
                          <a:effectLst/>
                          <a:uFill>
                            <a:solidFill>
                              <a:srgbClr val="000000"/>
                            </a:solidFill>
                          </a:uFill>
                        </a:rPr>
                        <a:t>The malfunctioning of structures, systems and components that control releases to the environment, such as filters or valves.</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ctr">
                        <a:lnSpc>
                          <a:spcPct val="115000"/>
                        </a:lnSpc>
                        <a:spcAft>
                          <a:spcPts val="1000"/>
                        </a:spcAft>
                      </a:pPr>
                      <a:r>
                        <a:rPr lang="en-US" sz="1000" dirty="0">
                          <a:effectLst/>
                          <a:uFill>
                            <a:solidFill>
                              <a:srgbClr val="000000"/>
                            </a:solidFill>
                          </a:uFill>
                        </a:rPr>
                        <a:t>Not relevant</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l">
                        <a:lnSpc>
                          <a:spcPct val="115000"/>
                        </a:lnSpc>
                        <a:spcAft>
                          <a:spcPts val="1000"/>
                        </a:spcAft>
                      </a:pPr>
                      <a:r>
                        <a:rPr lang="en-US" sz="1000" dirty="0">
                          <a:effectLst/>
                          <a:uFill>
                            <a:solidFill>
                              <a:srgbClr val="000000"/>
                            </a:solidFill>
                          </a:uFill>
                        </a:rPr>
                        <a:t>Not relevant for operations with DSRS</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r>
              <a:tr h="311376">
                <a:tc>
                  <a:txBody>
                    <a:bodyPr/>
                    <a:lstStyle/>
                    <a:p>
                      <a:pPr>
                        <a:lnSpc>
                          <a:spcPct val="115000"/>
                        </a:lnSpc>
                        <a:spcAft>
                          <a:spcPts val="1000"/>
                        </a:spcAft>
                      </a:pPr>
                      <a:r>
                        <a:rPr lang="en-US" sz="1000">
                          <a:effectLst/>
                          <a:uFill>
                            <a:solidFill>
                              <a:srgbClr val="000000"/>
                            </a:solidFill>
                          </a:uFill>
                        </a:rPr>
                        <a:t>The failure properly to inspect, test and maintain structures, systems and components.</a:t>
                      </a:r>
                      <a:endParaRPr lang="en-US" sz="100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ctr">
                        <a:lnSpc>
                          <a:spcPct val="115000"/>
                        </a:lnSpc>
                        <a:spcAft>
                          <a:spcPts val="1000"/>
                        </a:spcAft>
                      </a:pPr>
                      <a:r>
                        <a:rPr lang="en-US" sz="1000" dirty="0">
                          <a:effectLst/>
                          <a:uFill>
                            <a:solidFill>
                              <a:srgbClr val="000000"/>
                            </a:solidFill>
                          </a:uFill>
                        </a:rPr>
                        <a:t>Relevant</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l">
                        <a:lnSpc>
                          <a:spcPct val="115000"/>
                        </a:lnSpc>
                        <a:spcAft>
                          <a:spcPts val="1000"/>
                        </a:spcAft>
                      </a:pPr>
                      <a:r>
                        <a:rPr lang="en-US" sz="1000" dirty="0">
                          <a:effectLst/>
                          <a:uFill>
                            <a:solidFill>
                              <a:srgbClr val="000000"/>
                            </a:solidFill>
                          </a:uFill>
                        </a:rPr>
                        <a:t> </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r>
              <a:tr h="228671">
                <a:tc>
                  <a:txBody>
                    <a:bodyPr/>
                    <a:lstStyle/>
                    <a:p>
                      <a:pPr>
                        <a:lnSpc>
                          <a:spcPct val="115000"/>
                        </a:lnSpc>
                        <a:spcAft>
                          <a:spcPts val="1000"/>
                        </a:spcAft>
                      </a:pPr>
                      <a:r>
                        <a:rPr lang="en-US" sz="1000">
                          <a:effectLst/>
                          <a:uFill>
                            <a:solidFill>
                              <a:srgbClr val="000000"/>
                            </a:solidFill>
                          </a:uFill>
                        </a:rPr>
                        <a:t>Incorrect operator action due to inaccurate or incomplete information.</a:t>
                      </a:r>
                      <a:endParaRPr lang="en-US" sz="100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ctr">
                        <a:lnSpc>
                          <a:spcPct val="115000"/>
                        </a:lnSpc>
                        <a:spcAft>
                          <a:spcPts val="1000"/>
                        </a:spcAft>
                      </a:pPr>
                      <a:r>
                        <a:rPr lang="en-US" sz="1000" dirty="0">
                          <a:effectLst/>
                          <a:uFill>
                            <a:solidFill>
                              <a:srgbClr val="000000"/>
                            </a:solidFill>
                          </a:uFill>
                        </a:rPr>
                        <a:t>Relevant</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l">
                        <a:lnSpc>
                          <a:spcPct val="115000"/>
                        </a:lnSpc>
                        <a:spcAft>
                          <a:spcPts val="1000"/>
                        </a:spcAft>
                      </a:pPr>
                      <a:r>
                        <a:rPr lang="en-US" sz="1000" dirty="0">
                          <a:effectLst/>
                          <a:uFill>
                            <a:solidFill>
                              <a:srgbClr val="000000"/>
                            </a:solidFill>
                          </a:uFill>
                        </a:rPr>
                        <a:t> </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r>
              <a:tr h="295545">
                <a:tc>
                  <a:txBody>
                    <a:bodyPr/>
                    <a:lstStyle/>
                    <a:p>
                      <a:pPr>
                        <a:lnSpc>
                          <a:spcPct val="115000"/>
                        </a:lnSpc>
                        <a:spcAft>
                          <a:spcPts val="1000"/>
                        </a:spcAft>
                      </a:pPr>
                      <a:r>
                        <a:rPr lang="en-US" sz="1000">
                          <a:effectLst/>
                          <a:uFill>
                            <a:solidFill>
                              <a:srgbClr val="000000"/>
                            </a:solidFill>
                          </a:uFill>
                        </a:rPr>
                        <a:t>Incorrect operator action in spite of having accurate and complete information.</a:t>
                      </a:r>
                      <a:endParaRPr lang="en-US" sz="100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ctr">
                        <a:lnSpc>
                          <a:spcPct val="115000"/>
                        </a:lnSpc>
                        <a:spcAft>
                          <a:spcPts val="1000"/>
                        </a:spcAft>
                      </a:pPr>
                      <a:r>
                        <a:rPr lang="en-US" sz="1000">
                          <a:effectLst/>
                          <a:uFill>
                            <a:solidFill>
                              <a:srgbClr val="000000"/>
                            </a:solidFill>
                          </a:uFill>
                        </a:rPr>
                        <a:t>Relevant</a:t>
                      </a:r>
                      <a:endParaRPr lang="en-US" sz="100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l">
                        <a:lnSpc>
                          <a:spcPct val="115000"/>
                        </a:lnSpc>
                        <a:spcAft>
                          <a:spcPts val="1000"/>
                        </a:spcAft>
                      </a:pPr>
                      <a:r>
                        <a:rPr lang="en-US" sz="1000" dirty="0">
                          <a:effectLst/>
                          <a:uFill>
                            <a:solidFill>
                              <a:srgbClr val="000000"/>
                            </a:solidFill>
                          </a:uFill>
                        </a:rPr>
                        <a:t> </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r>
              <a:tr h="228671">
                <a:tc>
                  <a:txBody>
                    <a:bodyPr/>
                    <a:lstStyle/>
                    <a:p>
                      <a:pPr algn="ctr">
                        <a:lnSpc>
                          <a:spcPct val="115000"/>
                        </a:lnSpc>
                        <a:spcAft>
                          <a:spcPts val="1000"/>
                        </a:spcAft>
                      </a:pPr>
                      <a:r>
                        <a:rPr lang="en-US" sz="1000">
                          <a:effectLst/>
                          <a:uFill>
                            <a:solidFill>
                              <a:srgbClr val="000000"/>
                            </a:solidFill>
                          </a:uFill>
                        </a:rPr>
                        <a:t>Sabotage by employees.</a:t>
                      </a:r>
                      <a:endParaRPr lang="en-US" sz="100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ctr">
                        <a:lnSpc>
                          <a:spcPct val="115000"/>
                        </a:lnSpc>
                        <a:spcAft>
                          <a:spcPts val="1000"/>
                        </a:spcAft>
                      </a:pPr>
                      <a:r>
                        <a:rPr lang="en-US" sz="1000">
                          <a:effectLst/>
                          <a:uFill>
                            <a:solidFill>
                              <a:srgbClr val="000000"/>
                            </a:solidFill>
                          </a:uFill>
                        </a:rPr>
                        <a:t>Relevant</a:t>
                      </a:r>
                      <a:endParaRPr lang="en-US" sz="100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l">
                        <a:lnSpc>
                          <a:spcPct val="115000"/>
                        </a:lnSpc>
                        <a:spcAft>
                          <a:spcPts val="1000"/>
                        </a:spcAft>
                      </a:pPr>
                      <a:r>
                        <a:rPr lang="en-US" sz="1000" dirty="0">
                          <a:effectLst/>
                          <a:uFill>
                            <a:solidFill>
                              <a:srgbClr val="000000"/>
                            </a:solidFill>
                          </a:uFill>
                        </a:rPr>
                        <a:t> </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r>
              <a:tr h="713056">
                <a:tc>
                  <a:txBody>
                    <a:bodyPr/>
                    <a:lstStyle/>
                    <a:p>
                      <a:pPr>
                        <a:lnSpc>
                          <a:spcPct val="115000"/>
                        </a:lnSpc>
                        <a:spcAft>
                          <a:spcPts val="1000"/>
                        </a:spcAft>
                      </a:pPr>
                      <a:r>
                        <a:rPr lang="en-US" sz="1000">
                          <a:effectLst/>
                          <a:uFill>
                            <a:solidFill>
                              <a:srgbClr val="000000"/>
                            </a:solidFill>
                          </a:uFill>
                        </a:rPr>
                        <a:t>The failure of systems and components such as incinerator linings, compactor hydraulics or cutting machinery that poses the risk of significant additional radiation exposure of personnel called on to assist in effecting repairs or replacements.</a:t>
                      </a:r>
                      <a:endParaRPr lang="en-US" sz="100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ctr">
                        <a:lnSpc>
                          <a:spcPct val="115000"/>
                        </a:lnSpc>
                        <a:spcAft>
                          <a:spcPts val="1000"/>
                        </a:spcAft>
                      </a:pPr>
                      <a:r>
                        <a:rPr lang="en-US" sz="1000">
                          <a:effectLst/>
                          <a:uFill>
                            <a:solidFill>
                              <a:srgbClr val="000000"/>
                            </a:solidFill>
                          </a:uFill>
                        </a:rPr>
                        <a:t>Not relevant</a:t>
                      </a:r>
                      <a:endParaRPr lang="en-US" sz="100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l">
                        <a:lnSpc>
                          <a:spcPct val="115000"/>
                        </a:lnSpc>
                        <a:spcAft>
                          <a:spcPts val="1000"/>
                        </a:spcAft>
                      </a:pPr>
                      <a:r>
                        <a:rPr lang="en-US" sz="1000" dirty="0">
                          <a:effectLst/>
                          <a:uFill>
                            <a:solidFill>
                              <a:srgbClr val="000000"/>
                            </a:solidFill>
                          </a:uFill>
                        </a:rPr>
                        <a:t>Such systems are not used in the operation with DRSS</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r>
              <a:tr h="462550">
                <a:tc>
                  <a:txBody>
                    <a:bodyPr/>
                    <a:lstStyle/>
                    <a:p>
                      <a:pPr>
                        <a:lnSpc>
                          <a:spcPct val="115000"/>
                        </a:lnSpc>
                        <a:spcAft>
                          <a:spcPts val="1000"/>
                        </a:spcAft>
                      </a:pPr>
                      <a:r>
                        <a:rPr lang="en-US" sz="1000">
                          <a:effectLst/>
                          <a:uFill>
                            <a:solidFill>
                              <a:srgbClr val="000000"/>
                            </a:solidFill>
                          </a:uFill>
                        </a:rPr>
                        <a:t>Encountering an unanticipated radiation source in decommissioning (e.g. different in nature or amount) and not recognizing immediately the changed circumstances.</a:t>
                      </a:r>
                      <a:endParaRPr lang="en-US" sz="100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ctr">
                        <a:lnSpc>
                          <a:spcPct val="115000"/>
                        </a:lnSpc>
                        <a:spcAft>
                          <a:spcPts val="1000"/>
                        </a:spcAft>
                      </a:pPr>
                      <a:r>
                        <a:rPr lang="en-US" sz="1000">
                          <a:effectLst/>
                          <a:uFill>
                            <a:solidFill>
                              <a:srgbClr val="000000"/>
                            </a:solidFill>
                          </a:uFill>
                        </a:rPr>
                        <a:t>Not relevant</a:t>
                      </a:r>
                      <a:endParaRPr lang="en-US" sz="100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l">
                        <a:lnSpc>
                          <a:spcPct val="115000"/>
                        </a:lnSpc>
                        <a:spcAft>
                          <a:spcPts val="1000"/>
                        </a:spcAft>
                      </a:pPr>
                      <a:r>
                        <a:rPr lang="en-US" sz="1000" dirty="0">
                          <a:effectLst/>
                          <a:uFill>
                            <a:solidFill>
                              <a:srgbClr val="000000"/>
                            </a:solidFill>
                          </a:uFill>
                        </a:rPr>
                        <a:t>Decommissioning is outside the scope of this safety assessment</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r>
              <a:tr h="562866">
                <a:tc>
                  <a:txBody>
                    <a:bodyPr/>
                    <a:lstStyle/>
                    <a:p>
                      <a:pPr>
                        <a:lnSpc>
                          <a:spcPct val="115000"/>
                        </a:lnSpc>
                        <a:spcAft>
                          <a:spcPts val="1000"/>
                        </a:spcAft>
                      </a:pPr>
                      <a:r>
                        <a:rPr lang="en-US" sz="1000">
                          <a:effectLst/>
                          <a:uFill>
                            <a:solidFill>
                              <a:srgbClr val="000000"/>
                            </a:solidFill>
                          </a:uFill>
                        </a:rPr>
                        <a:t>Removing or weakening a structure or component in decommissioning without realizing the possible effect on the structural competence of other structures and components.</a:t>
                      </a:r>
                      <a:endParaRPr lang="en-US" sz="100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ctr">
                        <a:lnSpc>
                          <a:spcPct val="115000"/>
                        </a:lnSpc>
                        <a:spcAft>
                          <a:spcPts val="1000"/>
                        </a:spcAft>
                      </a:pPr>
                      <a:r>
                        <a:rPr lang="en-US" sz="1000">
                          <a:effectLst/>
                          <a:uFill>
                            <a:solidFill>
                              <a:srgbClr val="000000"/>
                            </a:solidFill>
                          </a:uFill>
                        </a:rPr>
                        <a:t>Not relevant</a:t>
                      </a:r>
                      <a:endParaRPr lang="en-US" sz="100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l">
                        <a:lnSpc>
                          <a:spcPct val="115000"/>
                        </a:lnSpc>
                        <a:spcAft>
                          <a:spcPts val="1000"/>
                        </a:spcAft>
                      </a:pPr>
                      <a:r>
                        <a:rPr lang="en-US" sz="1000" dirty="0">
                          <a:effectLst/>
                          <a:uFill>
                            <a:solidFill>
                              <a:srgbClr val="000000"/>
                            </a:solidFill>
                          </a:uFill>
                        </a:rPr>
                        <a:t>Decommissioning is outside the scope of this safety assessment</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r>
              <a:tr h="757450">
                <a:tc>
                  <a:txBody>
                    <a:bodyPr/>
                    <a:lstStyle/>
                    <a:p>
                      <a:pPr>
                        <a:lnSpc>
                          <a:spcPct val="115000"/>
                        </a:lnSpc>
                        <a:spcAft>
                          <a:spcPts val="1000"/>
                        </a:spcAft>
                      </a:pPr>
                      <a:r>
                        <a:rPr lang="en-US" sz="1000">
                          <a:effectLst/>
                          <a:uFill>
                            <a:solidFill>
                              <a:srgbClr val="000000"/>
                            </a:solidFill>
                          </a:uFill>
                        </a:rPr>
                        <a:t>Traffic accident when transporting radioactive waste on-site to processing facility or from processing facility to storage building</a:t>
                      </a:r>
                      <a:endParaRPr lang="en-US" sz="100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ctr">
                        <a:lnSpc>
                          <a:spcPct val="115000"/>
                        </a:lnSpc>
                        <a:spcAft>
                          <a:spcPts val="1000"/>
                        </a:spcAft>
                      </a:pPr>
                      <a:r>
                        <a:rPr lang="en-US" sz="1000">
                          <a:effectLst/>
                          <a:uFill>
                            <a:solidFill>
                              <a:srgbClr val="000000"/>
                            </a:solidFill>
                          </a:uFill>
                        </a:rPr>
                        <a:t>Not relevant</a:t>
                      </a:r>
                      <a:endParaRPr lang="en-US" sz="1000">
                        <a:solidFill>
                          <a:srgbClr val="000000"/>
                        </a:solidFill>
                        <a:effectLst/>
                        <a:uFill>
                          <a:solidFill>
                            <a:srgbClr val="000000"/>
                          </a:solidFill>
                        </a:uFill>
                        <a:latin typeface="Calibri"/>
                        <a:ea typeface="Calibri"/>
                        <a:cs typeface="Arial"/>
                      </a:endParaRPr>
                    </a:p>
                  </a:txBody>
                  <a:tcPr marL="26459" marR="26459" marT="26459" marB="26459" anchor="ctr"/>
                </a:tc>
                <a:tc>
                  <a:txBody>
                    <a:bodyPr/>
                    <a:lstStyle/>
                    <a:p>
                      <a:pPr algn="l">
                        <a:lnSpc>
                          <a:spcPct val="115000"/>
                        </a:lnSpc>
                        <a:spcAft>
                          <a:spcPts val="1000"/>
                        </a:spcAft>
                      </a:pPr>
                      <a:r>
                        <a:rPr lang="en-US" sz="1000" dirty="0">
                          <a:effectLst/>
                          <a:uFill>
                            <a:solidFill>
                              <a:srgbClr val="000000"/>
                            </a:solidFill>
                          </a:uFill>
                        </a:rPr>
                        <a:t>The storage and processing facility are very close to each other and there is no transport between them</a:t>
                      </a:r>
                      <a:endParaRPr lang="en-US" sz="1000" dirty="0">
                        <a:solidFill>
                          <a:srgbClr val="000000"/>
                        </a:solidFill>
                        <a:effectLst/>
                        <a:uFill>
                          <a:solidFill>
                            <a:srgbClr val="000000"/>
                          </a:solidFill>
                        </a:uFill>
                        <a:latin typeface="Calibri"/>
                        <a:ea typeface="Calibri"/>
                        <a:cs typeface="Arial"/>
                      </a:endParaRPr>
                    </a:p>
                  </a:txBody>
                  <a:tcPr marL="26459" marR="26459" marT="26459" marB="26459" anchor="ctr"/>
                </a:tc>
              </a:tr>
            </a:tbl>
          </a:graphicData>
        </a:graphic>
      </p:graphicFrame>
      <p:sp>
        <p:nvSpPr>
          <p:cNvPr id="4" name="Slide Number Placeholder 3"/>
          <p:cNvSpPr>
            <a:spLocks noGrp="1"/>
          </p:cNvSpPr>
          <p:nvPr>
            <p:ph type="sldNum" sz="quarter" idx="12"/>
          </p:nvPr>
        </p:nvSpPr>
        <p:spPr/>
        <p:txBody>
          <a:bodyPr/>
          <a:lstStyle/>
          <a:p>
            <a:fld id="{23A0628E-C12F-4F8C-9895-BCD5E30100D3}" type="slidenum">
              <a:rPr lang="en-US" smtClean="0"/>
              <a:pPr/>
              <a:t>40</a:t>
            </a:fld>
            <a:endParaRPr lang="en-US" dirty="0"/>
          </a:p>
        </p:txBody>
      </p:sp>
    </p:spTree>
    <p:extLst>
      <p:ext uri="{BB962C8B-B14F-4D97-AF65-F5344CB8AC3E}">
        <p14:creationId xmlns:p14="http://schemas.microsoft.com/office/powerpoint/2010/main" val="3286994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6048672" cy="648072"/>
          </a:xfrm>
        </p:spPr>
        <p:txBody>
          <a:bodyPr>
            <a:normAutofit fontScale="90000"/>
          </a:bodyPr>
          <a:lstStyle/>
          <a:p>
            <a:pPr>
              <a:tabLst>
                <a:tab pos="2152650" algn="l"/>
              </a:tabLst>
            </a:pPr>
            <a:r>
              <a:rPr lang="en-US" sz="1800" dirty="0" smtClean="0"/>
              <a:t/>
            </a:r>
            <a:br>
              <a:rPr lang="en-US" sz="1800" dirty="0" smtClean="0"/>
            </a:br>
            <a:r>
              <a:rPr lang="en-US" sz="1800" dirty="0" smtClean="0"/>
              <a:t>Doses Resulted from </a:t>
            </a:r>
            <a:r>
              <a:rPr lang="en-US" sz="1800" dirty="0" smtClean="0">
                <a:latin typeface="Calibri"/>
                <a:ea typeface="Calibri"/>
                <a:cs typeface="Arial"/>
              </a:rPr>
              <a:t>Normal Operation Scenarios</a:t>
            </a:r>
            <a:r>
              <a:rPr lang="en-US" dirty="0" smtClean="0">
                <a:latin typeface="Calibri"/>
                <a:ea typeface="Calibri"/>
                <a:cs typeface="Arial"/>
              </a:rPr>
              <a:t> </a:t>
            </a:r>
            <a:br>
              <a:rPr lang="en-US" dirty="0" smtClean="0">
                <a:latin typeface="Calibri"/>
                <a:ea typeface="Calibri"/>
                <a:cs typeface="Arial"/>
              </a:rPr>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47888269"/>
              </p:ext>
            </p:extLst>
          </p:nvPr>
        </p:nvGraphicFramePr>
        <p:xfrm>
          <a:off x="827584" y="908720"/>
          <a:ext cx="7020286" cy="5870934"/>
        </p:xfrm>
        <a:graphic>
          <a:graphicData uri="http://schemas.openxmlformats.org/drawingml/2006/table">
            <a:tbl>
              <a:tblPr firstRow="1" firstCol="1" bandRow="1"/>
              <a:tblGrid>
                <a:gridCol w="3575212"/>
                <a:gridCol w="1148358"/>
                <a:gridCol w="1148358"/>
                <a:gridCol w="1148358"/>
              </a:tblGrid>
              <a:tr h="189214">
                <a:tc gridSpan="4">
                  <a:txBody>
                    <a:bodyPr/>
                    <a:lstStyle/>
                    <a:p>
                      <a:pPr algn="ctr">
                        <a:lnSpc>
                          <a:spcPct val="115000"/>
                        </a:lnSpc>
                        <a:spcAft>
                          <a:spcPts val="0"/>
                        </a:spcAft>
                        <a:tabLst>
                          <a:tab pos="266700" algn="l"/>
                        </a:tabLst>
                      </a:pPr>
                      <a:r>
                        <a:rPr lang="en-US" sz="1200" b="1" u="sng" dirty="0">
                          <a:solidFill>
                            <a:srgbClr val="0000FF"/>
                          </a:solidFill>
                          <a:effectLst/>
                          <a:latin typeface="Calibri"/>
                          <a:ea typeface="Calibri"/>
                          <a:cs typeface="Arial"/>
                        </a:rPr>
                        <a:t>Table </a:t>
                      </a:r>
                      <a:r>
                        <a:rPr lang="en-US" sz="1200" b="1" dirty="0">
                          <a:effectLst/>
                          <a:latin typeface="Calibri"/>
                          <a:ea typeface="Calibri"/>
                          <a:cs typeface="Arial"/>
                        </a:rPr>
                        <a:t>13: Calculated values of the annual doses for the different assessment </a:t>
                      </a:r>
                      <a:r>
                        <a:rPr lang="en-US" sz="1200" b="1" dirty="0" smtClean="0">
                          <a:effectLst/>
                          <a:latin typeface="Calibri"/>
                          <a:ea typeface="Calibri"/>
                          <a:cs typeface="Arial"/>
                        </a:rPr>
                        <a:t>normal operation scenarios.</a:t>
                      </a:r>
                      <a:endParaRPr lang="en-US" sz="1200" b="1" dirty="0">
                        <a:effectLst/>
                        <a:latin typeface="Calibri"/>
                        <a:ea typeface="Calibri"/>
                        <a:cs typeface="Arial"/>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23677">
                <a:tc>
                  <a:txBody>
                    <a:bodyPr/>
                    <a:lstStyle/>
                    <a:p>
                      <a:pPr algn="ctr">
                        <a:lnSpc>
                          <a:spcPct val="115000"/>
                        </a:lnSpc>
                        <a:spcAft>
                          <a:spcPts val="1000"/>
                        </a:spcAft>
                      </a:pPr>
                      <a:r>
                        <a:rPr lang="en-US" sz="800">
                          <a:effectLst/>
                          <a:latin typeface="Times New Roman"/>
                          <a:ea typeface="Times New Roman"/>
                          <a:cs typeface="Arial"/>
                        </a:rPr>
                        <a:t>Impact</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800">
                          <a:effectLst/>
                          <a:latin typeface="Times New Roman"/>
                          <a:ea typeface="Times New Roman"/>
                          <a:cs typeface="Arial"/>
                        </a:rPr>
                        <a:t>Endpoint</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800">
                          <a:effectLst/>
                          <a:latin typeface="Times New Roman"/>
                          <a:ea typeface="Times New Roman"/>
                          <a:cs typeface="Arial"/>
                        </a:rPr>
                        <a:t>Dose (Sv/year)</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800">
                          <a:effectLst/>
                          <a:latin typeface="Times New Roman"/>
                          <a:ea typeface="Times New Roman"/>
                          <a:cs typeface="Arial"/>
                        </a:rPr>
                        <a:t>Limit (Sv/y)</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88304">
                <a:tc>
                  <a:txBody>
                    <a:bodyPr/>
                    <a:lstStyle/>
                    <a:p>
                      <a:pPr algn="ctr">
                        <a:lnSpc>
                          <a:spcPct val="115000"/>
                        </a:lnSpc>
                        <a:spcAft>
                          <a:spcPts val="1000"/>
                        </a:spcAft>
                      </a:pPr>
                      <a:r>
                        <a:rPr lang="en-US" sz="1200" b="1" u="sng" strike="noStrike" dirty="0">
                          <a:solidFill>
                            <a:schemeClr val="tx1"/>
                          </a:solidFill>
                          <a:effectLst/>
                          <a:latin typeface="Times New Roman"/>
                          <a:ea typeface="Times New Roman"/>
                          <a:cs typeface="Arial"/>
                          <a:hlinkClick r:id="rId2"/>
                        </a:rPr>
                        <a:t>Driving to the radioactive waste site</a:t>
                      </a:r>
                      <a:endParaRPr lang="en-US" sz="1200" b="1" u="sng"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a:solidFill>
                            <a:srgbClr val="0000FF"/>
                          </a:solidFill>
                          <a:effectLst/>
                          <a:latin typeface="Times New Roman"/>
                          <a:ea typeface="Times New Roman"/>
                          <a:cs typeface="Arial"/>
                          <a:hlinkClick r:id="rId3"/>
                        </a:rPr>
                        <a:t>Dose to worker</a:t>
                      </a:r>
                      <a:endParaRPr lang="en-US" sz="12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2.00E-006</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213102">
                <a:tc>
                  <a:txBody>
                    <a:bodyPr/>
                    <a:lstStyle/>
                    <a:p>
                      <a:pPr algn="ctr">
                        <a:lnSpc>
                          <a:spcPct val="115000"/>
                        </a:lnSpc>
                        <a:spcAft>
                          <a:spcPts val="1000"/>
                        </a:spcAft>
                      </a:pPr>
                      <a:r>
                        <a:rPr lang="en-US" sz="1200" b="1" u="sng" strike="noStrike" dirty="0">
                          <a:solidFill>
                            <a:schemeClr val="tx1"/>
                          </a:solidFill>
                          <a:effectLst/>
                          <a:latin typeface="Times New Roman"/>
                          <a:ea typeface="Times New Roman"/>
                          <a:cs typeface="Arial"/>
                          <a:hlinkClick r:id="rId4"/>
                        </a:rPr>
                        <a:t>Dose rate measurement (off-site)</a:t>
                      </a:r>
                      <a:endParaRPr lang="en-US" sz="1200" b="1" u="sng"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dirty="0">
                          <a:solidFill>
                            <a:srgbClr val="0000FF"/>
                          </a:solidFill>
                          <a:effectLst/>
                          <a:latin typeface="Times New Roman"/>
                          <a:ea typeface="Times New Roman"/>
                          <a:cs typeface="Arial"/>
                          <a:hlinkClick r:id="rId3"/>
                        </a:rPr>
                        <a:t>Dose to worker</a:t>
                      </a:r>
                      <a:endParaRPr lang="en-US" sz="12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1.20E-007</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b="1" u="none" strike="noStrike" dirty="0">
                          <a:solidFill>
                            <a:schemeClr val="tx1"/>
                          </a:solidFill>
                          <a:effectLst/>
                          <a:latin typeface="Times New Roman"/>
                          <a:ea typeface="Times New Roman"/>
                          <a:cs typeface="Arial"/>
                          <a:hlinkClick r:id="rId5"/>
                        </a:rPr>
                        <a:t>Smear test (off-site)</a:t>
                      </a:r>
                      <a:endParaRPr lang="en-US" sz="1200" b="1"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dirty="0">
                          <a:solidFill>
                            <a:srgbClr val="0000FF"/>
                          </a:solidFill>
                          <a:effectLst/>
                          <a:latin typeface="Times New Roman"/>
                          <a:ea typeface="Times New Roman"/>
                          <a:cs typeface="Arial"/>
                          <a:hlinkClick r:id="rId3"/>
                        </a:rPr>
                        <a:t>Dose to worker</a:t>
                      </a:r>
                      <a:endParaRPr lang="en-US" sz="12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6.00E-008</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b="1" u="none" strike="noStrike" dirty="0">
                          <a:solidFill>
                            <a:schemeClr val="tx1"/>
                          </a:solidFill>
                          <a:effectLst/>
                          <a:latin typeface="Times New Roman"/>
                          <a:ea typeface="Times New Roman"/>
                          <a:cs typeface="Arial"/>
                          <a:hlinkClick r:id="rId6"/>
                        </a:rPr>
                        <a:t>Identification of DSRS</a:t>
                      </a:r>
                      <a:endParaRPr lang="en-US" sz="1200" b="1"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a:solidFill>
                            <a:srgbClr val="0000FF"/>
                          </a:solidFill>
                          <a:effectLst/>
                          <a:latin typeface="Times New Roman"/>
                          <a:ea typeface="Times New Roman"/>
                          <a:cs typeface="Arial"/>
                          <a:hlinkClick r:id="rId3"/>
                        </a:rPr>
                        <a:t>Dose to worker</a:t>
                      </a:r>
                      <a:endParaRPr lang="en-US" sz="12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4.80E-007</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b="1" u="none" strike="noStrike" dirty="0">
                          <a:solidFill>
                            <a:schemeClr val="tx1"/>
                          </a:solidFill>
                          <a:effectLst/>
                          <a:latin typeface="Times New Roman"/>
                          <a:ea typeface="Times New Roman"/>
                          <a:cs typeface="Arial"/>
                          <a:hlinkClick r:id="rId7"/>
                        </a:rPr>
                        <a:t>Packaging and labeling</a:t>
                      </a:r>
                      <a:endParaRPr lang="en-US" sz="1200" b="1"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a:solidFill>
                            <a:srgbClr val="0000FF"/>
                          </a:solidFill>
                          <a:effectLst/>
                          <a:latin typeface="Times New Roman"/>
                          <a:ea typeface="Times New Roman"/>
                          <a:cs typeface="Arial"/>
                          <a:hlinkClick r:id="rId3"/>
                        </a:rPr>
                        <a:t>Dose to worker</a:t>
                      </a:r>
                      <a:endParaRPr lang="en-US" sz="12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8.00E-006</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b="1" u="none" strike="noStrike" dirty="0">
                          <a:solidFill>
                            <a:schemeClr val="tx1"/>
                          </a:solidFill>
                          <a:effectLst/>
                          <a:latin typeface="Times New Roman"/>
                          <a:ea typeface="Times New Roman"/>
                          <a:cs typeface="Arial"/>
                          <a:hlinkClick r:id="rId8"/>
                        </a:rPr>
                        <a:t>Loading to the truck</a:t>
                      </a:r>
                      <a:endParaRPr lang="en-US" sz="1200" b="1"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a:solidFill>
                            <a:srgbClr val="0000FF"/>
                          </a:solidFill>
                          <a:effectLst/>
                          <a:latin typeface="Times New Roman"/>
                          <a:ea typeface="Times New Roman"/>
                          <a:cs typeface="Arial"/>
                          <a:hlinkClick r:id="rId3"/>
                        </a:rPr>
                        <a:t>Dose to worker</a:t>
                      </a:r>
                      <a:endParaRPr lang="en-US" sz="12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8.00E-006</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b="1" u="none" strike="noStrike" dirty="0">
                          <a:solidFill>
                            <a:schemeClr val="tx1"/>
                          </a:solidFill>
                          <a:effectLst/>
                          <a:latin typeface="Times New Roman"/>
                          <a:ea typeface="Times New Roman"/>
                          <a:cs typeface="Arial"/>
                          <a:hlinkClick r:id="rId9"/>
                        </a:rPr>
                        <a:t>Driving back to CSF</a:t>
                      </a:r>
                      <a:endParaRPr lang="en-US" sz="1200" b="1"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a:solidFill>
                            <a:srgbClr val="0000FF"/>
                          </a:solidFill>
                          <a:effectLst/>
                          <a:latin typeface="Times New Roman"/>
                          <a:ea typeface="Times New Roman"/>
                          <a:cs typeface="Arial"/>
                          <a:hlinkClick r:id="rId3"/>
                        </a:rPr>
                        <a:t>Dose to worker</a:t>
                      </a:r>
                      <a:endParaRPr lang="en-US" sz="12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1.00E-004</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b="1" u="none" strike="noStrike" dirty="0">
                          <a:solidFill>
                            <a:schemeClr val="tx1"/>
                          </a:solidFill>
                          <a:effectLst/>
                          <a:latin typeface="Times New Roman"/>
                          <a:ea typeface="Times New Roman"/>
                          <a:cs typeface="Arial"/>
                          <a:hlinkClick r:id="rId10"/>
                        </a:rPr>
                        <a:t>Dose rate measurement (on-site)</a:t>
                      </a:r>
                      <a:endParaRPr lang="en-US" sz="1200" b="1"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a:solidFill>
                            <a:srgbClr val="0000FF"/>
                          </a:solidFill>
                          <a:effectLst/>
                          <a:latin typeface="Times New Roman"/>
                          <a:ea typeface="Times New Roman"/>
                          <a:cs typeface="Arial"/>
                          <a:hlinkClick r:id="rId3"/>
                        </a:rPr>
                        <a:t>Dose to worker</a:t>
                      </a:r>
                      <a:endParaRPr lang="en-US" sz="12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2.40E-007</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b="1" u="none" strike="noStrike" dirty="0">
                          <a:solidFill>
                            <a:schemeClr val="tx1"/>
                          </a:solidFill>
                          <a:effectLst/>
                          <a:latin typeface="Times New Roman"/>
                          <a:ea typeface="Times New Roman"/>
                          <a:cs typeface="Arial"/>
                          <a:hlinkClick r:id="rId11"/>
                        </a:rPr>
                        <a:t>Smear test (on-site)</a:t>
                      </a:r>
                      <a:endParaRPr lang="en-US" sz="1200" b="1"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a:solidFill>
                            <a:srgbClr val="0000FF"/>
                          </a:solidFill>
                          <a:effectLst/>
                          <a:latin typeface="Times New Roman"/>
                          <a:ea typeface="Times New Roman"/>
                          <a:cs typeface="Arial"/>
                          <a:hlinkClick r:id="rId3"/>
                        </a:rPr>
                        <a:t>Dose to worker</a:t>
                      </a:r>
                      <a:endParaRPr lang="en-US" sz="12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6.00E-008</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b="1" u="none" strike="noStrike" dirty="0">
                          <a:solidFill>
                            <a:schemeClr val="tx1"/>
                          </a:solidFill>
                          <a:effectLst/>
                          <a:latin typeface="Times New Roman"/>
                          <a:ea typeface="Times New Roman"/>
                          <a:cs typeface="Arial"/>
                          <a:hlinkClick r:id="rId12"/>
                        </a:rPr>
                        <a:t>Downloading from truck and transport to Room A</a:t>
                      </a:r>
                      <a:endParaRPr lang="en-US" sz="1200" b="1"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dirty="0">
                          <a:solidFill>
                            <a:srgbClr val="0000FF"/>
                          </a:solidFill>
                          <a:effectLst/>
                          <a:latin typeface="Times New Roman"/>
                          <a:ea typeface="Times New Roman"/>
                          <a:cs typeface="Arial"/>
                          <a:hlinkClick r:id="rId3"/>
                        </a:rPr>
                        <a:t>Dose to worker</a:t>
                      </a:r>
                      <a:endParaRPr lang="en-US" sz="12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4.00E-006</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225431">
                <a:tc>
                  <a:txBody>
                    <a:bodyPr/>
                    <a:lstStyle/>
                    <a:p>
                      <a:pPr algn="ctr">
                        <a:lnSpc>
                          <a:spcPct val="115000"/>
                        </a:lnSpc>
                        <a:spcAft>
                          <a:spcPts val="1000"/>
                        </a:spcAft>
                      </a:pPr>
                      <a:r>
                        <a:rPr lang="en-US" sz="1200" b="1" u="sng" strike="noStrike" dirty="0">
                          <a:solidFill>
                            <a:schemeClr val="tx1"/>
                          </a:solidFill>
                          <a:effectLst/>
                          <a:latin typeface="Times New Roman"/>
                          <a:ea typeface="Times New Roman"/>
                          <a:cs typeface="Arial"/>
                          <a:hlinkClick r:id="rId13"/>
                        </a:rPr>
                        <a:t>Smear test</a:t>
                      </a:r>
                      <a:endParaRPr lang="en-US" sz="1200" b="1" u="sng"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a:solidFill>
                            <a:srgbClr val="0000FF"/>
                          </a:solidFill>
                          <a:effectLst/>
                          <a:latin typeface="Times New Roman"/>
                          <a:ea typeface="Times New Roman"/>
                          <a:cs typeface="Arial"/>
                          <a:hlinkClick r:id="rId3"/>
                        </a:rPr>
                        <a:t>Dose to worker</a:t>
                      </a:r>
                      <a:endParaRPr lang="en-US" sz="12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dirty="0">
                          <a:effectLst/>
                          <a:latin typeface="Times New Roman"/>
                          <a:ea typeface="Times New Roman"/>
                          <a:cs typeface="Arial"/>
                        </a:rPr>
                        <a:t>6.00E-008</a:t>
                      </a:r>
                      <a:endParaRPr lang="en-US" sz="11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b="1" u="none" strike="noStrike" dirty="0">
                          <a:solidFill>
                            <a:schemeClr val="tx1"/>
                          </a:solidFill>
                          <a:effectLst/>
                          <a:latin typeface="Times New Roman"/>
                          <a:ea typeface="Times New Roman"/>
                          <a:cs typeface="Arial"/>
                          <a:hlinkClick r:id="rId14"/>
                        </a:rPr>
                        <a:t>Measurement Dose Rate </a:t>
                      </a:r>
                      <a:endParaRPr lang="en-US" sz="1200" b="1"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dirty="0">
                          <a:solidFill>
                            <a:srgbClr val="0000FF"/>
                          </a:solidFill>
                          <a:effectLst/>
                          <a:latin typeface="Times New Roman"/>
                          <a:ea typeface="Times New Roman"/>
                          <a:cs typeface="Arial"/>
                          <a:hlinkClick r:id="rId3"/>
                        </a:rPr>
                        <a:t>Dose to worker</a:t>
                      </a:r>
                      <a:endParaRPr lang="en-US" sz="12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dirty="0">
                          <a:effectLst/>
                          <a:latin typeface="Times New Roman"/>
                          <a:ea typeface="Times New Roman"/>
                          <a:cs typeface="Arial"/>
                        </a:rPr>
                        <a:t>1.20E-007</a:t>
                      </a:r>
                      <a:endParaRPr lang="en-US" sz="11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b="1" u="none" strike="noStrike" dirty="0">
                          <a:solidFill>
                            <a:schemeClr val="tx1"/>
                          </a:solidFill>
                          <a:effectLst/>
                          <a:latin typeface="Times New Roman"/>
                          <a:ea typeface="Times New Roman"/>
                          <a:cs typeface="Arial"/>
                          <a:hlinkClick r:id="rId15"/>
                        </a:rPr>
                        <a:t>Measurement Dose rate</a:t>
                      </a:r>
                      <a:endParaRPr lang="en-US" sz="1200" b="1"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dirty="0">
                          <a:solidFill>
                            <a:srgbClr val="0000FF"/>
                          </a:solidFill>
                          <a:effectLst/>
                          <a:latin typeface="Times New Roman"/>
                          <a:ea typeface="Times New Roman"/>
                          <a:cs typeface="Arial"/>
                          <a:hlinkClick r:id="rId3"/>
                        </a:rPr>
                        <a:t>Dose to worker</a:t>
                      </a:r>
                      <a:endParaRPr lang="en-US" sz="12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1.20E-007</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b="1" u="none" strike="noStrike" dirty="0">
                          <a:solidFill>
                            <a:schemeClr val="tx1"/>
                          </a:solidFill>
                          <a:effectLst/>
                          <a:latin typeface="Times New Roman"/>
                          <a:ea typeface="Times New Roman"/>
                          <a:cs typeface="Arial"/>
                          <a:hlinkClick r:id="rId16"/>
                        </a:rPr>
                        <a:t>Take data from tag</a:t>
                      </a:r>
                      <a:endParaRPr lang="en-US" sz="1200" b="1"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a:solidFill>
                            <a:srgbClr val="0000FF"/>
                          </a:solidFill>
                          <a:effectLst/>
                          <a:latin typeface="Times New Roman"/>
                          <a:ea typeface="Times New Roman"/>
                          <a:cs typeface="Arial"/>
                          <a:hlinkClick r:id="rId3"/>
                        </a:rPr>
                        <a:t>Dose to worker</a:t>
                      </a:r>
                      <a:endParaRPr lang="en-US" sz="12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4.80E-007</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b="1" u="none" strike="noStrike" dirty="0">
                          <a:solidFill>
                            <a:schemeClr val="tx1"/>
                          </a:solidFill>
                          <a:effectLst/>
                          <a:latin typeface="Times New Roman"/>
                          <a:ea typeface="Times New Roman"/>
                          <a:cs typeface="Arial"/>
                          <a:hlinkClick r:id="rId17"/>
                        </a:rPr>
                        <a:t>Physical characterization (weight, dimension ...etc.)</a:t>
                      </a:r>
                      <a:endParaRPr lang="en-US" sz="1200" b="1"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dirty="0">
                          <a:solidFill>
                            <a:srgbClr val="0000FF"/>
                          </a:solidFill>
                          <a:effectLst/>
                          <a:latin typeface="Times New Roman"/>
                          <a:ea typeface="Times New Roman"/>
                          <a:cs typeface="Arial"/>
                          <a:hlinkClick r:id="rId3"/>
                        </a:rPr>
                        <a:t>Dose to worker</a:t>
                      </a:r>
                      <a:endParaRPr lang="en-US" sz="12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3.00E-006</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b="1" u="none" strike="noStrike" dirty="0">
                          <a:solidFill>
                            <a:schemeClr val="tx1"/>
                          </a:solidFill>
                          <a:effectLst/>
                          <a:latin typeface="Times New Roman"/>
                          <a:ea typeface="Times New Roman"/>
                          <a:cs typeface="Arial"/>
                          <a:hlinkClick r:id="rId18"/>
                        </a:rPr>
                        <a:t>Put CSF tag</a:t>
                      </a:r>
                      <a:endParaRPr lang="en-US" sz="1200" b="1"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a:solidFill>
                            <a:srgbClr val="0000FF"/>
                          </a:solidFill>
                          <a:effectLst/>
                          <a:latin typeface="Times New Roman"/>
                          <a:ea typeface="Times New Roman"/>
                          <a:cs typeface="Arial"/>
                          <a:hlinkClick r:id="rId3"/>
                        </a:rPr>
                        <a:t>Dose to worker</a:t>
                      </a:r>
                      <a:endParaRPr lang="en-US" sz="12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1.00E-006</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b="1" u="none" strike="noStrike" dirty="0">
                          <a:solidFill>
                            <a:schemeClr val="tx1"/>
                          </a:solidFill>
                          <a:effectLst/>
                          <a:latin typeface="Times New Roman"/>
                          <a:ea typeface="Times New Roman"/>
                          <a:cs typeface="Arial"/>
                          <a:hlinkClick r:id="rId19"/>
                        </a:rPr>
                        <a:t>Handling to 200 L Drum</a:t>
                      </a:r>
                      <a:endParaRPr lang="en-US" sz="1200" b="1"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dirty="0">
                          <a:solidFill>
                            <a:srgbClr val="0000FF"/>
                          </a:solidFill>
                          <a:effectLst/>
                          <a:latin typeface="Times New Roman"/>
                          <a:ea typeface="Times New Roman"/>
                          <a:cs typeface="Arial"/>
                          <a:hlinkClick r:id="rId3"/>
                        </a:rPr>
                        <a:t>Dose to worker</a:t>
                      </a:r>
                      <a:endParaRPr lang="en-US" sz="12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9.00E-006</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b="1" u="none" strike="noStrike" dirty="0">
                          <a:solidFill>
                            <a:schemeClr val="tx1"/>
                          </a:solidFill>
                          <a:effectLst/>
                          <a:latin typeface="Times New Roman"/>
                          <a:ea typeface="Times New Roman"/>
                          <a:cs typeface="Arial"/>
                          <a:hlinkClick r:id="rId20"/>
                        </a:rPr>
                        <a:t>Close 200L Drum</a:t>
                      </a:r>
                      <a:endParaRPr lang="en-US" sz="1200" b="1"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a:solidFill>
                            <a:srgbClr val="0000FF"/>
                          </a:solidFill>
                          <a:effectLst/>
                          <a:latin typeface="Times New Roman"/>
                          <a:ea typeface="Times New Roman"/>
                          <a:cs typeface="Arial"/>
                          <a:hlinkClick r:id="rId3"/>
                        </a:rPr>
                        <a:t>Dose to worker</a:t>
                      </a:r>
                      <a:endParaRPr lang="en-US" sz="12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1.00E-006</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b="1" u="none" strike="noStrike" dirty="0">
                          <a:solidFill>
                            <a:schemeClr val="tx1"/>
                          </a:solidFill>
                          <a:effectLst/>
                          <a:latin typeface="Times New Roman"/>
                          <a:ea typeface="Times New Roman"/>
                          <a:cs typeface="Arial"/>
                          <a:hlinkClick r:id="rId21"/>
                        </a:rPr>
                        <a:t>Measurement Dose rate for drum at surface &amp; 1 m</a:t>
                      </a:r>
                      <a:endParaRPr lang="en-US" sz="1200" b="1"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a:solidFill>
                            <a:srgbClr val="0000FF"/>
                          </a:solidFill>
                          <a:effectLst/>
                          <a:latin typeface="Times New Roman"/>
                          <a:ea typeface="Times New Roman"/>
                          <a:cs typeface="Arial"/>
                          <a:hlinkClick r:id="rId3"/>
                        </a:rPr>
                        <a:t>Dose to worker</a:t>
                      </a:r>
                      <a:endParaRPr lang="en-US" sz="12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5.00E-007</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b="1" u="none" strike="noStrike" dirty="0">
                          <a:solidFill>
                            <a:schemeClr val="tx1"/>
                          </a:solidFill>
                          <a:effectLst/>
                          <a:latin typeface="Times New Roman"/>
                          <a:ea typeface="Times New Roman"/>
                          <a:cs typeface="Arial"/>
                          <a:hlinkClick r:id="rId22"/>
                        </a:rPr>
                        <a:t>Put CSF TAG for drum</a:t>
                      </a:r>
                      <a:endParaRPr lang="en-US" sz="1200" b="1"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dirty="0">
                          <a:solidFill>
                            <a:srgbClr val="0000FF"/>
                          </a:solidFill>
                          <a:effectLst/>
                          <a:latin typeface="Times New Roman"/>
                          <a:ea typeface="Times New Roman"/>
                          <a:cs typeface="Arial"/>
                          <a:hlinkClick r:id="rId3"/>
                        </a:rPr>
                        <a:t>Dose to worker</a:t>
                      </a:r>
                      <a:endParaRPr lang="en-US" sz="12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5.00E-007</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b="1" u="none" strike="noStrike" dirty="0">
                          <a:solidFill>
                            <a:schemeClr val="tx1"/>
                          </a:solidFill>
                          <a:effectLst/>
                          <a:latin typeface="Times New Roman"/>
                          <a:ea typeface="Times New Roman"/>
                          <a:cs typeface="Arial"/>
                          <a:hlinkClick r:id="rId23"/>
                        </a:rPr>
                        <a:t>Handling the drum by Forklift  to shelf</a:t>
                      </a:r>
                      <a:endParaRPr lang="en-US" sz="1200" b="1"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a:solidFill>
                            <a:srgbClr val="0000FF"/>
                          </a:solidFill>
                          <a:effectLst/>
                          <a:latin typeface="Times New Roman"/>
                          <a:ea typeface="Times New Roman"/>
                          <a:cs typeface="Arial"/>
                          <a:hlinkClick r:id="rId3"/>
                        </a:rPr>
                        <a:t>Dose to worker</a:t>
                      </a:r>
                      <a:endParaRPr lang="en-US" sz="12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5.00E-006</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b="1" u="none" strike="noStrike" dirty="0">
                          <a:solidFill>
                            <a:schemeClr val="tx1"/>
                          </a:solidFill>
                          <a:effectLst/>
                          <a:latin typeface="Times New Roman"/>
                          <a:ea typeface="Times New Roman"/>
                          <a:cs typeface="Arial"/>
                          <a:hlinkClick r:id="rId24"/>
                        </a:rPr>
                        <a:t>Compaction for medical waste (tubes. gloves, ...etc.)</a:t>
                      </a:r>
                      <a:endParaRPr lang="en-US" sz="1200" b="1"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dirty="0">
                          <a:solidFill>
                            <a:srgbClr val="0000FF"/>
                          </a:solidFill>
                          <a:effectLst/>
                          <a:latin typeface="Times New Roman"/>
                          <a:ea typeface="Times New Roman"/>
                          <a:cs typeface="Arial"/>
                          <a:hlinkClick r:id="rId3"/>
                        </a:rPr>
                        <a:t>Dose to worker</a:t>
                      </a:r>
                      <a:endParaRPr lang="en-US" sz="12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5.00E-007</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2.00E-002</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b="1" u="none" strike="noStrike" dirty="0">
                          <a:solidFill>
                            <a:schemeClr val="tx1"/>
                          </a:solidFill>
                          <a:effectLst/>
                          <a:latin typeface="Times New Roman"/>
                          <a:ea typeface="Times New Roman"/>
                          <a:cs typeface="Arial"/>
                          <a:hlinkClick r:id="rId25"/>
                        </a:rPr>
                        <a:t>Source handling in Room W</a:t>
                      </a:r>
                      <a:endParaRPr lang="en-US" sz="1200" b="1"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b="1" u="none" strike="noStrike" dirty="0">
                          <a:solidFill>
                            <a:srgbClr val="0000FF"/>
                          </a:solidFill>
                          <a:effectLst/>
                          <a:latin typeface="Times New Roman"/>
                          <a:ea typeface="Times New Roman"/>
                          <a:cs typeface="Arial"/>
                          <a:hlinkClick r:id="rId3"/>
                        </a:rPr>
                        <a:t>Dose to worker</a:t>
                      </a:r>
                      <a:endParaRPr lang="en-US" sz="12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a:effectLst/>
                          <a:latin typeface="Times New Roman"/>
                          <a:ea typeface="Times New Roman"/>
                          <a:cs typeface="Arial"/>
                        </a:rPr>
                        <a:t>4.50E-006</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b="1" dirty="0">
                          <a:effectLst/>
                          <a:latin typeface="Times New Roman"/>
                          <a:ea typeface="Times New Roman"/>
                          <a:cs typeface="Arial"/>
                        </a:rPr>
                        <a:t>2.00E-002</a:t>
                      </a:r>
                      <a:endParaRPr lang="en-US" sz="11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u="none" strike="noStrike" dirty="0">
                          <a:solidFill>
                            <a:schemeClr val="tx1"/>
                          </a:solidFill>
                          <a:effectLst/>
                          <a:latin typeface="Times New Roman"/>
                          <a:ea typeface="Times New Roman"/>
                          <a:cs typeface="Arial"/>
                          <a:hlinkClick r:id="rId26"/>
                        </a:rPr>
                        <a:t>Source storage in Room W</a:t>
                      </a:r>
                      <a:endParaRPr lang="en-US" sz="1200"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u="none" strike="noStrike" dirty="0">
                          <a:solidFill>
                            <a:srgbClr val="0000FF"/>
                          </a:solidFill>
                          <a:effectLst/>
                          <a:latin typeface="Times New Roman"/>
                          <a:ea typeface="Times New Roman"/>
                          <a:cs typeface="Arial"/>
                          <a:hlinkClick r:id="rId3"/>
                        </a:rPr>
                        <a:t>Dose to worker</a:t>
                      </a:r>
                      <a:endParaRPr lang="en-US" sz="12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a:effectLst/>
                          <a:latin typeface="Times New Roman"/>
                          <a:ea typeface="Times New Roman"/>
                          <a:cs typeface="Arial"/>
                        </a:rPr>
                        <a:t>7.50E-006</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dirty="0">
                          <a:effectLst/>
                          <a:latin typeface="Times New Roman"/>
                          <a:ea typeface="Times New Roman"/>
                          <a:cs typeface="Arial"/>
                        </a:rPr>
                        <a:t>2.00E-002</a:t>
                      </a:r>
                      <a:endParaRPr lang="en-US"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8304">
                <a:tc>
                  <a:txBody>
                    <a:bodyPr/>
                    <a:lstStyle/>
                    <a:p>
                      <a:pPr algn="ctr">
                        <a:lnSpc>
                          <a:spcPct val="115000"/>
                        </a:lnSpc>
                        <a:spcAft>
                          <a:spcPts val="1000"/>
                        </a:spcAft>
                      </a:pPr>
                      <a:r>
                        <a:rPr lang="en-US" sz="1200" u="none" strike="noStrike" dirty="0">
                          <a:solidFill>
                            <a:schemeClr val="tx1"/>
                          </a:solidFill>
                          <a:effectLst/>
                          <a:latin typeface="Times New Roman"/>
                          <a:ea typeface="Times New Roman"/>
                          <a:cs typeface="Arial"/>
                          <a:hlinkClick r:id="rId27"/>
                        </a:rPr>
                        <a:t>Total</a:t>
                      </a:r>
                      <a:endParaRPr lang="en-US" sz="1200" u="none"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200" u="none" strike="noStrike" dirty="0">
                          <a:solidFill>
                            <a:srgbClr val="0000FF"/>
                          </a:solidFill>
                          <a:effectLst/>
                          <a:latin typeface="Times New Roman"/>
                          <a:ea typeface="Times New Roman"/>
                          <a:cs typeface="Arial"/>
                          <a:hlinkClick r:id="rId3"/>
                        </a:rPr>
                        <a:t>Dose to worker</a:t>
                      </a:r>
                      <a:endParaRPr lang="en-US" sz="12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dirty="0">
                          <a:effectLst/>
                          <a:latin typeface="Times New Roman"/>
                          <a:ea typeface="Times New Roman"/>
                          <a:cs typeface="Arial"/>
                        </a:rPr>
                        <a:t>1.56E-004</a:t>
                      </a:r>
                      <a:endParaRPr lang="en-US"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800" dirty="0">
                          <a:effectLst/>
                          <a:latin typeface="Times New Roman"/>
                          <a:ea typeface="Times New Roman"/>
                          <a:cs typeface="Arial"/>
                        </a:rPr>
                        <a:t>2.00E-002</a:t>
                      </a:r>
                      <a:endParaRPr lang="en-US"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73555">
                <a:tc gridSpan="4">
                  <a:txBody>
                    <a:bodyPr/>
                    <a:lstStyle/>
                    <a:p>
                      <a:pPr algn="ctr">
                        <a:lnSpc>
                          <a:spcPct val="115000"/>
                        </a:lnSpc>
                        <a:spcAft>
                          <a:spcPts val="1000"/>
                        </a:spcAft>
                      </a:pPr>
                      <a:r>
                        <a:rPr lang="en-US" sz="800" dirty="0">
                          <a:effectLst/>
                          <a:latin typeface="Times New Roman"/>
                          <a:ea typeface="Times New Roman"/>
                          <a:cs typeface="Arial"/>
                        </a:rPr>
                        <a:t>Doses estimated for all scenarios are below the Reference Level of 1 </a:t>
                      </a:r>
                      <a:r>
                        <a:rPr lang="en-US" sz="800" dirty="0" err="1">
                          <a:effectLst/>
                          <a:latin typeface="Times New Roman"/>
                          <a:ea typeface="Times New Roman"/>
                          <a:cs typeface="Arial"/>
                        </a:rPr>
                        <a:t>mSv</a:t>
                      </a:r>
                      <a:r>
                        <a:rPr lang="en-US" sz="800" dirty="0">
                          <a:effectLst/>
                          <a:latin typeface="Times New Roman"/>
                          <a:ea typeface="Times New Roman"/>
                          <a:cs typeface="Arial"/>
                        </a:rPr>
                        <a:t>.</a:t>
                      </a:r>
                      <a:endParaRPr lang="en-US"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lstStyle/>
          <a:p>
            <a:fld id="{23A0628E-C12F-4F8C-9895-BCD5E30100D3}" type="slidenum">
              <a:rPr lang="en-US" smtClean="0"/>
              <a:pPr/>
              <a:t>41</a:t>
            </a:fld>
            <a:endParaRPr lang="en-US" dirty="0"/>
          </a:p>
        </p:txBody>
      </p:sp>
    </p:spTree>
    <p:extLst>
      <p:ext uri="{BB962C8B-B14F-4D97-AF65-F5344CB8AC3E}">
        <p14:creationId xmlns:p14="http://schemas.microsoft.com/office/powerpoint/2010/main" val="2037918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6696744" cy="864096"/>
          </a:xfrm>
        </p:spPr>
        <p:txBody>
          <a:bodyPr>
            <a:normAutofit fontScale="90000"/>
          </a:bodyPr>
          <a:lstStyle/>
          <a:p>
            <a:pPr>
              <a:lnSpc>
                <a:spcPct val="150000"/>
              </a:lnSpc>
              <a:spcAft>
                <a:spcPts val="1000"/>
              </a:spcAft>
            </a:pPr>
            <a:r>
              <a:rPr lang="en-US" i="1" dirty="0">
                <a:solidFill>
                  <a:srgbClr val="000000"/>
                </a:solidFill>
                <a:uFill>
                  <a:solidFill>
                    <a:srgbClr val="000000"/>
                  </a:solidFill>
                </a:uFill>
                <a:latin typeface="Times New Roman"/>
                <a:ea typeface="Calibri"/>
              </a:rPr>
              <a:t>Analysis for Accident scenarios</a:t>
            </a:r>
            <a:endParaRPr lang="en-US" sz="3200" dirty="0">
              <a:solidFill>
                <a:srgbClr val="000000"/>
              </a:solidFill>
              <a:effectLst/>
              <a:uFill>
                <a:solidFill>
                  <a:srgbClr val="000000"/>
                </a:solidFill>
              </a:uFill>
              <a:latin typeface="Calibri"/>
              <a:ea typeface="Calibri"/>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67520776"/>
              </p:ext>
            </p:extLst>
          </p:nvPr>
        </p:nvGraphicFramePr>
        <p:xfrm>
          <a:off x="467545" y="960536"/>
          <a:ext cx="8424935" cy="3366592"/>
        </p:xfrm>
        <a:graphic>
          <a:graphicData uri="http://schemas.openxmlformats.org/drawingml/2006/table">
            <a:tbl>
              <a:tblPr firstRow="1" firstCol="1" bandRow="1"/>
              <a:tblGrid>
                <a:gridCol w="3240359"/>
                <a:gridCol w="2152753"/>
                <a:gridCol w="727567"/>
                <a:gridCol w="720080"/>
                <a:gridCol w="792088"/>
                <a:gridCol w="792088"/>
              </a:tblGrid>
              <a:tr h="167724">
                <a:tc gridSpan="6">
                  <a:txBody>
                    <a:bodyPr/>
                    <a:lstStyle/>
                    <a:p>
                      <a:pPr algn="ctr">
                        <a:lnSpc>
                          <a:spcPct val="115000"/>
                        </a:lnSpc>
                        <a:spcAft>
                          <a:spcPts val="0"/>
                        </a:spcAft>
                      </a:pPr>
                      <a:r>
                        <a:rPr lang="en-US" sz="1000" u="sng" dirty="0">
                          <a:solidFill>
                            <a:srgbClr val="0000FF"/>
                          </a:solidFill>
                          <a:effectLst/>
                          <a:latin typeface="Calibri"/>
                          <a:ea typeface="Calibri"/>
                          <a:cs typeface="Arial"/>
                        </a:rPr>
                        <a:t>Table </a:t>
                      </a:r>
                      <a:r>
                        <a:rPr lang="en-US" sz="1000" dirty="0">
                          <a:effectLst/>
                          <a:latin typeface="Calibri"/>
                          <a:ea typeface="Calibri"/>
                          <a:cs typeface="Arial"/>
                        </a:rPr>
                        <a:t>14: Accident scenarios that have potential radiological impacts inside the facility.</a:t>
                      </a:r>
                    </a:p>
                  </a:txBody>
                  <a:tcPr marL="50707" marR="50707"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8912">
                <a:tc>
                  <a:txBody>
                    <a:bodyPr/>
                    <a:lstStyle/>
                    <a:p>
                      <a:pPr algn="ctr">
                        <a:lnSpc>
                          <a:spcPct val="115000"/>
                        </a:lnSpc>
                        <a:spcAft>
                          <a:spcPts val="0"/>
                        </a:spcAft>
                      </a:pPr>
                      <a:r>
                        <a:rPr lang="en-US" sz="1000" b="1" dirty="0">
                          <a:effectLst/>
                          <a:latin typeface="Times New Roman"/>
                          <a:ea typeface="Times New Roman"/>
                          <a:cs typeface="Arial"/>
                        </a:rPr>
                        <a:t>Scenario</a:t>
                      </a:r>
                      <a:endParaRPr lang="en-US" sz="1000" b="1" dirty="0">
                        <a:effectLst/>
                        <a:latin typeface="Calibri"/>
                        <a:ea typeface="Calibri"/>
                        <a:cs typeface="Arial"/>
                      </a:endParaRPr>
                    </a:p>
                  </a:txBody>
                  <a:tcPr marL="50707" marR="5070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US" sz="1000" b="1" dirty="0">
                          <a:effectLst/>
                          <a:latin typeface="Times New Roman"/>
                          <a:ea typeface="Times New Roman"/>
                          <a:cs typeface="Arial"/>
                        </a:rPr>
                        <a:t>Impact</a:t>
                      </a:r>
                      <a:endParaRPr lang="en-US" sz="1000" b="1" dirty="0">
                        <a:effectLst/>
                        <a:latin typeface="Calibri"/>
                        <a:ea typeface="Calibri"/>
                        <a:cs typeface="Arial"/>
                      </a:endParaRPr>
                    </a:p>
                  </a:txBody>
                  <a:tcPr marL="50707" marR="5070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US" sz="1000" b="1" dirty="0">
                          <a:effectLst/>
                          <a:latin typeface="Times New Roman"/>
                          <a:ea typeface="Times New Roman"/>
                          <a:cs typeface="Arial"/>
                        </a:rPr>
                        <a:t>Probability - qualitative</a:t>
                      </a:r>
                      <a:endParaRPr lang="en-US" sz="1000" b="1" dirty="0">
                        <a:effectLst/>
                        <a:latin typeface="Calibri"/>
                        <a:ea typeface="Calibri"/>
                        <a:cs typeface="Arial"/>
                      </a:endParaRPr>
                    </a:p>
                  </a:txBody>
                  <a:tcPr marL="50707" marR="5070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US" sz="1000" b="1" dirty="0">
                          <a:effectLst/>
                          <a:latin typeface="Times New Roman"/>
                          <a:ea typeface="Times New Roman"/>
                          <a:cs typeface="Arial"/>
                        </a:rPr>
                        <a:t>Endpoint</a:t>
                      </a:r>
                      <a:endParaRPr lang="en-US" sz="1000" b="1" dirty="0">
                        <a:effectLst/>
                        <a:latin typeface="Calibri"/>
                        <a:ea typeface="Calibri"/>
                        <a:cs typeface="Arial"/>
                      </a:endParaRPr>
                    </a:p>
                  </a:txBody>
                  <a:tcPr marL="50707" marR="5070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US" sz="1000" b="1" dirty="0">
                          <a:effectLst/>
                          <a:latin typeface="Times New Roman"/>
                          <a:ea typeface="Times New Roman"/>
                          <a:cs typeface="Arial"/>
                        </a:rPr>
                        <a:t>Case</a:t>
                      </a:r>
                      <a:endParaRPr lang="en-US" sz="1000" b="1" dirty="0">
                        <a:effectLst/>
                        <a:latin typeface="Calibri"/>
                        <a:ea typeface="Calibri"/>
                        <a:cs typeface="Arial"/>
                      </a:endParaRPr>
                    </a:p>
                  </a:txBody>
                  <a:tcPr marL="50707" marR="5070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US" sz="1400" b="1" dirty="0">
                          <a:effectLst/>
                          <a:latin typeface="Times New Roman"/>
                          <a:ea typeface="Times New Roman"/>
                          <a:cs typeface="Arial"/>
                        </a:rPr>
                        <a:t>Dose (</a:t>
                      </a:r>
                      <a:r>
                        <a:rPr lang="en-US" sz="1400" b="1" dirty="0" err="1">
                          <a:effectLst/>
                          <a:latin typeface="Times New Roman"/>
                          <a:ea typeface="Times New Roman"/>
                          <a:cs typeface="Arial"/>
                        </a:rPr>
                        <a:t>Sv</a:t>
                      </a:r>
                      <a:r>
                        <a:rPr lang="en-US" sz="1400" b="1" dirty="0">
                          <a:effectLst/>
                          <a:latin typeface="Times New Roman"/>
                          <a:ea typeface="Times New Roman"/>
                          <a:cs typeface="Arial"/>
                        </a:rPr>
                        <a:t>)</a:t>
                      </a:r>
                      <a:endParaRPr lang="en-US" sz="1400" b="1" dirty="0">
                        <a:effectLst/>
                        <a:latin typeface="Calibri"/>
                        <a:ea typeface="Calibri"/>
                        <a:cs typeface="Arial"/>
                      </a:endParaRPr>
                    </a:p>
                  </a:txBody>
                  <a:tcPr marL="50707" marR="5070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C0C0C0"/>
                    </a:solidFill>
                  </a:tcPr>
                </a:tc>
              </a:tr>
              <a:tr h="721708">
                <a:tc>
                  <a:txBody>
                    <a:bodyPr/>
                    <a:lstStyle/>
                    <a:p>
                      <a:pPr>
                        <a:lnSpc>
                          <a:spcPct val="115000"/>
                        </a:lnSpc>
                        <a:spcAft>
                          <a:spcPts val="0"/>
                        </a:spcAft>
                      </a:pPr>
                      <a:r>
                        <a:rPr lang="en-US" sz="1000" b="1" u="none" strike="noStrike" dirty="0">
                          <a:solidFill>
                            <a:srgbClr val="0000FF"/>
                          </a:solidFill>
                          <a:effectLst/>
                          <a:latin typeface="Times New Roman"/>
                          <a:ea typeface="Times New Roman"/>
                          <a:cs typeface="Arial"/>
                          <a:hlinkClick r:id="rId2"/>
                        </a:rPr>
                        <a:t>Damage of source during handling into the  200L drum</a:t>
                      </a:r>
                      <a:endParaRPr lang="en-US" sz="1000" b="1" dirty="0">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nSpc>
                          <a:spcPct val="115000"/>
                        </a:lnSpc>
                        <a:spcAft>
                          <a:spcPts val="0"/>
                        </a:spcAft>
                      </a:pPr>
                      <a:r>
                        <a:rPr lang="en-US" sz="1000" b="1" u="none" strike="noStrike">
                          <a:solidFill>
                            <a:srgbClr val="0000FF"/>
                          </a:solidFill>
                          <a:effectLst/>
                          <a:latin typeface="Times New Roman"/>
                          <a:ea typeface="Times New Roman"/>
                          <a:cs typeface="Arial"/>
                          <a:hlinkClick r:id="rId3"/>
                        </a:rPr>
                        <a:t>Impact for scenario Damage of source during handlinginto 200L drum</a:t>
                      </a:r>
                      <a:endParaRPr lang="en-US" sz="1000" b="1">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a:effectLst/>
                          <a:latin typeface="Times New Roman"/>
                          <a:ea typeface="Times New Roman"/>
                          <a:cs typeface="Arial"/>
                        </a:rPr>
                        <a:t>Low</a:t>
                      </a:r>
                      <a:endParaRPr lang="en-US" sz="1000" b="1">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u="none" strike="noStrike">
                          <a:solidFill>
                            <a:srgbClr val="0000FF"/>
                          </a:solidFill>
                          <a:effectLst/>
                          <a:latin typeface="Times New Roman"/>
                          <a:ea typeface="Times New Roman"/>
                          <a:cs typeface="Arial"/>
                          <a:hlinkClick r:id="rId4"/>
                        </a:rPr>
                        <a:t>Worker inside</a:t>
                      </a:r>
                      <a:r>
                        <a:rPr lang="en-US" sz="1000" b="1">
                          <a:effectLst/>
                          <a:latin typeface="Times New Roman"/>
                          <a:ea typeface="Times New Roman"/>
                          <a:cs typeface="Arial"/>
                        </a:rPr>
                        <a:t> the CF</a:t>
                      </a:r>
                      <a:endParaRPr lang="en-US" sz="1000" b="1">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rowSpan="4">
                  <a:txBody>
                    <a:bodyPr/>
                    <a:lstStyle/>
                    <a:p>
                      <a:pPr algn="ctr">
                        <a:lnSpc>
                          <a:spcPct val="115000"/>
                        </a:lnSpc>
                        <a:spcAft>
                          <a:spcPts val="1000"/>
                        </a:spcAft>
                      </a:pPr>
                      <a:r>
                        <a:rPr lang="en-US" sz="1000" b="1" u="sng" strike="noStrike" dirty="0">
                          <a:solidFill>
                            <a:srgbClr val="0000FF"/>
                          </a:solidFill>
                          <a:effectLst/>
                          <a:latin typeface="Times New Roman"/>
                          <a:ea typeface="Times New Roman"/>
                          <a:cs typeface="Arial"/>
                          <a:hlinkClick r:id="rId5"/>
                        </a:rPr>
                        <a:t>Assessment case </a:t>
                      </a:r>
                      <a:r>
                        <a:rPr lang="en-US" sz="1000" b="1" u="sng" strike="noStrike" dirty="0" smtClean="0">
                          <a:solidFill>
                            <a:srgbClr val="0000FF"/>
                          </a:solidFill>
                          <a:effectLst/>
                          <a:latin typeface="Times New Roman"/>
                          <a:ea typeface="Times New Roman"/>
                          <a:cs typeface="Arial"/>
                          <a:hlinkClick r:id="rId5"/>
                        </a:rPr>
                        <a:t> </a:t>
                      </a:r>
                      <a:r>
                        <a:rPr lang="en-US" sz="1000" b="1" u="sng" strike="noStrike" dirty="0" smtClean="0">
                          <a:solidFill>
                            <a:srgbClr val="0000FF"/>
                          </a:solidFill>
                          <a:effectLst/>
                          <a:latin typeface="Times New Roman"/>
                          <a:ea typeface="Times New Roman"/>
                          <a:cs typeface="Arial"/>
                        </a:rPr>
                        <a:t> </a:t>
                      </a:r>
                      <a:endParaRPr lang="en-US" sz="1000" b="1" u="sng" dirty="0">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dirty="0">
                          <a:effectLst/>
                          <a:latin typeface="Times New Roman"/>
                          <a:ea typeface="Times New Roman"/>
                          <a:cs typeface="Arial"/>
                        </a:rPr>
                        <a:t>8.98E-016</a:t>
                      </a:r>
                      <a:endParaRPr lang="en-US" sz="1000" b="1" dirty="0">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r>
              <a:tr h="648072">
                <a:tc>
                  <a:txBody>
                    <a:bodyPr/>
                    <a:lstStyle/>
                    <a:p>
                      <a:pPr>
                        <a:lnSpc>
                          <a:spcPct val="115000"/>
                        </a:lnSpc>
                        <a:spcAft>
                          <a:spcPts val="0"/>
                        </a:spcAft>
                      </a:pPr>
                      <a:r>
                        <a:rPr lang="en-US" sz="1000" b="1" u="none" strike="noStrike">
                          <a:solidFill>
                            <a:srgbClr val="0000FF"/>
                          </a:solidFill>
                          <a:effectLst/>
                          <a:latin typeface="Times New Roman"/>
                          <a:ea typeface="Times New Roman"/>
                          <a:cs typeface="Arial"/>
                          <a:hlinkClick r:id="rId6"/>
                        </a:rPr>
                        <a:t>Dropping waste packages during handling Drum into the  shelf</a:t>
                      </a:r>
                      <a:endParaRPr lang="en-US" sz="1000" b="1">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nSpc>
                          <a:spcPct val="115000"/>
                        </a:lnSpc>
                        <a:spcAft>
                          <a:spcPts val="0"/>
                        </a:spcAft>
                      </a:pPr>
                      <a:r>
                        <a:rPr lang="en-US" sz="1000" b="1" u="none" strike="noStrike">
                          <a:solidFill>
                            <a:srgbClr val="0000FF"/>
                          </a:solidFill>
                          <a:effectLst/>
                          <a:latin typeface="Times New Roman"/>
                          <a:ea typeface="Times New Roman"/>
                          <a:cs typeface="Arial"/>
                          <a:hlinkClick r:id="rId7"/>
                        </a:rPr>
                        <a:t>Impact for scenario Dropping waste packages during handling Druminto the  shelf</a:t>
                      </a:r>
                      <a:endParaRPr lang="en-US" sz="1000" b="1">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a:effectLst/>
                          <a:latin typeface="Times New Roman"/>
                          <a:ea typeface="Times New Roman"/>
                          <a:cs typeface="Arial"/>
                        </a:rPr>
                        <a:t>Low</a:t>
                      </a:r>
                      <a:endParaRPr lang="en-US" sz="1000" b="1">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u="none" strike="noStrike">
                          <a:solidFill>
                            <a:srgbClr val="0000FF"/>
                          </a:solidFill>
                          <a:effectLst/>
                          <a:latin typeface="Times New Roman"/>
                          <a:ea typeface="Times New Roman"/>
                          <a:cs typeface="Arial"/>
                          <a:hlinkClick r:id="rId8"/>
                        </a:rPr>
                        <a:t>Public</a:t>
                      </a:r>
                      <a:endParaRPr lang="en-US" sz="1000" b="1">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vMerge="1">
                  <a:txBody>
                    <a:bodyPr/>
                    <a:lstStyle/>
                    <a:p>
                      <a:pPr algn="ctr">
                        <a:lnSpc>
                          <a:spcPct val="115000"/>
                        </a:lnSpc>
                        <a:spcAft>
                          <a:spcPts val="1000"/>
                        </a:spcAft>
                      </a:pPr>
                      <a:endParaRPr lang="en-US" sz="1000" b="1" dirty="0">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dirty="0">
                          <a:effectLst/>
                          <a:latin typeface="Times New Roman"/>
                          <a:ea typeface="Times New Roman"/>
                          <a:cs typeface="Arial"/>
                        </a:rPr>
                        <a:t>3.21E-020</a:t>
                      </a:r>
                      <a:endParaRPr lang="en-US" sz="1000" b="1" dirty="0">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r>
              <a:tr h="720080">
                <a:tc>
                  <a:txBody>
                    <a:bodyPr/>
                    <a:lstStyle/>
                    <a:p>
                      <a:pPr>
                        <a:lnSpc>
                          <a:spcPct val="115000"/>
                        </a:lnSpc>
                        <a:spcAft>
                          <a:spcPts val="0"/>
                        </a:spcAft>
                      </a:pPr>
                      <a:r>
                        <a:rPr lang="en-US" sz="1000" b="1" u="none" strike="noStrike" dirty="0">
                          <a:solidFill>
                            <a:srgbClr val="0000FF"/>
                          </a:solidFill>
                          <a:effectLst/>
                          <a:latin typeface="Times New Roman"/>
                          <a:ea typeface="Times New Roman"/>
                          <a:cs typeface="Arial"/>
                          <a:hlinkClick r:id="rId9"/>
                        </a:rPr>
                        <a:t>Dropping source through handling by crane in Room W</a:t>
                      </a:r>
                      <a:endParaRPr lang="en-US" sz="1000" b="1" dirty="0">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nSpc>
                          <a:spcPct val="115000"/>
                        </a:lnSpc>
                        <a:spcAft>
                          <a:spcPts val="0"/>
                        </a:spcAft>
                      </a:pPr>
                      <a:r>
                        <a:rPr lang="en-US" sz="1000" b="1" u="none" strike="noStrike">
                          <a:solidFill>
                            <a:srgbClr val="0000FF"/>
                          </a:solidFill>
                          <a:effectLst/>
                          <a:latin typeface="Times New Roman"/>
                          <a:ea typeface="Times New Roman"/>
                          <a:cs typeface="Arial"/>
                          <a:hlinkClick r:id="rId10"/>
                        </a:rPr>
                        <a:t>Impact for scenario Dropping source through handling by crane in Room W</a:t>
                      </a:r>
                      <a:endParaRPr lang="en-US" sz="1000" b="1">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a:effectLst/>
                          <a:latin typeface="Times New Roman"/>
                          <a:ea typeface="Times New Roman"/>
                          <a:cs typeface="Arial"/>
                        </a:rPr>
                        <a:t>Low</a:t>
                      </a:r>
                      <a:endParaRPr lang="en-US" sz="1000" b="1">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GB" sz="1000" b="1" u="none" strike="noStrike">
                          <a:solidFill>
                            <a:srgbClr val="0000FF"/>
                          </a:solidFill>
                          <a:effectLst/>
                          <a:latin typeface="Times New Roman"/>
                          <a:ea typeface="Times New Roman"/>
                          <a:cs typeface="Arial"/>
                          <a:hlinkClick r:id="rId4"/>
                        </a:rPr>
                        <a:t> </a:t>
                      </a:r>
                      <a:r>
                        <a:rPr lang="en-US" sz="1000" b="1" u="none" strike="noStrike">
                          <a:solidFill>
                            <a:srgbClr val="0000FF"/>
                          </a:solidFill>
                          <a:effectLst/>
                          <a:latin typeface="Times New Roman"/>
                          <a:ea typeface="Times New Roman"/>
                          <a:cs typeface="Arial"/>
                          <a:hlinkClick r:id="rId4"/>
                        </a:rPr>
                        <a:t>Worker inside the CF e</a:t>
                      </a:r>
                      <a:endParaRPr lang="en-US" sz="1000" b="1">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vMerge="1">
                  <a:txBody>
                    <a:bodyPr/>
                    <a:lstStyle/>
                    <a:p>
                      <a:pPr algn="ctr">
                        <a:lnSpc>
                          <a:spcPct val="115000"/>
                        </a:lnSpc>
                        <a:spcAft>
                          <a:spcPts val="1000"/>
                        </a:spcAft>
                      </a:pPr>
                      <a:endParaRPr lang="en-US" sz="1000" b="1" dirty="0">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dirty="0">
                          <a:effectLst/>
                          <a:latin typeface="Times New Roman"/>
                          <a:ea typeface="Times New Roman"/>
                          <a:cs typeface="Arial"/>
                        </a:rPr>
                        <a:t>6.40E-010</a:t>
                      </a:r>
                      <a:endParaRPr lang="en-US" sz="1000" b="1" dirty="0">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r>
              <a:tr h="483096">
                <a:tc>
                  <a:txBody>
                    <a:bodyPr/>
                    <a:lstStyle/>
                    <a:p>
                      <a:pPr algn="ctr">
                        <a:lnSpc>
                          <a:spcPct val="115000"/>
                        </a:lnSpc>
                        <a:spcAft>
                          <a:spcPts val="0"/>
                        </a:spcAft>
                      </a:pPr>
                      <a:r>
                        <a:rPr lang="en-US" sz="1000" b="1" u="none" strike="noStrike" dirty="0">
                          <a:solidFill>
                            <a:srgbClr val="0000FF"/>
                          </a:solidFill>
                          <a:effectLst/>
                          <a:latin typeface="Times New Roman"/>
                          <a:ea typeface="Times New Roman"/>
                          <a:cs typeface="Arial"/>
                          <a:hlinkClick r:id="rId11"/>
                        </a:rPr>
                        <a:t>Fire</a:t>
                      </a:r>
                      <a:endParaRPr lang="en-US" sz="1000" b="1" dirty="0">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nSpc>
                          <a:spcPct val="115000"/>
                        </a:lnSpc>
                        <a:spcAft>
                          <a:spcPts val="0"/>
                        </a:spcAft>
                      </a:pPr>
                      <a:r>
                        <a:rPr lang="en-US" sz="1000" b="1" u="none" strike="noStrike">
                          <a:solidFill>
                            <a:srgbClr val="0000FF"/>
                          </a:solidFill>
                          <a:effectLst/>
                          <a:latin typeface="Times New Roman"/>
                          <a:ea typeface="Times New Roman"/>
                          <a:cs typeface="Arial"/>
                          <a:hlinkClick r:id="rId12"/>
                        </a:rPr>
                        <a:t>Impact for scenario Fire</a:t>
                      </a:r>
                      <a:endParaRPr lang="en-US" sz="1000" b="1">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a:effectLst/>
                          <a:latin typeface="Times New Roman"/>
                          <a:ea typeface="Times New Roman"/>
                          <a:cs typeface="Arial"/>
                        </a:rPr>
                        <a:t>Very Low</a:t>
                      </a:r>
                      <a:endParaRPr lang="en-US" sz="1000" b="1">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u="none" strike="noStrike">
                          <a:solidFill>
                            <a:srgbClr val="0000FF"/>
                          </a:solidFill>
                          <a:effectLst/>
                          <a:latin typeface="Times New Roman"/>
                          <a:ea typeface="Times New Roman"/>
                          <a:cs typeface="Arial"/>
                          <a:hlinkClick r:id="rId8"/>
                        </a:rPr>
                        <a:t>Public</a:t>
                      </a:r>
                      <a:endParaRPr lang="en-US" sz="1000" b="1">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vMerge="1">
                  <a:txBody>
                    <a:bodyPr/>
                    <a:lstStyle/>
                    <a:p>
                      <a:pPr algn="ctr">
                        <a:lnSpc>
                          <a:spcPct val="115000"/>
                        </a:lnSpc>
                        <a:spcAft>
                          <a:spcPts val="1000"/>
                        </a:spcAft>
                      </a:pPr>
                      <a:endParaRPr lang="en-US" sz="1000" b="1" dirty="0">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dirty="0">
                          <a:effectLst/>
                          <a:latin typeface="Times New Roman"/>
                          <a:ea typeface="Times New Roman"/>
                          <a:cs typeface="Arial"/>
                        </a:rPr>
                        <a:t>1.28E-009</a:t>
                      </a:r>
                      <a:endParaRPr lang="en-US" sz="1000" b="1" dirty="0">
                        <a:effectLst/>
                        <a:latin typeface="Calibri"/>
                        <a:ea typeface="Calibri"/>
                        <a:cs typeface="Arial"/>
                      </a:endParaRPr>
                    </a:p>
                  </a:txBody>
                  <a:tcPr marL="50707" marR="50707"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00132">
                <a:tc gridSpan="6">
                  <a:txBody>
                    <a:bodyPr/>
                    <a:lstStyle/>
                    <a:p>
                      <a:pPr algn="ctr">
                        <a:lnSpc>
                          <a:spcPct val="115000"/>
                        </a:lnSpc>
                        <a:spcAft>
                          <a:spcPts val="1000"/>
                        </a:spcAft>
                      </a:pPr>
                      <a:r>
                        <a:rPr lang="en-US" sz="600" dirty="0">
                          <a:solidFill>
                            <a:srgbClr val="000000"/>
                          </a:solidFill>
                          <a:effectLst/>
                          <a:latin typeface="Times New Roman"/>
                          <a:ea typeface="Times New Roman"/>
                          <a:cs typeface="Arial"/>
                        </a:rPr>
                        <a:t>Doses estimated for all scenarios are much lower than the Reference Level of 1 </a:t>
                      </a:r>
                      <a:r>
                        <a:rPr lang="en-US" sz="600" dirty="0" err="1">
                          <a:solidFill>
                            <a:srgbClr val="000000"/>
                          </a:solidFill>
                          <a:effectLst/>
                          <a:latin typeface="Times New Roman"/>
                          <a:ea typeface="Times New Roman"/>
                          <a:cs typeface="Arial"/>
                        </a:rPr>
                        <a:t>mSv</a:t>
                      </a:r>
                      <a:r>
                        <a:rPr lang="en-US" sz="600" dirty="0">
                          <a:solidFill>
                            <a:srgbClr val="000000"/>
                          </a:solidFill>
                          <a:effectLst/>
                          <a:latin typeface="Times New Roman"/>
                          <a:ea typeface="Times New Roman"/>
                          <a:cs typeface="Arial"/>
                        </a:rPr>
                        <a:t>.</a:t>
                      </a:r>
                      <a:endParaRPr lang="en-US" sz="800" dirty="0">
                        <a:effectLst/>
                        <a:latin typeface="Calibri"/>
                        <a:ea typeface="Calibri"/>
                        <a:cs typeface="Arial"/>
                      </a:endParaRPr>
                    </a:p>
                  </a:txBody>
                  <a:tcPr marL="50707" marR="5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lstStyle/>
          <a:p>
            <a:fld id="{23A0628E-C12F-4F8C-9895-BCD5E30100D3}" type="slidenum">
              <a:rPr lang="en-US" smtClean="0"/>
              <a:pPr/>
              <a:t>42</a:t>
            </a:fld>
            <a:endParaRPr lang="en-US" dirty="0"/>
          </a:p>
        </p:txBody>
      </p:sp>
      <p:sp>
        <p:nvSpPr>
          <p:cNvPr id="6" name="Rectangle 1"/>
          <p:cNvSpPr>
            <a:spLocks noChangeArrowheads="1"/>
          </p:cNvSpPr>
          <p:nvPr/>
        </p:nvSpPr>
        <p:spPr bwMode="auto">
          <a:xfrm>
            <a:off x="2613025"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46357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Calibri"/>
                <a:ea typeface="Calibri"/>
                <a:cs typeface="Arial"/>
              </a:rPr>
              <a:t>Accident Scenarios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4232588"/>
              </p:ext>
            </p:extLst>
          </p:nvPr>
        </p:nvGraphicFramePr>
        <p:xfrm>
          <a:off x="827584" y="1340768"/>
          <a:ext cx="7704857" cy="3806938"/>
        </p:xfrm>
        <a:graphic>
          <a:graphicData uri="http://schemas.openxmlformats.org/drawingml/2006/table">
            <a:tbl>
              <a:tblPr firstRow="1" firstCol="1" bandRow="1"/>
              <a:tblGrid>
                <a:gridCol w="1440160"/>
                <a:gridCol w="1512168"/>
                <a:gridCol w="1152128"/>
                <a:gridCol w="1296144"/>
                <a:gridCol w="1080120"/>
                <a:gridCol w="1224137"/>
              </a:tblGrid>
              <a:tr h="233094">
                <a:tc gridSpan="6">
                  <a:txBody>
                    <a:bodyPr/>
                    <a:lstStyle/>
                    <a:p>
                      <a:pPr algn="ctr">
                        <a:lnSpc>
                          <a:spcPct val="115000"/>
                        </a:lnSpc>
                        <a:spcAft>
                          <a:spcPts val="0"/>
                        </a:spcAft>
                      </a:pPr>
                      <a:r>
                        <a:rPr lang="en-US" sz="1600" b="1" u="sng" dirty="0">
                          <a:solidFill>
                            <a:srgbClr val="0000FF"/>
                          </a:solidFill>
                          <a:effectLst/>
                          <a:latin typeface="Calibri"/>
                          <a:ea typeface="Calibri"/>
                          <a:cs typeface="Arial"/>
                        </a:rPr>
                        <a:t>Table </a:t>
                      </a:r>
                      <a:r>
                        <a:rPr lang="en-US" sz="1600" b="1" dirty="0">
                          <a:effectLst/>
                          <a:latin typeface="Calibri"/>
                          <a:ea typeface="Calibri"/>
                          <a:cs typeface="Arial"/>
                        </a:rPr>
                        <a:t>15: Accident scenarios that have potential radiological impacts outside the facility.</a:t>
                      </a:r>
                    </a:p>
                  </a:txBody>
                  <a:tcPr marL="68580" marR="6858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2951">
                <a:tc>
                  <a:txBody>
                    <a:bodyPr/>
                    <a:lstStyle/>
                    <a:p>
                      <a:pPr algn="ctr">
                        <a:lnSpc>
                          <a:spcPct val="115000"/>
                        </a:lnSpc>
                        <a:spcAft>
                          <a:spcPts val="1000"/>
                        </a:spcAft>
                      </a:pPr>
                      <a:r>
                        <a:rPr lang="en-US" sz="1000" b="1" dirty="0">
                          <a:effectLst/>
                          <a:latin typeface="Times New Roman"/>
                          <a:ea typeface="Times New Roman"/>
                          <a:cs typeface="Arial"/>
                        </a:rPr>
                        <a:t>Scenario</a:t>
                      </a:r>
                      <a:endParaRPr lang="en-US" sz="1400" b="1" dirty="0">
                        <a:effectLst/>
                        <a:latin typeface="Calibri"/>
                        <a:ea typeface="Calibri"/>
                        <a:cs typeface="Arial"/>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000" b="1" dirty="0">
                          <a:effectLst/>
                          <a:latin typeface="Times New Roman"/>
                          <a:ea typeface="Times New Roman"/>
                          <a:cs typeface="Arial"/>
                        </a:rPr>
                        <a:t>Impact</a:t>
                      </a:r>
                      <a:endParaRPr lang="en-US" sz="1400" b="1" dirty="0">
                        <a:effectLst/>
                        <a:latin typeface="Calibri"/>
                        <a:ea typeface="Calibri"/>
                        <a:cs typeface="Arial"/>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000" b="1" dirty="0">
                          <a:effectLst/>
                          <a:latin typeface="Times New Roman"/>
                          <a:ea typeface="Times New Roman"/>
                          <a:cs typeface="Arial"/>
                        </a:rPr>
                        <a:t>Probability - qualitative</a:t>
                      </a:r>
                      <a:endParaRPr lang="en-US" sz="1400" b="1" dirty="0">
                        <a:effectLst/>
                        <a:latin typeface="Calibri"/>
                        <a:ea typeface="Calibri"/>
                        <a:cs typeface="Arial"/>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000" b="1" dirty="0">
                          <a:effectLst/>
                          <a:latin typeface="Times New Roman"/>
                          <a:ea typeface="Times New Roman"/>
                          <a:cs typeface="Arial"/>
                        </a:rPr>
                        <a:t>Endpoint</a:t>
                      </a:r>
                      <a:endParaRPr lang="en-US" sz="1400" b="1" dirty="0">
                        <a:effectLst/>
                        <a:latin typeface="Calibri"/>
                        <a:ea typeface="Calibri"/>
                        <a:cs typeface="Arial"/>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000" b="1" dirty="0">
                          <a:effectLst/>
                          <a:latin typeface="Times New Roman"/>
                          <a:ea typeface="Times New Roman"/>
                          <a:cs typeface="Arial"/>
                        </a:rPr>
                        <a:t>Case</a:t>
                      </a:r>
                      <a:endParaRPr lang="en-US" sz="1400" b="1" dirty="0">
                        <a:effectLst/>
                        <a:latin typeface="Calibri"/>
                        <a:ea typeface="Calibri"/>
                        <a:cs typeface="Arial"/>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000" b="1">
                          <a:effectLst/>
                          <a:latin typeface="Times New Roman"/>
                          <a:ea typeface="Times New Roman"/>
                          <a:cs typeface="Arial"/>
                        </a:rPr>
                        <a:t>Dose (Sv)</a:t>
                      </a:r>
                      <a:endParaRPr lang="en-US" sz="1400" b="1">
                        <a:effectLst/>
                        <a:latin typeface="Calibri"/>
                        <a:ea typeface="Calibri"/>
                        <a:cs typeface="Arial"/>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C0C0C0"/>
                    </a:solidFill>
                  </a:tcPr>
                </a:tc>
              </a:tr>
              <a:tr h="559426">
                <a:tc>
                  <a:txBody>
                    <a:bodyPr/>
                    <a:lstStyle/>
                    <a:p>
                      <a:pPr>
                        <a:lnSpc>
                          <a:spcPct val="115000"/>
                        </a:lnSpc>
                        <a:spcAft>
                          <a:spcPts val="1000"/>
                        </a:spcAft>
                      </a:pPr>
                      <a:r>
                        <a:rPr lang="en-US" sz="1000" b="1" u="none" strike="noStrike" dirty="0">
                          <a:solidFill>
                            <a:srgbClr val="0000FF"/>
                          </a:solidFill>
                          <a:effectLst/>
                          <a:latin typeface="Times New Roman"/>
                          <a:ea typeface="Times New Roman"/>
                          <a:cs typeface="Arial"/>
                          <a:hlinkClick r:id="rId2"/>
                        </a:rPr>
                        <a:t>Car crush</a:t>
                      </a:r>
                      <a:endParaRPr lang="en-US" sz="1400" b="1" dirty="0">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nSpc>
                          <a:spcPct val="115000"/>
                        </a:lnSpc>
                        <a:spcAft>
                          <a:spcPts val="1000"/>
                        </a:spcAft>
                      </a:pPr>
                      <a:r>
                        <a:rPr lang="en-US" sz="1000" b="1" u="none" strike="noStrike" dirty="0">
                          <a:solidFill>
                            <a:srgbClr val="0000FF"/>
                          </a:solidFill>
                          <a:effectLst/>
                          <a:latin typeface="Times New Roman"/>
                          <a:ea typeface="Times New Roman"/>
                          <a:cs typeface="Arial"/>
                          <a:hlinkClick r:id="rId3"/>
                        </a:rPr>
                        <a:t>Impact for scenario Car crush</a:t>
                      </a:r>
                      <a:endParaRPr lang="en-US" sz="1400" b="1" dirty="0">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dirty="0">
                          <a:effectLst/>
                          <a:latin typeface="Times New Roman"/>
                          <a:ea typeface="Times New Roman"/>
                          <a:cs typeface="Arial"/>
                        </a:rPr>
                        <a:t>Medium</a:t>
                      </a:r>
                      <a:endParaRPr lang="en-US" sz="1400" b="1" dirty="0">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u="none" strike="noStrike" dirty="0">
                          <a:solidFill>
                            <a:srgbClr val="0000FF"/>
                          </a:solidFill>
                          <a:effectLst/>
                          <a:latin typeface="Times New Roman"/>
                          <a:ea typeface="Times New Roman"/>
                          <a:cs typeface="Arial"/>
                          <a:hlinkClick r:id="rId4"/>
                        </a:rPr>
                        <a:t>Worker outside</a:t>
                      </a:r>
                      <a:endParaRPr lang="en-US" sz="1400" b="1" dirty="0">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rowSpan="4">
                  <a:txBody>
                    <a:bodyPr/>
                    <a:lstStyle/>
                    <a:p>
                      <a:pPr algn="ctr">
                        <a:lnSpc>
                          <a:spcPct val="115000"/>
                        </a:lnSpc>
                        <a:spcAft>
                          <a:spcPts val="1000"/>
                        </a:spcAft>
                      </a:pPr>
                      <a:r>
                        <a:rPr lang="en-US" sz="1000" b="1" u="none" strike="noStrike" dirty="0">
                          <a:solidFill>
                            <a:srgbClr val="0000FF"/>
                          </a:solidFill>
                          <a:effectLst/>
                          <a:latin typeface="Times New Roman"/>
                          <a:ea typeface="Times New Roman"/>
                          <a:cs typeface="Arial"/>
                          <a:hlinkClick r:id="rId5"/>
                        </a:rPr>
                        <a:t>Assessment case </a:t>
                      </a:r>
                      <a:r>
                        <a:rPr lang="en-US" sz="1000" b="1" u="none" strike="noStrike" dirty="0" smtClean="0">
                          <a:solidFill>
                            <a:srgbClr val="0000FF"/>
                          </a:solidFill>
                          <a:effectLst/>
                          <a:latin typeface="Times New Roman"/>
                          <a:ea typeface="Times New Roman"/>
                          <a:cs typeface="Arial"/>
                          <a:hlinkClick r:id="rId5"/>
                        </a:rPr>
                        <a:t> </a:t>
                      </a:r>
                      <a:r>
                        <a:rPr lang="en-US" sz="1000" b="1" u="none" strike="noStrike" dirty="0" smtClean="0">
                          <a:solidFill>
                            <a:srgbClr val="0000FF"/>
                          </a:solidFill>
                          <a:effectLst/>
                          <a:latin typeface="Times New Roman"/>
                          <a:ea typeface="Times New Roman"/>
                          <a:cs typeface="Arial"/>
                        </a:rPr>
                        <a:t> </a:t>
                      </a:r>
                      <a:endParaRPr lang="en-US" sz="1400" b="1" dirty="0">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dirty="0">
                          <a:effectLst/>
                          <a:latin typeface="Times New Roman"/>
                          <a:ea typeface="Times New Roman"/>
                          <a:cs typeface="Arial"/>
                        </a:rPr>
                        <a:t>3.00E-016</a:t>
                      </a:r>
                      <a:endParaRPr lang="en-US" sz="1400" b="1" dirty="0">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r>
              <a:tr h="559426">
                <a:tc>
                  <a:txBody>
                    <a:bodyPr/>
                    <a:lstStyle/>
                    <a:p>
                      <a:pPr>
                        <a:lnSpc>
                          <a:spcPct val="115000"/>
                        </a:lnSpc>
                        <a:spcAft>
                          <a:spcPts val="1000"/>
                        </a:spcAft>
                      </a:pPr>
                      <a:r>
                        <a:rPr lang="en-US" sz="1000" b="1" u="none" strike="noStrike">
                          <a:solidFill>
                            <a:srgbClr val="0000FF"/>
                          </a:solidFill>
                          <a:effectLst/>
                          <a:latin typeface="Times New Roman"/>
                          <a:ea typeface="Times New Roman"/>
                          <a:cs typeface="Arial"/>
                          <a:hlinkClick r:id="rId2"/>
                        </a:rPr>
                        <a:t>Car crush</a:t>
                      </a:r>
                      <a:endParaRPr lang="en-US" sz="1400" b="1">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nSpc>
                          <a:spcPct val="115000"/>
                        </a:lnSpc>
                        <a:spcAft>
                          <a:spcPts val="1000"/>
                        </a:spcAft>
                      </a:pPr>
                      <a:r>
                        <a:rPr lang="en-US" sz="1000" b="1" u="none" strike="noStrike">
                          <a:solidFill>
                            <a:srgbClr val="0000FF"/>
                          </a:solidFill>
                          <a:effectLst/>
                          <a:latin typeface="Times New Roman"/>
                          <a:ea typeface="Times New Roman"/>
                          <a:cs typeface="Arial"/>
                          <a:hlinkClick r:id="rId3"/>
                        </a:rPr>
                        <a:t>Impact for scenario Car crush</a:t>
                      </a:r>
                      <a:endParaRPr lang="en-US" sz="1400" b="1">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a:effectLst/>
                          <a:latin typeface="Times New Roman"/>
                          <a:ea typeface="Times New Roman"/>
                          <a:cs typeface="Arial"/>
                        </a:rPr>
                        <a:t>Low</a:t>
                      </a:r>
                      <a:endParaRPr lang="en-US" sz="1400" b="1">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u="none" strike="noStrike">
                          <a:solidFill>
                            <a:srgbClr val="0000FF"/>
                          </a:solidFill>
                          <a:effectLst/>
                          <a:latin typeface="Times New Roman"/>
                          <a:ea typeface="Times New Roman"/>
                          <a:cs typeface="Arial"/>
                          <a:hlinkClick r:id="rId4"/>
                        </a:rPr>
                        <a:t>Worker outside</a:t>
                      </a:r>
                      <a:endParaRPr lang="en-US" sz="1400" b="1">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vMerge="1">
                  <a:txBody>
                    <a:bodyPr/>
                    <a:lstStyle/>
                    <a:p>
                      <a:pPr algn="ctr">
                        <a:lnSpc>
                          <a:spcPct val="115000"/>
                        </a:lnSpc>
                        <a:spcAft>
                          <a:spcPts val="1000"/>
                        </a:spcAft>
                      </a:pPr>
                      <a:endParaRPr lang="en-US" sz="1400" b="1" dirty="0">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dirty="0">
                          <a:effectLst/>
                          <a:latin typeface="Times New Roman"/>
                          <a:ea typeface="Times New Roman"/>
                          <a:cs typeface="Arial"/>
                        </a:rPr>
                        <a:t>6.41E-017</a:t>
                      </a:r>
                      <a:endParaRPr lang="en-US" sz="1400" b="1" dirty="0">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r>
              <a:tr h="932377">
                <a:tc>
                  <a:txBody>
                    <a:bodyPr/>
                    <a:lstStyle/>
                    <a:p>
                      <a:pPr>
                        <a:lnSpc>
                          <a:spcPct val="115000"/>
                        </a:lnSpc>
                        <a:spcAft>
                          <a:spcPts val="1000"/>
                        </a:spcAft>
                      </a:pPr>
                      <a:r>
                        <a:rPr lang="en-US" sz="1000" b="1" u="none" strike="noStrike">
                          <a:solidFill>
                            <a:srgbClr val="0000FF"/>
                          </a:solidFill>
                          <a:effectLst/>
                          <a:latin typeface="Times New Roman"/>
                          <a:ea typeface="Times New Roman"/>
                          <a:cs typeface="Arial"/>
                          <a:hlinkClick r:id="rId6"/>
                        </a:rPr>
                        <a:t>Damage of waste package through Loading into  the truck</a:t>
                      </a:r>
                      <a:endParaRPr lang="en-US" sz="1400" b="1">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nSpc>
                          <a:spcPct val="115000"/>
                        </a:lnSpc>
                        <a:spcAft>
                          <a:spcPts val="1000"/>
                        </a:spcAft>
                      </a:pPr>
                      <a:r>
                        <a:rPr lang="en-US" sz="1000" b="1" u="none" strike="noStrike">
                          <a:solidFill>
                            <a:srgbClr val="0000FF"/>
                          </a:solidFill>
                          <a:effectLst/>
                          <a:latin typeface="Times New Roman"/>
                          <a:ea typeface="Times New Roman"/>
                          <a:cs typeface="Arial"/>
                          <a:hlinkClick r:id="rId7"/>
                        </a:rPr>
                        <a:t>Impact for scenario Damage of waste package through Loading to the truck</a:t>
                      </a:r>
                      <a:endParaRPr lang="en-US" sz="1400" b="1">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a:effectLst/>
                          <a:latin typeface="Times New Roman"/>
                          <a:ea typeface="Times New Roman"/>
                          <a:cs typeface="Arial"/>
                        </a:rPr>
                        <a:t>Low</a:t>
                      </a:r>
                      <a:endParaRPr lang="en-US" sz="1400" b="1">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u="none" strike="noStrike">
                          <a:solidFill>
                            <a:srgbClr val="0000FF"/>
                          </a:solidFill>
                          <a:effectLst/>
                          <a:latin typeface="Times New Roman"/>
                          <a:ea typeface="Times New Roman"/>
                          <a:cs typeface="Arial"/>
                          <a:hlinkClick r:id="rId4"/>
                        </a:rPr>
                        <a:t>Worker outside</a:t>
                      </a:r>
                      <a:endParaRPr lang="en-US" sz="1400" b="1">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vMerge="1">
                  <a:txBody>
                    <a:bodyPr/>
                    <a:lstStyle/>
                    <a:p>
                      <a:pPr algn="ctr">
                        <a:lnSpc>
                          <a:spcPct val="115000"/>
                        </a:lnSpc>
                        <a:spcAft>
                          <a:spcPts val="1000"/>
                        </a:spcAft>
                      </a:pPr>
                      <a:endParaRPr lang="en-US" sz="1400" b="1" dirty="0">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dirty="0">
                          <a:effectLst/>
                          <a:latin typeface="Times New Roman"/>
                          <a:ea typeface="Times New Roman"/>
                          <a:cs typeface="Arial"/>
                        </a:rPr>
                        <a:t>5.99E-016</a:t>
                      </a:r>
                      <a:endParaRPr lang="en-US" sz="1400" b="1" dirty="0">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A9A9A9"/>
                      </a:solidFill>
                      <a:prstDash val="solid"/>
                      <a:round/>
                      <a:headEnd type="none" w="med" len="med"/>
                      <a:tailEnd type="none" w="med" len="med"/>
                    </a:lnB>
                    <a:solidFill>
                      <a:srgbClr val="F5F5F5"/>
                    </a:solidFill>
                  </a:tcPr>
                </a:tc>
              </a:tr>
              <a:tr h="932377">
                <a:tc>
                  <a:txBody>
                    <a:bodyPr/>
                    <a:lstStyle/>
                    <a:p>
                      <a:pPr>
                        <a:lnSpc>
                          <a:spcPct val="115000"/>
                        </a:lnSpc>
                        <a:spcAft>
                          <a:spcPts val="1000"/>
                        </a:spcAft>
                      </a:pPr>
                      <a:r>
                        <a:rPr lang="en-US" sz="1000" b="1" u="none" strike="noStrike">
                          <a:solidFill>
                            <a:srgbClr val="0000FF"/>
                          </a:solidFill>
                          <a:effectLst/>
                          <a:latin typeface="Times New Roman"/>
                          <a:ea typeface="Times New Roman"/>
                          <a:cs typeface="Arial"/>
                          <a:hlinkClick r:id="rId6"/>
                        </a:rPr>
                        <a:t>Damage of waste package through Loadinginto  the truck</a:t>
                      </a:r>
                      <a:endParaRPr lang="en-US" sz="1400" b="1">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nSpc>
                          <a:spcPct val="115000"/>
                        </a:lnSpc>
                        <a:spcAft>
                          <a:spcPts val="1000"/>
                        </a:spcAft>
                      </a:pPr>
                      <a:r>
                        <a:rPr lang="en-US" sz="1000" b="1" u="none" strike="noStrike">
                          <a:solidFill>
                            <a:srgbClr val="0000FF"/>
                          </a:solidFill>
                          <a:effectLst/>
                          <a:latin typeface="Times New Roman"/>
                          <a:ea typeface="Times New Roman"/>
                          <a:cs typeface="Arial"/>
                          <a:hlinkClick r:id="rId7"/>
                        </a:rPr>
                        <a:t>Impact for scenario Damage of waste package through Loading to the truck</a:t>
                      </a:r>
                      <a:endParaRPr lang="en-US" sz="1400" b="1">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a:effectLst/>
                          <a:latin typeface="Times New Roman"/>
                          <a:ea typeface="Times New Roman"/>
                          <a:cs typeface="Arial"/>
                        </a:rPr>
                        <a:t>Low</a:t>
                      </a:r>
                      <a:endParaRPr lang="en-US" sz="1400" b="1">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u="none" strike="noStrike">
                          <a:solidFill>
                            <a:srgbClr val="0000FF"/>
                          </a:solidFill>
                          <a:effectLst/>
                          <a:latin typeface="Times New Roman"/>
                          <a:ea typeface="Times New Roman"/>
                          <a:cs typeface="Arial"/>
                          <a:hlinkClick r:id="rId4"/>
                        </a:rPr>
                        <a:t>Worker outside</a:t>
                      </a:r>
                      <a:endParaRPr lang="en-US" sz="1400" b="1">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vMerge="1">
                  <a:txBody>
                    <a:bodyPr/>
                    <a:lstStyle/>
                    <a:p>
                      <a:pPr algn="ctr">
                        <a:lnSpc>
                          <a:spcPct val="115000"/>
                        </a:lnSpc>
                        <a:spcAft>
                          <a:spcPts val="1000"/>
                        </a:spcAft>
                      </a:pPr>
                      <a:endParaRPr lang="en-US" sz="1400" b="1" dirty="0">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ctr">
                        <a:lnSpc>
                          <a:spcPct val="115000"/>
                        </a:lnSpc>
                        <a:spcAft>
                          <a:spcPts val="1000"/>
                        </a:spcAft>
                      </a:pPr>
                      <a:r>
                        <a:rPr lang="en-US" sz="1000" b="1" dirty="0">
                          <a:effectLst/>
                          <a:latin typeface="Times New Roman"/>
                          <a:ea typeface="Times New Roman"/>
                          <a:cs typeface="Arial"/>
                        </a:rPr>
                        <a:t>1.28E-016</a:t>
                      </a:r>
                      <a:endParaRPr lang="en-US" sz="1400" b="1" dirty="0">
                        <a:effectLst/>
                        <a:latin typeface="Calibri"/>
                        <a:ea typeface="Calibri"/>
                        <a:cs typeface="Arial"/>
                      </a:endParaRPr>
                    </a:p>
                  </a:txBody>
                  <a:tcPr marL="68580" marR="68580" marT="0" marB="0" anchor="ctr">
                    <a:lnL w="12700" cap="flat" cmpd="sng" algn="ctr">
                      <a:solidFill>
                        <a:srgbClr val="A9A9A9"/>
                      </a:solidFill>
                      <a:prstDash val="solid"/>
                      <a:round/>
                      <a:headEnd type="none" w="med" len="med"/>
                      <a:tailEnd type="none" w="med" len="med"/>
                    </a:lnL>
                    <a:lnR w="12700" cap="flat" cmpd="sng" algn="ctr">
                      <a:solidFill>
                        <a:srgbClr val="A9A9A9"/>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186475">
                <a:tc gridSpan="6">
                  <a:txBody>
                    <a:bodyPr/>
                    <a:lstStyle/>
                    <a:p>
                      <a:pPr algn="ctr">
                        <a:lnSpc>
                          <a:spcPct val="115000"/>
                        </a:lnSpc>
                        <a:spcAft>
                          <a:spcPts val="1000"/>
                        </a:spcAft>
                      </a:pPr>
                      <a:r>
                        <a:rPr lang="en-US" sz="800" dirty="0">
                          <a:effectLst/>
                          <a:latin typeface="Times New Roman"/>
                          <a:ea typeface="Times New Roman"/>
                          <a:cs typeface="Arial"/>
                        </a:rPr>
                        <a:t>Doses estimated for all scenarios are much lower than the Reference Level of 1 </a:t>
                      </a:r>
                      <a:r>
                        <a:rPr lang="en-US" sz="800" dirty="0" err="1">
                          <a:effectLst/>
                          <a:latin typeface="Times New Roman"/>
                          <a:ea typeface="Times New Roman"/>
                          <a:cs typeface="Arial"/>
                        </a:rPr>
                        <a:t>mSv</a:t>
                      </a:r>
                      <a:r>
                        <a:rPr lang="en-US" sz="800" dirty="0">
                          <a:effectLst/>
                          <a:latin typeface="Times New Roman"/>
                          <a:ea typeface="Times New Roman"/>
                          <a:cs typeface="Arial"/>
                        </a:rPr>
                        <a:t>.</a:t>
                      </a:r>
                      <a:endParaRPr lang="en-US"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lstStyle/>
          <a:p>
            <a:fld id="{23A0628E-C12F-4F8C-9895-BCD5E30100D3}" type="slidenum">
              <a:rPr lang="en-US" smtClean="0"/>
              <a:pPr/>
              <a:t>43</a:t>
            </a:fld>
            <a:endParaRPr lang="en-US" dirty="0"/>
          </a:p>
        </p:txBody>
      </p:sp>
    </p:spTree>
    <p:extLst>
      <p:ext uri="{BB962C8B-B14F-4D97-AF65-F5344CB8AC3E}">
        <p14:creationId xmlns:p14="http://schemas.microsoft.com/office/powerpoint/2010/main" val="3046223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6840760" cy="720080"/>
          </a:xfrm>
        </p:spPr>
        <p:txBody>
          <a:bodyPr>
            <a:noAutofit/>
          </a:bodyPr>
          <a:lstStyle/>
          <a:p>
            <a:r>
              <a:rPr lang="en-GB" sz="1800" dirty="0"/>
              <a:t>Status of Safety Case / Safety Assessment for </a:t>
            </a:r>
            <a:r>
              <a:rPr lang="en-US" sz="1800" dirty="0"/>
              <a:t>DSRS </a:t>
            </a:r>
            <a:r>
              <a:rPr lang="en-GB" sz="1800" dirty="0" smtClean="0"/>
              <a:t>Stores</a:t>
            </a:r>
            <a:endParaRPr lang="en-GB" sz="1800" dirty="0"/>
          </a:p>
        </p:txBody>
      </p:sp>
      <p:sp>
        <p:nvSpPr>
          <p:cNvPr id="3" name="Content Placeholder 2"/>
          <p:cNvSpPr>
            <a:spLocks noGrp="1"/>
          </p:cNvSpPr>
          <p:nvPr>
            <p:ph idx="1"/>
          </p:nvPr>
        </p:nvSpPr>
        <p:spPr/>
        <p:txBody>
          <a:bodyPr>
            <a:normAutofit fontScale="70000" lnSpcReduction="20000"/>
          </a:bodyPr>
          <a:lstStyle/>
          <a:p>
            <a:pPr marL="114300" marR="0" indent="-457200" algn="just">
              <a:lnSpc>
                <a:spcPct val="115000"/>
              </a:lnSpc>
              <a:spcBef>
                <a:spcPts val="0"/>
              </a:spcBef>
              <a:spcAft>
                <a:spcPts val="1000"/>
              </a:spcAft>
              <a:buFont typeface="Wingdings" pitchFamily="2" charset="2"/>
              <a:buChar char="Ø"/>
            </a:pPr>
            <a:r>
              <a:rPr lang="en-US" dirty="0">
                <a:solidFill>
                  <a:schemeClr val="tx1"/>
                </a:solidFill>
                <a:latin typeface="Times New Roman" panose="02020603050405020304" pitchFamily="18" charset="0"/>
                <a:ea typeface="Calibri"/>
                <a:cs typeface="Times New Roman" panose="02020603050405020304" pitchFamily="18" charset="0"/>
              </a:rPr>
              <a:t>All calculations related to the dose assessment from various activities of the CSF at JAEC were performed in this safety assessment using the methods and models described in the SADRAMS methodology, and using the SAFRAN dose assessment Tool, which implements these methodologies and </a:t>
            </a:r>
            <a:r>
              <a:rPr lang="en-US" dirty="0" smtClean="0">
                <a:solidFill>
                  <a:schemeClr val="tx1"/>
                </a:solidFill>
                <a:latin typeface="Times New Roman" panose="02020603050405020304" pitchFamily="18" charset="0"/>
                <a:ea typeface="Calibri"/>
                <a:cs typeface="Times New Roman" panose="02020603050405020304" pitchFamily="18" charset="0"/>
              </a:rPr>
              <a:t>modeling.</a:t>
            </a:r>
          </a:p>
          <a:p>
            <a:pPr>
              <a:buFont typeface="Wingdings" panose="05000000000000000000" pitchFamily="2" charset="2"/>
              <a:buChar char="Ø"/>
            </a:pPr>
            <a:r>
              <a:rPr lang="en-US" b="1" dirty="0" smtClean="0">
                <a:solidFill>
                  <a:schemeClr val="tx1"/>
                </a:solidFill>
                <a:latin typeface="Times New Roman" panose="02020603050405020304" pitchFamily="18" charset="0"/>
                <a:cs typeface="Times New Roman" panose="02020603050405020304" pitchFamily="18" charset="0"/>
              </a:rPr>
              <a:t>Calculation of doses from external irradiation</a:t>
            </a:r>
            <a:endParaRPr lang="en-US"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600" dirty="0" smtClean="0">
                <a:solidFill>
                  <a:schemeClr val="tx1"/>
                </a:solidFill>
                <a:latin typeface="Times New Roman" panose="02020603050405020304" pitchFamily="18" charset="0"/>
                <a:cs typeface="Times New Roman" panose="02020603050405020304" pitchFamily="18" charset="0"/>
              </a:rPr>
              <a:t>All </a:t>
            </a:r>
            <a:r>
              <a:rPr lang="en-US" sz="2600" dirty="0">
                <a:solidFill>
                  <a:schemeClr val="tx1"/>
                </a:solidFill>
                <a:latin typeface="Times New Roman" panose="02020603050405020304" pitchFamily="18" charset="0"/>
                <a:cs typeface="Times New Roman" panose="02020603050405020304" pitchFamily="18" charset="0"/>
              </a:rPr>
              <a:t>doses from external irradiation were calculated by multiplying the measured or calculated dose rates by the exposure time, in hours/year for impacts of normal operation scenarios or in hours for impacts of accidental scenarios. The dose rates were calculated from the activity of the sources involved in the scenario and taking into account the reduction of the dose rates by shielding. The calculations were performed by  using the models available in the SAFRAN Tool for the calculation of doses from a point source with (lead) shielding and without </a:t>
            </a:r>
            <a:r>
              <a:rPr lang="en-US" sz="2600" dirty="0" smtClean="0">
                <a:solidFill>
                  <a:schemeClr val="tx1"/>
                </a:solidFill>
                <a:latin typeface="Times New Roman" panose="02020603050405020304" pitchFamily="18" charset="0"/>
                <a:cs typeface="Times New Roman" panose="02020603050405020304" pitchFamily="18" charset="0"/>
              </a:rPr>
              <a:t>shielding</a:t>
            </a:r>
          </a:p>
          <a:p>
            <a:pPr marL="0" indent="0" algn="just">
              <a:buNone/>
            </a:pPr>
            <a:endParaRPr lang="en-US" sz="26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600" dirty="0" smtClean="0">
                <a:solidFill>
                  <a:schemeClr val="tx1"/>
                </a:solidFill>
                <a:latin typeface="Times New Roman" panose="02020603050405020304" pitchFamily="18" charset="0"/>
                <a:cs typeface="Times New Roman" panose="02020603050405020304" pitchFamily="18" charset="0"/>
              </a:rPr>
              <a:t>The assessment  results used  to manage and optimized  the radiation worker doses </a:t>
            </a:r>
            <a:r>
              <a:rPr lang="en-US" sz="2600" dirty="0" smtClean="0">
                <a:latin typeface="Times New Roman" panose="02020603050405020304" pitchFamily="18" charset="0"/>
                <a:cs typeface="Times New Roman" panose="02020603050405020304" pitchFamily="18" charset="0"/>
              </a:rPr>
              <a:t>.</a:t>
            </a:r>
          </a:p>
          <a:p>
            <a:pPr marL="457200" lvl="1" indent="0">
              <a:buNone/>
            </a:pPr>
            <a:r>
              <a:rPr lang="en-GB" dirty="0" smtClean="0">
                <a:solidFill>
                  <a:schemeClr val="tx1"/>
                </a:solidFill>
                <a:latin typeface="Times New Roman" panose="02020603050405020304" pitchFamily="18" charset="0"/>
                <a:cs typeface="Times New Roman" panose="02020603050405020304" pitchFamily="18" charset="0"/>
              </a:rPr>
              <a:t>  </a:t>
            </a:r>
            <a:endParaRPr lang="en-GB" dirty="0" smtClean="0">
              <a:solidFill>
                <a:schemeClr val="tx1"/>
              </a:solidFill>
              <a:latin typeface="Times New Roman" panose="02020603050405020304" pitchFamily="18"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12"/>
          </p:nvPr>
        </p:nvSpPr>
        <p:spPr/>
        <p:txBody>
          <a:bodyPr/>
          <a:lstStyle/>
          <a:p>
            <a:fld id="{23A0628E-C12F-4F8C-9895-BCD5E30100D3}" type="slidenum">
              <a:rPr lang="en-US" smtClean="0"/>
              <a:pPr/>
              <a:t>44</a:t>
            </a:fld>
            <a:endParaRPr lang="en-US" dirty="0"/>
          </a:p>
        </p:txBody>
      </p:sp>
    </p:spTree>
    <p:extLst>
      <p:ext uri="{BB962C8B-B14F-4D97-AF65-F5344CB8AC3E}">
        <p14:creationId xmlns:p14="http://schemas.microsoft.com/office/powerpoint/2010/main" val="3274442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1692275" y="188913"/>
            <a:ext cx="6767513" cy="1079500"/>
          </a:xfrm>
          <a:noFill/>
          <a:ln>
            <a:miter lim="800000"/>
            <a:headEnd/>
            <a:tailEnd/>
          </a:ln>
        </p:spPr>
        <p:txBody>
          <a:bodyPr vert="horz" wrap="square" lIns="91440" tIns="45720" rIns="91440" bIns="45720" numCol="1" anchor="t" anchorCtr="0" compatLnSpc="1">
            <a:prstTxWarp prst="textNoShape">
              <a:avLst/>
            </a:prstTxWarp>
          </a:bodyPr>
          <a:lstStyle/>
          <a:p>
            <a:r>
              <a:rPr lang="en-US" dirty="0" err="1" smtClean="0"/>
              <a:t>Sewaqa</a:t>
            </a:r>
            <a:r>
              <a:rPr lang="en-US" dirty="0" smtClean="0"/>
              <a:t> Disposal  Site </a:t>
            </a:r>
          </a:p>
        </p:txBody>
      </p:sp>
      <p:grpSp>
        <p:nvGrpSpPr>
          <p:cNvPr id="40963" name="Group 10"/>
          <p:cNvGrpSpPr>
            <a:grpSpLocks/>
          </p:cNvGrpSpPr>
          <p:nvPr/>
        </p:nvGrpSpPr>
        <p:grpSpPr bwMode="auto">
          <a:xfrm>
            <a:off x="179388" y="1700213"/>
            <a:ext cx="4314825" cy="4581525"/>
            <a:chOff x="179512" y="1700808"/>
            <a:chExt cx="4314842" cy="4581128"/>
          </a:xfrm>
        </p:grpSpPr>
        <p:pic>
          <p:nvPicPr>
            <p:cNvPr id="40968" name="Picture 4" descr="C:\Users\khalil.awad.JAECGOV\Desktop\ئئ12.jpg"/>
            <p:cNvPicPr>
              <a:picLocks noChangeAspect="1" noChangeArrowheads="1"/>
            </p:cNvPicPr>
            <p:nvPr/>
          </p:nvPicPr>
          <p:blipFill>
            <a:blip r:embed="rId2"/>
            <a:srcRect/>
            <a:stretch>
              <a:fillRect/>
            </a:stretch>
          </p:blipFill>
          <p:spPr bwMode="auto">
            <a:xfrm>
              <a:off x="179512" y="1700808"/>
              <a:ext cx="4314842" cy="4581128"/>
            </a:xfrm>
            <a:prstGeom prst="rect">
              <a:avLst/>
            </a:prstGeom>
            <a:noFill/>
            <a:ln w="9525">
              <a:noFill/>
              <a:miter lim="800000"/>
              <a:headEnd/>
              <a:tailEnd/>
            </a:ln>
          </p:spPr>
        </p:pic>
        <p:sp>
          <p:nvSpPr>
            <p:cNvPr id="5" name="Oval 4"/>
            <p:cNvSpPr/>
            <p:nvPr/>
          </p:nvSpPr>
          <p:spPr bwMode="auto">
            <a:xfrm>
              <a:off x="2482983" y="4005658"/>
              <a:ext cx="504827" cy="503193"/>
            </a:xfrm>
            <a:prstGeom prst="ellipse">
              <a:avLst/>
            </a:prstGeom>
            <a:noFill/>
            <a:ln w="44450" cap="flat" cmpd="sng" algn="ctr">
              <a:solidFill>
                <a:srgbClr val="CC0000"/>
              </a:solidFill>
              <a:prstDash val="solid"/>
              <a:round/>
              <a:headEnd type="none" w="med" len="med"/>
              <a:tailEnd type="none" w="med" len="med"/>
            </a:ln>
            <a:effectLst/>
          </p:spPr>
          <p:txBody>
            <a:bodyPr/>
            <a:lstStyle/>
            <a:p>
              <a:pPr algn="just" eaLnBrk="0" fontAlgn="base" hangingPunct="0">
                <a:lnSpc>
                  <a:spcPct val="85000"/>
                </a:lnSpc>
                <a:spcBef>
                  <a:spcPct val="40000"/>
                </a:spcBef>
                <a:spcAft>
                  <a:spcPct val="0"/>
                </a:spcAft>
                <a:buClr>
                  <a:srgbClr val="333399"/>
                </a:buClr>
                <a:buSzPct val="130000"/>
                <a:buFontTx/>
                <a:buChar char="»"/>
                <a:defRPr/>
              </a:pPr>
              <a:endParaRPr lang="en-US" sz="2400">
                <a:solidFill>
                  <a:srgbClr val="000000"/>
                </a:solidFill>
                <a:effectLst>
                  <a:outerShdw blurRad="38100" dist="38100" dir="2700000" algn="tl">
                    <a:srgbClr val="000000">
                      <a:alpha val="43137"/>
                    </a:srgbClr>
                  </a:outerShdw>
                </a:effectLst>
                <a:cs typeface="Times New Roman" pitchFamily="18" charset="0"/>
              </a:endParaRPr>
            </a:p>
          </p:txBody>
        </p:sp>
        <p:cxnSp>
          <p:nvCxnSpPr>
            <p:cNvPr id="40970" name="Straight Arrow Connector 7"/>
            <p:cNvCxnSpPr>
              <a:cxnSpLocks noChangeShapeType="1"/>
              <a:endCxn id="5" idx="1"/>
            </p:cNvCxnSpPr>
            <p:nvPr/>
          </p:nvCxnSpPr>
          <p:spPr bwMode="auto">
            <a:xfrm>
              <a:off x="1619672" y="2852936"/>
              <a:ext cx="937913" cy="1225945"/>
            </a:xfrm>
            <a:prstGeom prst="straightConnector1">
              <a:avLst/>
            </a:prstGeom>
            <a:noFill/>
            <a:ln w="34925" algn="ctr">
              <a:solidFill>
                <a:srgbClr val="CC0000"/>
              </a:solidFill>
              <a:round/>
              <a:headEnd/>
              <a:tailEnd type="arrow" w="med" len="med"/>
            </a:ln>
          </p:spPr>
        </p:cxnSp>
      </p:grpSp>
      <p:grpSp>
        <p:nvGrpSpPr>
          <p:cNvPr id="40964" name="Group 9"/>
          <p:cNvGrpSpPr>
            <a:grpSpLocks/>
          </p:cNvGrpSpPr>
          <p:nvPr/>
        </p:nvGrpSpPr>
        <p:grpSpPr bwMode="auto">
          <a:xfrm>
            <a:off x="5148263" y="1628775"/>
            <a:ext cx="3529012" cy="4652963"/>
            <a:chOff x="5148064" y="1628800"/>
            <a:chExt cx="3529416" cy="4653136"/>
          </a:xfrm>
        </p:grpSpPr>
        <p:pic>
          <p:nvPicPr>
            <p:cNvPr id="40965" name="Picture 3" descr="suwaqa.png"/>
            <p:cNvPicPr>
              <a:picLocks noChangeAspect="1"/>
            </p:cNvPicPr>
            <p:nvPr/>
          </p:nvPicPr>
          <p:blipFill>
            <a:blip r:embed="rId3"/>
            <a:srcRect/>
            <a:stretch>
              <a:fillRect/>
            </a:stretch>
          </p:blipFill>
          <p:spPr bwMode="auto">
            <a:xfrm>
              <a:off x="5148064" y="1628800"/>
              <a:ext cx="3529416" cy="4653136"/>
            </a:xfrm>
            <a:prstGeom prst="rect">
              <a:avLst/>
            </a:prstGeom>
            <a:noFill/>
            <a:ln w="9525">
              <a:noFill/>
              <a:miter lim="800000"/>
              <a:headEnd/>
              <a:tailEnd/>
            </a:ln>
          </p:spPr>
        </p:pic>
        <p:sp>
          <p:nvSpPr>
            <p:cNvPr id="6" name="Oval 5"/>
            <p:cNvSpPr/>
            <p:nvPr/>
          </p:nvSpPr>
          <p:spPr bwMode="auto">
            <a:xfrm>
              <a:off x="7092974" y="3357652"/>
              <a:ext cx="935145" cy="1079540"/>
            </a:xfrm>
            <a:prstGeom prst="ellipse">
              <a:avLst/>
            </a:prstGeom>
            <a:noFill/>
            <a:ln w="44450" cap="flat" cmpd="sng" algn="ctr">
              <a:solidFill>
                <a:srgbClr val="CC0000"/>
              </a:solidFill>
              <a:prstDash val="solid"/>
              <a:round/>
              <a:headEnd type="none" w="med" len="med"/>
              <a:tailEnd type="none" w="med" len="med"/>
            </a:ln>
            <a:effectLst/>
          </p:spPr>
          <p:txBody>
            <a:bodyPr/>
            <a:lstStyle/>
            <a:p>
              <a:pPr algn="just" eaLnBrk="0" fontAlgn="base" hangingPunct="0">
                <a:lnSpc>
                  <a:spcPct val="85000"/>
                </a:lnSpc>
                <a:spcBef>
                  <a:spcPct val="40000"/>
                </a:spcBef>
                <a:spcAft>
                  <a:spcPct val="0"/>
                </a:spcAft>
                <a:buClr>
                  <a:srgbClr val="333399"/>
                </a:buClr>
                <a:buSzPct val="130000"/>
                <a:buFontTx/>
                <a:buChar char="»"/>
                <a:defRPr/>
              </a:pPr>
              <a:endParaRPr lang="en-US" sz="2400">
                <a:solidFill>
                  <a:srgbClr val="000000"/>
                </a:solidFill>
                <a:effectLst>
                  <a:outerShdw blurRad="38100" dist="38100" dir="2700000" algn="tl">
                    <a:srgbClr val="000000">
                      <a:alpha val="43137"/>
                    </a:srgbClr>
                  </a:outerShdw>
                </a:effectLst>
                <a:cs typeface="Times New Roman" pitchFamily="18" charset="0"/>
              </a:endParaRPr>
            </a:p>
          </p:txBody>
        </p:sp>
        <p:cxnSp>
          <p:nvCxnSpPr>
            <p:cNvPr id="40967" name="Straight Arrow Connector 8"/>
            <p:cNvCxnSpPr>
              <a:cxnSpLocks noChangeShapeType="1"/>
            </p:cNvCxnSpPr>
            <p:nvPr/>
          </p:nvCxnSpPr>
          <p:spPr bwMode="auto">
            <a:xfrm>
              <a:off x="6300192" y="2276872"/>
              <a:ext cx="937913" cy="1225945"/>
            </a:xfrm>
            <a:prstGeom prst="straightConnector1">
              <a:avLst/>
            </a:prstGeom>
            <a:noFill/>
            <a:ln w="34925" algn="ctr">
              <a:solidFill>
                <a:srgbClr val="CC0000"/>
              </a:solidFill>
              <a:round/>
              <a:headEnd/>
              <a:tailEnd type="arrow" w="med" len="med"/>
            </a:ln>
          </p:spPr>
        </p:cxnSp>
      </p:grpSp>
    </p:spTree>
    <p:extLst>
      <p:ext uri="{BB962C8B-B14F-4D97-AF65-F5344CB8AC3E}">
        <p14:creationId xmlns:p14="http://schemas.microsoft.com/office/powerpoint/2010/main" val="405013366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sz="quarter"/>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Old Disposal Site at </a:t>
            </a:r>
            <a:r>
              <a:rPr lang="en-US" dirty="0" err="1" smtClean="0"/>
              <a:t>Sewaqa</a:t>
            </a:r>
            <a:endParaRPr lang="en-US" dirty="0" smtClean="0"/>
          </a:p>
        </p:txBody>
      </p:sp>
      <p:sp>
        <p:nvSpPr>
          <p:cNvPr id="41987" name="Rectangle 8"/>
          <p:cNvSpPr>
            <a:spLocks noGrp="1" noChangeArrowheads="1"/>
          </p:cNvSpPr>
          <p:nvPr>
            <p:ph sz="quarter" idx="3"/>
          </p:nvPr>
        </p:nvSpPr>
        <p:spPr>
          <a:xfrm>
            <a:off x="820738" y="4310063"/>
            <a:ext cx="3895725" cy="647700"/>
          </a:xfrm>
        </p:spPr>
        <p:txBody>
          <a:bodyPr/>
          <a:lstStyle/>
          <a:p>
            <a:pPr algn="ctr" eaLnBrk="1" hangingPunct="1">
              <a:buFontTx/>
              <a:buNone/>
            </a:pPr>
            <a:r>
              <a:rPr lang="en-US" sz="1400" b="1" smtClean="0">
                <a:ea typeface="MS Hei" pitchFamily="49" charset="-122"/>
              </a:rPr>
              <a:t>The main gate  to the RW </a:t>
            </a:r>
            <a:r>
              <a:rPr lang="en-US" sz="1800" b="1" smtClean="0">
                <a:ea typeface="MS Hei" pitchFamily="49" charset="-122"/>
              </a:rPr>
              <a:t>disposal site</a:t>
            </a:r>
          </a:p>
          <a:p>
            <a:pPr algn="ctr" eaLnBrk="1" hangingPunct="1">
              <a:buFontTx/>
              <a:buNone/>
            </a:pPr>
            <a:r>
              <a:rPr lang="en-US" sz="1800" b="1" smtClean="0">
                <a:ea typeface="MS Hei" pitchFamily="49" charset="-122"/>
              </a:rPr>
              <a:t>Site At Sewaqa</a:t>
            </a:r>
          </a:p>
          <a:p>
            <a:pPr algn="ctr" eaLnBrk="1" hangingPunct="1">
              <a:buFontTx/>
              <a:buNone/>
            </a:pPr>
            <a:r>
              <a:rPr lang="en-US" sz="1800" b="1" smtClean="0">
                <a:ea typeface="MS Hei" pitchFamily="49" charset="-122"/>
              </a:rPr>
              <a:t> </a:t>
            </a:r>
          </a:p>
        </p:txBody>
      </p:sp>
      <p:sp>
        <p:nvSpPr>
          <p:cNvPr id="41988" name="Rectangle 12"/>
          <p:cNvSpPr>
            <a:spLocks noGrp="1" noChangeArrowheads="1"/>
          </p:cNvSpPr>
          <p:nvPr>
            <p:ph sz="quarter" idx="2"/>
          </p:nvPr>
        </p:nvSpPr>
        <p:spPr>
          <a:xfrm>
            <a:off x="4932363" y="1700213"/>
            <a:ext cx="4022725" cy="460375"/>
          </a:xfrm>
        </p:spPr>
        <p:txBody>
          <a:bodyPr/>
          <a:lstStyle/>
          <a:p>
            <a:pPr eaLnBrk="1" hangingPunct="1">
              <a:buFontTx/>
              <a:buNone/>
            </a:pPr>
            <a:r>
              <a:rPr lang="en-US" sz="1800" b="1" smtClean="0"/>
              <a:t>The RW Disposal Site at Sewaqa</a:t>
            </a:r>
            <a:endParaRPr lang="ar-JO" sz="1800" b="1" smtClean="0"/>
          </a:p>
          <a:p>
            <a:pPr eaLnBrk="1" hangingPunct="1">
              <a:buFontTx/>
              <a:buNone/>
            </a:pPr>
            <a:endParaRPr lang="en-US" sz="1800" b="1" smtClean="0"/>
          </a:p>
        </p:txBody>
      </p:sp>
      <p:sp>
        <p:nvSpPr>
          <p:cNvPr id="41989" name="Rectangle 14"/>
          <p:cNvSpPr>
            <a:spLocks noGrp="1" noChangeArrowheads="1"/>
          </p:cNvSpPr>
          <p:nvPr>
            <p:ph sz="quarter" idx="4"/>
          </p:nvPr>
        </p:nvSpPr>
        <p:spPr>
          <a:xfrm>
            <a:off x="5119688" y="4292600"/>
            <a:ext cx="3340100" cy="503238"/>
          </a:xfrm>
        </p:spPr>
        <p:txBody>
          <a:bodyPr/>
          <a:lstStyle/>
          <a:p>
            <a:pPr eaLnBrk="1" hangingPunct="1">
              <a:buFontTx/>
              <a:buNone/>
            </a:pPr>
            <a:r>
              <a:rPr lang="en-US" sz="1800" b="1" smtClean="0">
                <a:ea typeface="MS Hei" pitchFamily="49" charset="-122"/>
              </a:rPr>
              <a:t>RW Disposal Pit at Sewaqa</a:t>
            </a:r>
            <a:endParaRPr lang="ar-JO" sz="1800" b="1" smtClean="0">
              <a:ea typeface="MS Hei" pitchFamily="49" charset="-122"/>
            </a:endParaRPr>
          </a:p>
          <a:p>
            <a:pPr eaLnBrk="1" hangingPunct="1"/>
            <a:endParaRPr lang="en-US" sz="1800" b="1" smtClean="0">
              <a:ea typeface="MS Hei" pitchFamily="49" charset="-122"/>
            </a:endParaRPr>
          </a:p>
        </p:txBody>
      </p:sp>
      <p:sp>
        <p:nvSpPr>
          <p:cNvPr id="41990" name="Rectangle 26"/>
          <p:cNvSpPr>
            <a:spLocks noGrp="1" noChangeArrowheads="1"/>
          </p:cNvSpPr>
          <p:nvPr>
            <p:ph sz="quarter" idx="1"/>
          </p:nvPr>
        </p:nvSpPr>
        <p:spPr>
          <a:xfrm>
            <a:off x="539750" y="1592263"/>
            <a:ext cx="4024313" cy="684212"/>
          </a:xfrm>
        </p:spPr>
        <p:txBody>
          <a:bodyPr/>
          <a:lstStyle/>
          <a:p>
            <a:pPr algn="ctr" eaLnBrk="1" hangingPunct="1">
              <a:buFontTx/>
              <a:buNone/>
            </a:pPr>
            <a:r>
              <a:rPr lang="en-US" sz="1800" b="1" smtClean="0">
                <a:ea typeface="MS Hei" pitchFamily="49" charset="-122"/>
              </a:rPr>
              <a:t>Partially Constructed processing facility</a:t>
            </a:r>
            <a:endParaRPr lang="en-US" sz="1800" b="1" smtClean="0"/>
          </a:p>
        </p:txBody>
      </p:sp>
      <p:pic>
        <p:nvPicPr>
          <p:cNvPr id="41991" name="Picture 36" descr="2007_1119hjordan20033"/>
          <p:cNvPicPr>
            <a:picLocks noChangeAspect="1" noChangeArrowheads="1"/>
          </p:cNvPicPr>
          <p:nvPr/>
        </p:nvPicPr>
        <p:blipFill>
          <a:blip r:embed="rId2" cstate="screen"/>
          <a:srcRect/>
          <a:stretch>
            <a:fillRect/>
          </a:stretch>
        </p:blipFill>
        <p:spPr bwMode="auto">
          <a:xfrm>
            <a:off x="900113" y="4652963"/>
            <a:ext cx="3455987" cy="2089150"/>
          </a:xfrm>
          <a:prstGeom prst="rect">
            <a:avLst/>
          </a:prstGeom>
          <a:noFill/>
          <a:ln w="9525">
            <a:noFill/>
            <a:miter lim="800000"/>
            <a:headEnd/>
            <a:tailEnd/>
          </a:ln>
        </p:spPr>
      </p:pic>
      <p:pic>
        <p:nvPicPr>
          <p:cNvPr id="41992" name="Picture 37" descr="2007_1119hjordan20035"/>
          <p:cNvPicPr>
            <a:picLocks noChangeAspect="1" noChangeArrowheads="1"/>
          </p:cNvPicPr>
          <p:nvPr/>
        </p:nvPicPr>
        <p:blipFill>
          <a:blip r:embed="rId3" cstate="screen"/>
          <a:srcRect/>
          <a:stretch>
            <a:fillRect/>
          </a:stretch>
        </p:blipFill>
        <p:spPr bwMode="auto">
          <a:xfrm>
            <a:off x="5148263" y="2239963"/>
            <a:ext cx="3313112" cy="1944687"/>
          </a:xfrm>
          <a:prstGeom prst="rect">
            <a:avLst/>
          </a:prstGeom>
          <a:noFill/>
          <a:ln w="9525">
            <a:noFill/>
            <a:miter lim="800000"/>
            <a:headEnd/>
            <a:tailEnd/>
          </a:ln>
        </p:spPr>
      </p:pic>
      <p:pic>
        <p:nvPicPr>
          <p:cNvPr id="41993" name="Picture 38" descr="2007_1119hjordan20040"/>
          <p:cNvPicPr>
            <a:picLocks noChangeAspect="1" noChangeArrowheads="1"/>
          </p:cNvPicPr>
          <p:nvPr/>
        </p:nvPicPr>
        <p:blipFill>
          <a:blip r:embed="rId4" cstate="screen"/>
          <a:srcRect/>
          <a:stretch>
            <a:fillRect/>
          </a:stretch>
        </p:blipFill>
        <p:spPr bwMode="auto">
          <a:xfrm>
            <a:off x="5003800" y="4725988"/>
            <a:ext cx="3529013" cy="2016125"/>
          </a:xfrm>
          <a:prstGeom prst="rect">
            <a:avLst/>
          </a:prstGeom>
          <a:noFill/>
          <a:ln w="9525">
            <a:noFill/>
            <a:miter lim="800000"/>
            <a:headEnd/>
            <a:tailEnd/>
          </a:ln>
        </p:spPr>
      </p:pic>
      <p:pic>
        <p:nvPicPr>
          <p:cNvPr id="41994" name="Picture 39" descr="2007_1119hjordan20043"/>
          <p:cNvPicPr>
            <a:picLocks noChangeAspect="1" noChangeArrowheads="1"/>
          </p:cNvPicPr>
          <p:nvPr/>
        </p:nvPicPr>
        <p:blipFill>
          <a:blip r:embed="rId5" cstate="screen"/>
          <a:srcRect/>
          <a:stretch>
            <a:fillRect/>
          </a:stretch>
        </p:blipFill>
        <p:spPr bwMode="auto">
          <a:xfrm>
            <a:off x="827088" y="2311400"/>
            <a:ext cx="3600450" cy="1909763"/>
          </a:xfrm>
          <a:prstGeom prst="rect">
            <a:avLst/>
          </a:prstGeom>
          <a:noFill/>
          <a:ln w="9525">
            <a:noFill/>
            <a:miter lim="800000"/>
            <a:headEnd/>
            <a:tailEnd/>
          </a:ln>
        </p:spPr>
      </p:pic>
    </p:spTree>
    <p:extLst>
      <p:ext uri="{BB962C8B-B14F-4D97-AF65-F5344CB8AC3E}">
        <p14:creationId xmlns:p14="http://schemas.microsoft.com/office/powerpoint/2010/main" val="299581543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sz="quarter"/>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Disposal Site at Sewaqa</a:t>
            </a:r>
          </a:p>
        </p:txBody>
      </p:sp>
      <p:sp>
        <p:nvSpPr>
          <p:cNvPr id="45059" name="Rectangle 12"/>
          <p:cNvSpPr>
            <a:spLocks noGrp="1" noChangeArrowheads="1"/>
          </p:cNvSpPr>
          <p:nvPr>
            <p:ph sz="quarter" idx="2"/>
          </p:nvPr>
        </p:nvSpPr>
        <p:spPr>
          <a:xfrm>
            <a:off x="468313" y="1700213"/>
            <a:ext cx="4679950" cy="460375"/>
          </a:xfrm>
        </p:spPr>
        <p:txBody>
          <a:bodyPr/>
          <a:lstStyle/>
          <a:p>
            <a:pPr eaLnBrk="1" hangingPunct="1">
              <a:buFontTx/>
              <a:buNone/>
            </a:pPr>
            <a:r>
              <a:rPr lang="en-US" sz="1800" b="1" smtClean="0"/>
              <a:t>The RW Disposal Site at Sewaqa</a:t>
            </a:r>
            <a:endParaRPr lang="ar-JO" sz="1800" b="1" smtClean="0"/>
          </a:p>
          <a:p>
            <a:pPr eaLnBrk="1" hangingPunct="1">
              <a:buFontTx/>
              <a:buNone/>
            </a:pPr>
            <a:endParaRPr lang="en-US" sz="1800" b="1" smtClean="0"/>
          </a:p>
        </p:txBody>
      </p:sp>
      <p:sp>
        <p:nvSpPr>
          <p:cNvPr id="45060" name="Rectangle 14"/>
          <p:cNvSpPr>
            <a:spLocks noGrp="1" noChangeArrowheads="1"/>
          </p:cNvSpPr>
          <p:nvPr>
            <p:ph sz="quarter" idx="4"/>
          </p:nvPr>
        </p:nvSpPr>
        <p:spPr>
          <a:xfrm>
            <a:off x="5119688" y="4292600"/>
            <a:ext cx="3340100" cy="503238"/>
          </a:xfrm>
        </p:spPr>
        <p:txBody>
          <a:bodyPr/>
          <a:lstStyle/>
          <a:p>
            <a:pPr eaLnBrk="1" hangingPunct="1">
              <a:buFontTx/>
              <a:buNone/>
            </a:pPr>
            <a:r>
              <a:rPr lang="en-US" sz="1800" b="1" smtClean="0">
                <a:ea typeface="MS Hei" pitchFamily="49" charset="-122"/>
              </a:rPr>
              <a:t>Underground  disposal site</a:t>
            </a:r>
            <a:endParaRPr lang="ar-JO" sz="1800" b="1" smtClean="0">
              <a:ea typeface="MS Hei" pitchFamily="49" charset="-122"/>
            </a:endParaRPr>
          </a:p>
          <a:p>
            <a:pPr eaLnBrk="1" hangingPunct="1"/>
            <a:endParaRPr lang="en-US" sz="1800" b="1" smtClean="0">
              <a:ea typeface="MS Hei" pitchFamily="49" charset="-122"/>
            </a:endParaRPr>
          </a:p>
        </p:txBody>
      </p:sp>
      <p:sp>
        <p:nvSpPr>
          <p:cNvPr id="45061" name="Rectangle 26"/>
          <p:cNvSpPr>
            <a:spLocks noGrp="1" noChangeArrowheads="1"/>
          </p:cNvSpPr>
          <p:nvPr>
            <p:ph sz="quarter" idx="1"/>
          </p:nvPr>
        </p:nvSpPr>
        <p:spPr>
          <a:xfrm>
            <a:off x="539750" y="1592263"/>
            <a:ext cx="4024313" cy="684212"/>
          </a:xfrm>
        </p:spPr>
        <p:txBody>
          <a:bodyPr/>
          <a:lstStyle/>
          <a:p>
            <a:pPr algn="ctr" eaLnBrk="1" hangingPunct="1">
              <a:buFontTx/>
              <a:buNone/>
            </a:pPr>
            <a:r>
              <a:rPr lang="en-US" sz="1800" b="1" smtClean="0">
                <a:ea typeface="MS Hei" pitchFamily="49" charset="-122"/>
              </a:rPr>
              <a:t> </a:t>
            </a:r>
            <a:endParaRPr lang="en-US" sz="1800" b="1" smtClean="0"/>
          </a:p>
        </p:txBody>
      </p:sp>
      <p:pic>
        <p:nvPicPr>
          <p:cNvPr id="45062" name="Picture 37" descr="2007_1119hjordan20035"/>
          <p:cNvPicPr>
            <a:picLocks noChangeAspect="1" noChangeArrowheads="1"/>
          </p:cNvPicPr>
          <p:nvPr/>
        </p:nvPicPr>
        <p:blipFill>
          <a:blip r:embed="rId2" cstate="screen"/>
          <a:srcRect/>
          <a:stretch>
            <a:fillRect/>
          </a:stretch>
        </p:blipFill>
        <p:spPr bwMode="auto">
          <a:xfrm>
            <a:off x="5148263" y="2239963"/>
            <a:ext cx="3313112" cy="1944687"/>
          </a:xfrm>
          <a:prstGeom prst="rect">
            <a:avLst/>
          </a:prstGeom>
          <a:noFill/>
          <a:ln w="9525">
            <a:noFill/>
            <a:miter lim="800000"/>
            <a:headEnd/>
            <a:tailEnd/>
          </a:ln>
        </p:spPr>
      </p:pic>
      <p:sp>
        <p:nvSpPr>
          <p:cNvPr id="45063" name="Content Placeholder 10"/>
          <p:cNvSpPr>
            <a:spLocks noGrp="1"/>
          </p:cNvSpPr>
          <p:nvPr>
            <p:ph sz="quarter" idx="3"/>
          </p:nvPr>
        </p:nvSpPr>
        <p:spPr>
          <a:xfrm>
            <a:off x="152400" y="2205038"/>
            <a:ext cx="4800600" cy="3662362"/>
          </a:xfrm>
        </p:spPr>
        <p:txBody>
          <a:bodyPr/>
          <a:lstStyle/>
          <a:p>
            <a:r>
              <a:rPr lang="en-US" sz="1800" dirty="0" smtClean="0"/>
              <a:t> Reinforced concrete underground pit , dimension 3.6 m x3.6 m with depth 3.1 m.</a:t>
            </a:r>
          </a:p>
          <a:p>
            <a:r>
              <a:rPr lang="en-US" sz="1800" dirty="0" smtClean="0"/>
              <a:t>Backfilling with good compacted natural materials (gravel, clay, concrete ) with drainage pipe surrounded with sand</a:t>
            </a:r>
          </a:p>
          <a:p>
            <a:r>
              <a:rPr lang="en-US" sz="1800" dirty="0" smtClean="0"/>
              <a:t>Consists of three layers , each layer accommodates  25 drums 200 L. </a:t>
            </a:r>
          </a:p>
          <a:p>
            <a:r>
              <a:rPr lang="en-US" sz="1800" dirty="0" smtClean="0"/>
              <a:t>Spent sealed sources in its cask and container are conditioned in cement mortar .</a:t>
            </a:r>
          </a:p>
          <a:p>
            <a:r>
              <a:rPr lang="en-US" sz="1800" dirty="0" smtClean="0"/>
              <a:t>A heavy lid needs a special crane .</a:t>
            </a:r>
          </a:p>
          <a:p>
            <a:endParaRPr lang="en-US" sz="2000" dirty="0" smtClean="0"/>
          </a:p>
        </p:txBody>
      </p:sp>
    </p:spTree>
    <p:extLst>
      <p:ext uri="{BB962C8B-B14F-4D97-AF65-F5344CB8AC3E}">
        <p14:creationId xmlns:p14="http://schemas.microsoft.com/office/powerpoint/2010/main" val="58640879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sz="quarter"/>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Old Disposal Site at </a:t>
            </a:r>
            <a:r>
              <a:rPr lang="en-US" dirty="0" err="1" smtClean="0"/>
              <a:t>Sewaqa</a:t>
            </a:r>
            <a:endParaRPr lang="en-US" dirty="0" smtClean="0"/>
          </a:p>
        </p:txBody>
      </p:sp>
      <p:sp>
        <p:nvSpPr>
          <p:cNvPr id="46083" name="Rectangle 8"/>
          <p:cNvSpPr>
            <a:spLocks noGrp="1" noChangeArrowheads="1"/>
          </p:cNvSpPr>
          <p:nvPr>
            <p:ph sz="quarter" idx="3"/>
          </p:nvPr>
        </p:nvSpPr>
        <p:spPr>
          <a:xfrm>
            <a:off x="820738" y="4310063"/>
            <a:ext cx="3895725" cy="647700"/>
          </a:xfrm>
        </p:spPr>
        <p:txBody>
          <a:bodyPr/>
          <a:lstStyle/>
          <a:p>
            <a:pPr algn="ctr" eaLnBrk="1" hangingPunct="1">
              <a:buFontTx/>
              <a:buNone/>
            </a:pPr>
            <a:endParaRPr lang="en-US" sz="1800" b="1" smtClean="0">
              <a:ea typeface="MS Hei" pitchFamily="49" charset="-122"/>
            </a:endParaRPr>
          </a:p>
          <a:p>
            <a:pPr algn="ctr" eaLnBrk="1" hangingPunct="1">
              <a:buFontTx/>
              <a:buNone/>
            </a:pPr>
            <a:r>
              <a:rPr lang="en-US" sz="1800" b="1" smtClean="0">
                <a:ea typeface="MS Hei" pitchFamily="49" charset="-122"/>
              </a:rPr>
              <a:t> </a:t>
            </a:r>
          </a:p>
        </p:txBody>
      </p:sp>
      <p:sp>
        <p:nvSpPr>
          <p:cNvPr id="46084" name="Rectangle 14"/>
          <p:cNvSpPr>
            <a:spLocks noGrp="1" noChangeArrowheads="1"/>
          </p:cNvSpPr>
          <p:nvPr>
            <p:ph sz="quarter" idx="4"/>
          </p:nvPr>
        </p:nvSpPr>
        <p:spPr>
          <a:xfrm>
            <a:off x="5119688" y="4292600"/>
            <a:ext cx="3340100" cy="503238"/>
          </a:xfrm>
        </p:spPr>
        <p:txBody>
          <a:bodyPr/>
          <a:lstStyle/>
          <a:p>
            <a:pPr eaLnBrk="1" hangingPunct="1">
              <a:buFontTx/>
              <a:buNone/>
            </a:pPr>
            <a:r>
              <a:rPr lang="en-US" sz="1800" b="1" smtClean="0">
                <a:ea typeface="MS Hei" pitchFamily="49" charset="-122"/>
              </a:rPr>
              <a:t> </a:t>
            </a:r>
            <a:endParaRPr lang="ar-JO" sz="1800" b="1" smtClean="0">
              <a:ea typeface="MS Hei" pitchFamily="49" charset="-122"/>
            </a:endParaRPr>
          </a:p>
          <a:p>
            <a:pPr eaLnBrk="1" hangingPunct="1"/>
            <a:endParaRPr lang="en-US" sz="1800" b="1" smtClean="0">
              <a:ea typeface="MS Hei" pitchFamily="49" charset="-122"/>
            </a:endParaRPr>
          </a:p>
        </p:txBody>
      </p:sp>
      <p:pic>
        <p:nvPicPr>
          <p:cNvPr id="46085" name="Content Placeholder 13" descr="dis2 001.jpg"/>
          <p:cNvPicPr>
            <a:picLocks noGrp="1" noChangeAspect="1"/>
          </p:cNvPicPr>
          <p:nvPr>
            <p:ph sz="quarter" idx="2"/>
          </p:nvPr>
        </p:nvPicPr>
        <p:blipFill>
          <a:blip r:embed="rId2" cstate="screen"/>
          <a:srcRect/>
          <a:stretch>
            <a:fillRect/>
          </a:stretch>
        </p:blipFill>
        <p:spPr>
          <a:xfrm>
            <a:off x="4284663" y="1700213"/>
            <a:ext cx="4608512" cy="4752975"/>
          </a:xfrm>
        </p:spPr>
      </p:pic>
      <p:pic>
        <p:nvPicPr>
          <p:cNvPr id="46086" name="Picture 6" descr="dis3 001 - Copy.jpg"/>
          <p:cNvPicPr>
            <a:picLocks noChangeAspect="1"/>
          </p:cNvPicPr>
          <p:nvPr/>
        </p:nvPicPr>
        <p:blipFill>
          <a:blip r:embed="rId3" cstate="screen"/>
          <a:srcRect/>
          <a:stretch>
            <a:fillRect/>
          </a:stretch>
        </p:blipFill>
        <p:spPr bwMode="auto">
          <a:xfrm>
            <a:off x="4800600" y="1828800"/>
            <a:ext cx="4068763" cy="3832225"/>
          </a:xfrm>
          <a:prstGeom prst="rect">
            <a:avLst/>
          </a:prstGeom>
          <a:noFill/>
          <a:ln w="9525">
            <a:noFill/>
            <a:miter lim="800000"/>
            <a:headEnd/>
            <a:tailEnd/>
          </a:ln>
        </p:spPr>
      </p:pic>
      <p:pic>
        <p:nvPicPr>
          <p:cNvPr id="46087" name="Content Placeholder 8" descr="dis3 001 - Copy (2).jpg"/>
          <p:cNvPicPr>
            <a:picLocks noGrp="1" noChangeAspect="1"/>
          </p:cNvPicPr>
          <p:nvPr>
            <p:ph sz="quarter" idx="1"/>
          </p:nvPr>
        </p:nvPicPr>
        <p:blipFill>
          <a:blip r:embed="rId4" cstate="screen"/>
          <a:srcRect/>
          <a:stretch>
            <a:fillRect/>
          </a:stretch>
        </p:blipFill>
        <p:spPr>
          <a:xfrm>
            <a:off x="250825" y="1700213"/>
            <a:ext cx="3889375" cy="4752975"/>
          </a:xfrm>
        </p:spPr>
      </p:pic>
    </p:spTree>
    <p:extLst>
      <p:ext uri="{BB962C8B-B14F-4D97-AF65-F5344CB8AC3E}">
        <p14:creationId xmlns:p14="http://schemas.microsoft.com/office/powerpoint/2010/main" val="318796974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bwMode="auto">
          <a:xfrm>
            <a:off x="1752600" y="304800"/>
            <a:ext cx="61722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i="1" dirty="0" smtClean="0"/>
              <a:t> Radioactive </a:t>
            </a:r>
            <a:r>
              <a:rPr lang="en-US" sz="3600" i="1" dirty="0" smtClean="0"/>
              <a:t>Waste </a:t>
            </a:r>
            <a:r>
              <a:rPr lang="en-US" sz="3600" i="1" dirty="0" smtClean="0"/>
              <a:t>in </a:t>
            </a:r>
            <a:r>
              <a:rPr lang="en-US" sz="3600" i="1" dirty="0" err="1" smtClean="0"/>
              <a:t>Sewaqa</a:t>
            </a:r>
            <a:r>
              <a:rPr lang="en-US" sz="3600" i="1" dirty="0" smtClean="0"/>
              <a:t/>
            </a:r>
            <a:br>
              <a:rPr lang="en-US" sz="3600" i="1" dirty="0" smtClean="0"/>
            </a:br>
            <a:r>
              <a:rPr lang="en-US" sz="3600" i="1" dirty="0" smtClean="0"/>
              <a:t> (Disposal RW Site)</a:t>
            </a:r>
          </a:p>
        </p:txBody>
      </p:sp>
      <p:graphicFrame>
        <p:nvGraphicFramePr>
          <p:cNvPr id="1160255" name="Group 63"/>
          <p:cNvGraphicFramePr>
            <a:graphicFrameLocks noGrp="1"/>
          </p:cNvGraphicFramePr>
          <p:nvPr>
            <p:ph idx="1"/>
          </p:nvPr>
        </p:nvGraphicFramePr>
        <p:xfrm>
          <a:off x="457200" y="1736725"/>
          <a:ext cx="8229600" cy="4573785"/>
        </p:xfrm>
        <a:graphic>
          <a:graphicData uri="http://schemas.openxmlformats.org/drawingml/2006/table">
            <a:tbl>
              <a:tblPr/>
              <a:tblGrid>
                <a:gridCol w="1317625"/>
                <a:gridCol w="739775"/>
                <a:gridCol w="1233488"/>
                <a:gridCol w="2298700"/>
                <a:gridCol w="2640012"/>
              </a:tblGrid>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00007A"/>
                          </a:solidFill>
                          <a:effectLst/>
                          <a:latin typeface="Times New Roman" pitchFamily="18" charset="0"/>
                          <a:cs typeface="Times New Roman" pitchFamily="18" charset="0"/>
                        </a:rPr>
                        <a:t>Radionuclides</a:t>
                      </a:r>
                      <a:endParaRPr kumimoji="0" lang="en-US" sz="1200" b="1" i="0" u="none" strike="noStrike" cap="none" normalizeH="0" baseline="0" dirty="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00007A"/>
                          </a:solidFill>
                          <a:effectLst/>
                          <a:latin typeface="Times New Roman" pitchFamily="18" charset="0"/>
                          <a:cs typeface="Times New Roman" pitchFamily="18" charset="0"/>
                        </a:rPr>
                        <a:t>No.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00007A"/>
                          </a:solidFill>
                          <a:effectLst/>
                          <a:latin typeface="Times New Roman" pitchFamily="18" charset="0"/>
                          <a:cs typeface="Times New Roman" pitchFamily="18" charset="0"/>
                        </a:rPr>
                        <a:t>Sources</a:t>
                      </a:r>
                      <a:endParaRPr kumimoji="0" lang="en-US" sz="1200" b="1" i="0" u="none" strike="noStrike" cap="none" normalizeH="0" baseline="0" dirty="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00007A"/>
                          </a:solidFill>
                          <a:effectLst/>
                          <a:latin typeface="Times New Roman" pitchFamily="18" charset="0"/>
                          <a:cs typeface="Times New Roman" pitchFamily="18" charset="0"/>
                        </a:rPr>
                        <a:t>Total Activity (</a:t>
                      </a:r>
                      <a:r>
                        <a:rPr kumimoji="0" lang="en-US" sz="1200" b="1" i="1" u="none" strike="noStrike" cap="none" normalizeH="0" baseline="0" dirty="0" err="1" smtClean="0">
                          <a:ln>
                            <a:noFill/>
                          </a:ln>
                          <a:solidFill>
                            <a:srgbClr val="00007A"/>
                          </a:solidFill>
                          <a:effectLst/>
                          <a:latin typeface="Times New Roman" pitchFamily="18" charset="0"/>
                          <a:cs typeface="Times New Roman" pitchFamily="18" charset="0"/>
                        </a:rPr>
                        <a:t>mCi</a:t>
                      </a:r>
                      <a:r>
                        <a:rPr kumimoji="0" lang="en-US" sz="1200" b="1" i="1" u="none" strike="noStrike" cap="none" normalizeH="0" baseline="0" dirty="0" smtClean="0">
                          <a:ln>
                            <a:noFill/>
                          </a:ln>
                          <a:solidFill>
                            <a:srgbClr val="00007A"/>
                          </a:solidFill>
                          <a:effectLst/>
                          <a:latin typeface="Times New Roman" pitchFamily="18" charset="0"/>
                          <a:cs typeface="Times New Roman" pitchFamily="18" charset="0"/>
                        </a:rPr>
                        <a:t>)  / Year</a:t>
                      </a:r>
                      <a:endParaRPr kumimoji="0" lang="en-US" sz="1200" b="1" i="0" u="none" strike="noStrike" cap="none" normalizeH="0" baseline="0" dirty="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00007A"/>
                          </a:solidFill>
                          <a:effectLst/>
                          <a:latin typeface="Times New Roman" pitchFamily="18" charset="0"/>
                          <a:cs typeface="Times New Roman" pitchFamily="18" charset="0"/>
                        </a:rPr>
                        <a:t>Comments</a:t>
                      </a:r>
                      <a:endParaRPr kumimoji="0" lang="en-US" sz="1200" b="1" i="0" u="none" strike="noStrike" cap="none" normalizeH="0" baseline="0" dirty="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00007A"/>
                          </a:solidFill>
                          <a:effectLst/>
                          <a:latin typeface="Times New Roman" pitchFamily="18" charset="0"/>
                          <a:cs typeface="Times New Roman" pitchFamily="18" charset="0"/>
                        </a:rPr>
                        <a:t>Applications</a:t>
                      </a:r>
                      <a:endParaRPr kumimoji="0" lang="en-US" sz="1200" b="1" i="0" u="none" strike="noStrike" cap="none" normalizeH="0" baseline="0" dirty="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9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rgbClr val="00007A"/>
                          </a:solidFill>
                          <a:effectLst/>
                          <a:latin typeface="Times New Roman" pitchFamily="18" charset="0"/>
                          <a:cs typeface="Times New Roman" pitchFamily="18" charset="0"/>
                        </a:rPr>
                        <a:t>Cs-137</a:t>
                      </a:r>
                      <a:endParaRPr kumimoji="0" lang="en-US" sz="1600" b="0" i="0" u="none" strike="noStrike" cap="none" normalizeH="0" baseline="0" dirty="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33</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3500(2007)</a:t>
                      </a:r>
                      <a:endParaRPr kumimoji="0" lang="en-US" sz="1600" b="0" i="0" u="none" strike="noStrike" cap="none" normalizeH="0" baseline="0" smtClean="0">
                        <a:ln>
                          <a:noFill/>
                        </a:ln>
                        <a:solidFill>
                          <a:srgbClr val="00007A"/>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15 (Unknown)</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Conditioned in 25 steel drums of 200 L</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Industrial Nuclear Gauges</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Co-60</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43</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3500</a:t>
                      </a:r>
                      <a:endParaRPr kumimoji="0" lang="en-US" sz="1600" b="0" i="0" u="none" strike="noStrike" cap="none" normalizeH="0" baseline="0" smtClean="0">
                        <a:ln>
                          <a:noFill/>
                        </a:ln>
                        <a:solidFill>
                          <a:srgbClr val="00007A"/>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(2007)</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Conditioned in three steel drums of 200 L</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Industrial Nuclear Gauges</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Sr-90</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6</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50</a:t>
                      </a:r>
                      <a:endParaRPr kumimoji="0" lang="en-US" sz="1600" b="0" i="0" u="none" strike="noStrike" cap="none" normalizeH="0" baseline="0" smtClean="0">
                        <a:ln>
                          <a:noFill/>
                        </a:ln>
                        <a:solidFill>
                          <a:srgbClr val="00007A"/>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(2007)</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Conditioned in one steel drum of 200 L</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Industrial Nuclear Gauges</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Cs-137 Tubes</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30</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560</a:t>
                      </a:r>
                      <a:endParaRPr kumimoji="0" lang="en-US" sz="1600" b="0" i="0" u="none" strike="noStrike" cap="none" normalizeH="0" baseline="0" smtClean="0">
                        <a:ln>
                          <a:noFill/>
                        </a:ln>
                        <a:solidFill>
                          <a:srgbClr val="00007A"/>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(1999)</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Conditioned in one steel drum of 200 L</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Medical Bracyhtherapy</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Cs-137 Needles</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54</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100</a:t>
                      </a:r>
                      <a:endParaRPr kumimoji="0" lang="en-US" sz="1600" b="0" i="0" u="none" strike="noStrike" cap="none" normalizeH="0" baseline="0" smtClean="0">
                        <a:ln>
                          <a:noFill/>
                        </a:ln>
                        <a:solidFill>
                          <a:srgbClr val="00007A"/>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(1999)</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Medical Brachytherapy</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Am-241</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5</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225</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Conditioned in two steel drums of 200 L</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Industrial Nuclear Gauges</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18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No. of radioactive sources = (171)</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7A"/>
                          </a:solidFill>
                          <a:effectLst/>
                          <a:latin typeface="Times New Roman" pitchFamily="18" charset="0"/>
                          <a:cs typeface="Times New Roman" pitchFamily="18" charset="0"/>
                        </a:rPr>
                        <a:t>No. of drums = (32)</a:t>
                      </a:r>
                      <a:endParaRPr kumimoji="0" lang="en-US" sz="1600" b="0" i="0" u="none" strike="noStrike" cap="none" normalizeH="0" baseline="0" smtClean="0">
                        <a:ln>
                          <a:noFill/>
                        </a:ln>
                        <a:solidFill>
                          <a:srgbClr val="00007A"/>
                        </a:solidFill>
                        <a:effectLst/>
                        <a:latin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extLst>
      <p:ext uri="{BB962C8B-B14F-4D97-AF65-F5344CB8AC3E}">
        <p14:creationId xmlns:p14="http://schemas.microsoft.com/office/powerpoint/2010/main" val="290101132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23528" y="1651000"/>
            <a:ext cx="8209285" cy="4873625"/>
          </a:xfrm>
          <a:prstGeom prst="rect">
            <a:avLst/>
          </a:prstGeom>
          <a:noFill/>
          <a:ln w="9525">
            <a:noFill/>
            <a:miter lim="800000"/>
            <a:headEnd/>
            <a:tailEnd/>
          </a:ln>
        </p:spPr>
        <p:txBody>
          <a:bodyPr/>
          <a:lstStyle/>
          <a:p>
            <a:pPr marL="800100" lvl="1" indent="-342900" algn="l" eaLnBrk="1" hangingPunct="1">
              <a:lnSpc>
                <a:spcPct val="100000"/>
              </a:lnSpc>
              <a:spcBef>
                <a:spcPct val="20000"/>
              </a:spcBef>
              <a:buClrTx/>
              <a:buSzTx/>
              <a:buFont typeface="Wingdings" panose="05000000000000000000" pitchFamily="2" charset="2"/>
              <a:buChar char="Ø"/>
            </a:pPr>
            <a:r>
              <a:rPr lang="en-US" altLang="ar-JO" sz="2000" b="1" kern="0" dirty="0" smtClean="0">
                <a:solidFill>
                  <a:srgbClr val="0033CC"/>
                </a:solidFill>
                <a:effectLst/>
                <a:latin typeface="Arial"/>
              </a:rPr>
              <a:t>Energy and Minerals Regulatory Commission </a:t>
            </a:r>
            <a:r>
              <a:rPr lang="en-US" sz="2000" b="1" dirty="0" smtClean="0">
                <a:solidFill>
                  <a:srgbClr val="0033CC"/>
                </a:solidFill>
                <a:effectLst/>
                <a:latin typeface="Arial"/>
              </a:rPr>
              <a:t>(</a:t>
            </a:r>
            <a:r>
              <a:rPr lang="en-US" sz="2000" b="1" dirty="0" smtClean="0">
                <a:solidFill>
                  <a:srgbClr val="FF0000"/>
                </a:solidFill>
                <a:effectLst/>
                <a:latin typeface="Arial"/>
              </a:rPr>
              <a:t>EMRC</a:t>
            </a:r>
            <a:r>
              <a:rPr lang="en-US" sz="2000" b="1" dirty="0" smtClean="0">
                <a:solidFill>
                  <a:srgbClr val="0033CC"/>
                </a:solidFill>
                <a:effectLst/>
                <a:latin typeface="Arial"/>
              </a:rPr>
              <a:t>): </a:t>
            </a:r>
            <a:r>
              <a:rPr lang="cs-CZ" altLang="ar-JO" sz="2000" kern="0" dirty="0">
                <a:solidFill>
                  <a:srgbClr val="0033CC"/>
                </a:solidFill>
                <a:effectLst/>
                <a:latin typeface="Arial"/>
              </a:rPr>
              <a:t>Regulatory body </a:t>
            </a:r>
            <a:r>
              <a:rPr lang="en-US" altLang="ar-JO" sz="2000" kern="0" dirty="0">
                <a:solidFill>
                  <a:srgbClr val="0033CC"/>
                </a:solidFill>
                <a:effectLst/>
                <a:latin typeface="Arial"/>
              </a:rPr>
              <a:t>to enforce implementation of the national regulations on RWM, Inspection and issuing </a:t>
            </a:r>
            <a:r>
              <a:rPr lang="cs-CZ" altLang="ar-JO" sz="2000" kern="0" dirty="0" smtClean="0">
                <a:solidFill>
                  <a:srgbClr val="0033CC"/>
                </a:solidFill>
                <a:effectLst/>
                <a:latin typeface="Arial"/>
              </a:rPr>
              <a:t>licensing</a:t>
            </a:r>
            <a:r>
              <a:rPr lang="en-US" altLang="ar-JO" sz="2000" kern="0" dirty="0" smtClean="0">
                <a:solidFill>
                  <a:srgbClr val="0033CC"/>
                </a:solidFill>
                <a:effectLst/>
                <a:latin typeface="Arial"/>
              </a:rPr>
              <a:t> /</a:t>
            </a:r>
            <a:r>
              <a:rPr lang="en-US" altLang="ar-JO" sz="2000" kern="0" dirty="0">
                <a:solidFill>
                  <a:srgbClr val="0033CC"/>
                </a:solidFill>
                <a:effectLst/>
                <a:latin typeface="Arial"/>
              </a:rPr>
              <a:t>permits</a:t>
            </a:r>
            <a:r>
              <a:rPr lang="en-US" altLang="ar-JO" sz="2000" kern="0" dirty="0" smtClean="0">
                <a:solidFill>
                  <a:srgbClr val="0033CC"/>
                </a:solidFill>
                <a:effectLst/>
                <a:latin typeface="Arial"/>
              </a:rPr>
              <a:t>.</a:t>
            </a:r>
            <a:endParaRPr lang="ar-JO" altLang="ar-JO" sz="2000" kern="0" dirty="0" smtClean="0">
              <a:solidFill>
                <a:srgbClr val="0033CC"/>
              </a:solidFill>
              <a:effectLst/>
              <a:latin typeface="Arial"/>
            </a:endParaRPr>
          </a:p>
          <a:p>
            <a:pPr marL="800100" lvl="1" indent="-342900" algn="l" eaLnBrk="1" hangingPunct="1">
              <a:lnSpc>
                <a:spcPct val="100000"/>
              </a:lnSpc>
              <a:spcBef>
                <a:spcPct val="20000"/>
              </a:spcBef>
              <a:buClrTx/>
              <a:buSzTx/>
              <a:buFont typeface="Wingdings" panose="05000000000000000000" pitchFamily="2" charset="2"/>
              <a:buChar char="Ø"/>
            </a:pPr>
            <a:endParaRPr lang="en-US" altLang="ar-JO" sz="2000" kern="0" dirty="0" smtClean="0">
              <a:solidFill>
                <a:srgbClr val="0033CC"/>
              </a:solidFill>
              <a:effectLst/>
              <a:latin typeface="Arial"/>
            </a:endParaRPr>
          </a:p>
          <a:p>
            <a:pPr marL="800100" lvl="1" indent="-342900" algn="l" eaLnBrk="1" hangingPunct="1">
              <a:lnSpc>
                <a:spcPct val="100000"/>
              </a:lnSpc>
              <a:spcBef>
                <a:spcPct val="20000"/>
              </a:spcBef>
              <a:buClrTx/>
              <a:buSzTx/>
              <a:buFont typeface="Wingdings" panose="05000000000000000000" pitchFamily="2" charset="2"/>
              <a:buChar char="Ø"/>
            </a:pPr>
            <a:endParaRPr lang="en-US" altLang="ar-JO" sz="2000" kern="0" dirty="0">
              <a:solidFill>
                <a:srgbClr val="0033CC"/>
              </a:solidFill>
              <a:effectLst/>
              <a:latin typeface="Arial"/>
            </a:endParaRPr>
          </a:p>
          <a:p>
            <a:pPr marL="800100" lvl="1" indent="-342900" algn="l" eaLnBrk="1" hangingPunct="1">
              <a:lnSpc>
                <a:spcPct val="100000"/>
              </a:lnSpc>
              <a:spcBef>
                <a:spcPct val="20000"/>
              </a:spcBef>
              <a:buClrTx/>
              <a:buSzTx/>
              <a:buFont typeface="Wingdings" panose="05000000000000000000" pitchFamily="2" charset="2"/>
              <a:buChar char="Ø"/>
            </a:pPr>
            <a:r>
              <a:rPr lang="en-US" sz="2000" b="1" dirty="0">
                <a:solidFill>
                  <a:srgbClr val="0033CC"/>
                </a:solidFill>
                <a:effectLst/>
                <a:latin typeface="Arial"/>
              </a:rPr>
              <a:t>Jordan Atomic Energy Commission (</a:t>
            </a:r>
            <a:r>
              <a:rPr lang="en-US" sz="2000" b="1" dirty="0">
                <a:solidFill>
                  <a:srgbClr val="FF0000"/>
                </a:solidFill>
                <a:effectLst/>
                <a:latin typeface="Arial"/>
              </a:rPr>
              <a:t>JAEC</a:t>
            </a:r>
            <a:r>
              <a:rPr lang="en-US" sz="2000" b="1" dirty="0">
                <a:solidFill>
                  <a:srgbClr val="0033CC"/>
                </a:solidFill>
                <a:effectLst/>
                <a:latin typeface="Arial"/>
              </a:rPr>
              <a:t>): </a:t>
            </a:r>
            <a:r>
              <a:rPr lang="cs-CZ" altLang="ar-JO" sz="2000" kern="0" dirty="0">
                <a:solidFill>
                  <a:srgbClr val="0033CC"/>
                </a:solidFill>
                <a:effectLst/>
                <a:latin typeface="Arial"/>
              </a:rPr>
              <a:t>Waste management organisation responsible for </a:t>
            </a:r>
            <a:r>
              <a:rPr lang="en-US" altLang="ar-JO" sz="2000" kern="0" dirty="0" smtClean="0">
                <a:solidFill>
                  <a:srgbClr val="0033CC"/>
                </a:solidFill>
                <a:effectLst/>
                <a:latin typeface="Arial"/>
              </a:rPr>
              <a:t>predisposal and disposal management of radioactive waste  generated in Jordan.</a:t>
            </a:r>
          </a:p>
        </p:txBody>
      </p:sp>
      <p:sp>
        <p:nvSpPr>
          <p:cNvPr id="4099" name="Rectangle 4"/>
          <p:cNvSpPr>
            <a:spLocks noGrp="1" noChangeArrowheads="1"/>
          </p:cNvSpPr>
          <p:nvPr>
            <p:ph type="title"/>
          </p:nvPr>
        </p:nvSpPr>
        <p:spPr bwMode="auto">
          <a:xfrm>
            <a:off x="468313" y="260350"/>
            <a:ext cx="8229600" cy="941388"/>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dirty="0" smtClean="0"/>
              <a:t>Responsibilities</a:t>
            </a:r>
          </a:p>
        </p:txBody>
      </p:sp>
    </p:spTree>
    <p:extLst>
      <p:ext uri="{BB962C8B-B14F-4D97-AF65-F5344CB8AC3E}">
        <p14:creationId xmlns:p14="http://schemas.microsoft.com/office/powerpoint/2010/main" val="2053164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t>NORM Disposal at </a:t>
            </a:r>
            <a:r>
              <a:rPr lang="en-US" sz="4000" dirty="0" err="1" smtClean="0"/>
              <a:t>Sewaqa</a:t>
            </a:r>
            <a:endParaRPr lang="ar-JO" sz="4000" dirty="0" smtClean="0"/>
          </a:p>
        </p:txBody>
      </p:sp>
      <p:pic>
        <p:nvPicPr>
          <p:cNvPr id="48131" name="Picture 2" descr="D:\1rwm\CSF\csf w pic\areva_U_Sample_Disposal\IMG_0044.JPG"/>
          <p:cNvPicPr>
            <a:picLocks noChangeAspect="1" noChangeArrowheads="1"/>
          </p:cNvPicPr>
          <p:nvPr/>
        </p:nvPicPr>
        <p:blipFill>
          <a:blip r:embed="rId2" cstate="screen"/>
          <a:srcRect/>
          <a:stretch>
            <a:fillRect/>
          </a:stretch>
        </p:blipFill>
        <p:spPr bwMode="auto">
          <a:xfrm>
            <a:off x="1676400" y="3962400"/>
            <a:ext cx="3048000" cy="2286000"/>
          </a:xfrm>
          <a:prstGeom prst="rect">
            <a:avLst/>
          </a:prstGeom>
          <a:noFill/>
          <a:ln w="9525">
            <a:noFill/>
            <a:miter lim="800000"/>
            <a:headEnd/>
            <a:tailEnd/>
          </a:ln>
        </p:spPr>
      </p:pic>
      <p:pic>
        <p:nvPicPr>
          <p:cNvPr id="48132" name="Picture 3" descr="D:\1rwm\CSF\csf w pic\areva_U_Sample_Disposal\IMG_0288.jpg"/>
          <p:cNvPicPr>
            <a:picLocks noChangeAspect="1" noChangeArrowheads="1"/>
          </p:cNvPicPr>
          <p:nvPr/>
        </p:nvPicPr>
        <p:blipFill>
          <a:blip r:embed="rId3" cstate="screen"/>
          <a:srcRect/>
          <a:stretch>
            <a:fillRect/>
          </a:stretch>
        </p:blipFill>
        <p:spPr bwMode="auto">
          <a:xfrm>
            <a:off x="5410200" y="3962400"/>
            <a:ext cx="3048000" cy="2286000"/>
          </a:xfrm>
          <a:prstGeom prst="rect">
            <a:avLst/>
          </a:prstGeom>
          <a:noFill/>
          <a:ln w="9525">
            <a:noFill/>
            <a:miter lim="800000"/>
            <a:headEnd/>
            <a:tailEnd/>
          </a:ln>
        </p:spPr>
      </p:pic>
      <p:pic>
        <p:nvPicPr>
          <p:cNvPr id="48133" name="Picture 4" descr="D:\1rwm\CSF\csf w pic\areva_U_Sample_Disposal\IMG_0258.jpg"/>
          <p:cNvPicPr>
            <a:picLocks noChangeAspect="1" noChangeArrowheads="1"/>
          </p:cNvPicPr>
          <p:nvPr/>
        </p:nvPicPr>
        <p:blipFill>
          <a:blip r:embed="rId4" cstate="screen"/>
          <a:srcRect/>
          <a:stretch>
            <a:fillRect/>
          </a:stretch>
        </p:blipFill>
        <p:spPr bwMode="auto">
          <a:xfrm>
            <a:off x="1676400" y="1524000"/>
            <a:ext cx="3048000" cy="2286000"/>
          </a:xfrm>
          <a:prstGeom prst="rect">
            <a:avLst/>
          </a:prstGeom>
          <a:noFill/>
          <a:ln w="9525">
            <a:noFill/>
            <a:miter lim="800000"/>
            <a:headEnd/>
            <a:tailEnd/>
          </a:ln>
        </p:spPr>
      </p:pic>
      <p:pic>
        <p:nvPicPr>
          <p:cNvPr id="48134" name="Picture 5" descr="D:\1rwm\CSF\csf w pic\areva_U_Sample_Disposal\IMG_0280.jpg"/>
          <p:cNvPicPr>
            <a:picLocks noChangeAspect="1" noChangeArrowheads="1"/>
          </p:cNvPicPr>
          <p:nvPr/>
        </p:nvPicPr>
        <p:blipFill>
          <a:blip r:embed="rId5" cstate="screen"/>
          <a:srcRect/>
          <a:stretch>
            <a:fillRect/>
          </a:stretch>
        </p:blipFill>
        <p:spPr bwMode="auto">
          <a:xfrm>
            <a:off x="5410200" y="1524000"/>
            <a:ext cx="3048000" cy="2286000"/>
          </a:xfrm>
          <a:prstGeom prst="rect">
            <a:avLst/>
          </a:prstGeom>
          <a:noFill/>
          <a:ln w="9525">
            <a:noFill/>
            <a:miter lim="800000"/>
            <a:headEnd/>
            <a:tailEnd/>
          </a:ln>
        </p:spPr>
      </p:pic>
    </p:spTree>
    <p:extLst>
      <p:ext uri="{BB962C8B-B14F-4D97-AF65-F5344CB8AC3E}">
        <p14:creationId xmlns:p14="http://schemas.microsoft.com/office/powerpoint/2010/main" val="1959612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Status of SC/SA for </a:t>
            </a:r>
            <a:r>
              <a:rPr lang="en-US" dirty="0"/>
              <a:t>DSRS </a:t>
            </a:r>
            <a:r>
              <a:rPr lang="en-GB" dirty="0" smtClean="0"/>
              <a:t>Disposal Facilities</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endParaRPr lang="en-GB" dirty="0"/>
          </a:p>
          <a:p>
            <a:pPr>
              <a:buFont typeface="Wingdings" panose="05000000000000000000" pitchFamily="2" charset="2"/>
              <a:buChar char="ü"/>
            </a:pPr>
            <a:r>
              <a:rPr lang="en-GB" dirty="0" smtClean="0"/>
              <a:t>NO, </a:t>
            </a:r>
            <a:r>
              <a:rPr lang="en-GB" dirty="0"/>
              <a:t>SC/SA </a:t>
            </a:r>
            <a:r>
              <a:rPr lang="en-GB" dirty="0" smtClean="0"/>
              <a:t>for </a:t>
            </a:r>
            <a:r>
              <a:rPr lang="en-GB" dirty="0" err="1" smtClean="0"/>
              <a:t>Sewaqa</a:t>
            </a:r>
            <a:r>
              <a:rPr lang="en-GB" dirty="0" smtClean="0"/>
              <a:t> old </a:t>
            </a:r>
            <a:r>
              <a:rPr lang="en-GB" dirty="0" smtClean="0"/>
              <a:t>disposal  site.</a:t>
            </a:r>
            <a:endParaRPr lang="en-GB" dirty="0" smtClean="0"/>
          </a:p>
          <a:p>
            <a:endParaRPr lang="en-GB" dirty="0" smtClean="0">
              <a:solidFill>
                <a:schemeClr val="tx1">
                  <a:lumMod val="50000"/>
                </a:schemeClr>
              </a:solidFill>
            </a:endParaRPr>
          </a:p>
          <a:p>
            <a:endParaRPr lang="en-GB" dirty="0"/>
          </a:p>
        </p:txBody>
      </p:sp>
      <p:sp>
        <p:nvSpPr>
          <p:cNvPr id="4" name="Slide Number Placeholder 3"/>
          <p:cNvSpPr>
            <a:spLocks noGrp="1"/>
          </p:cNvSpPr>
          <p:nvPr>
            <p:ph type="sldNum" sz="quarter" idx="12"/>
          </p:nvPr>
        </p:nvSpPr>
        <p:spPr/>
        <p:txBody>
          <a:bodyPr/>
          <a:lstStyle/>
          <a:p>
            <a:fld id="{23A0628E-C12F-4F8C-9895-BCD5E30100D3}" type="slidenum">
              <a:rPr lang="en-US" smtClean="0"/>
              <a:pPr/>
              <a:t>51</a:t>
            </a:fld>
            <a:endParaRPr lang="en-US" dirty="0"/>
          </a:p>
        </p:txBody>
      </p:sp>
    </p:spTree>
    <p:extLst>
      <p:ext uri="{BB962C8B-B14F-4D97-AF65-F5344CB8AC3E}">
        <p14:creationId xmlns:p14="http://schemas.microsoft.com/office/powerpoint/2010/main" val="2358615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ar-JO" smtClean="0"/>
          </a:p>
        </p:txBody>
      </p:sp>
      <p:pic>
        <p:nvPicPr>
          <p:cNvPr id="49155" name="Picture 4" descr="a2 (1)"/>
          <p:cNvPicPr>
            <a:picLocks noChangeAspect="1" noChangeArrowheads="1"/>
          </p:cNvPicPr>
          <p:nvPr/>
        </p:nvPicPr>
        <p:blipFill>
          <a:blip r:embed="rId2"/>
          <a:srcRect/>
          <a:stretch>
            <a:fillRect/>
          </a:stretch>
        </p:blipFill>
        <p:spPr bwMode="auto">
          <a:xfrm>
            <a:off x="1114425" y="4338638"/>
            <a:ext cx="8029575" cy="2519362"/>
          </a:xfrm>
          <a:prstGeom prst="rect">
            <a:avLst/>
          </a:prstGeom>
          <a:noFill/>
          <a:ln w="9525">
            <a:noFill/>
            <a:miter lim="800000"/>
            <a:headEnd/>
            <a:tailEnd/>
          </a:ln>
        </p:spPr>
      </p:pic>
      <p:pic>
        <p:nvPicPr>
          <p:cNvPr id="49156" name="Picture 5" descr="a2 (2)"/>
          <p:cNvPicPr>
            <a:picLocks noChangeAspect="1" noChangeArrowheads="1"/>
          </p:cNvPicPr>
          <p:nvPr/>
        </p:nvPicPr>
        <p:blipFill>
          <a:blip r:embed="rId3"/>
          <a:srcRect/>
          <a:stretch>
            <a:fillRect/>
          </a:stretch>
        </p:blipFill>
        <p:spPr bwMode="auto">
          <a:xfrm>
            <a:off x="1102569" y="2205038"/>
            <a:ext cx="8029575" cy="2519362"/>
          </a:xfrm>
          <a:prstGeom prst="rect">
            <a:avLst/>
          </a:prstGeom>
          <a:noFill/>
          <a:ln w="9525">
            <a:noFill/>
            <a:miter lim="800000"/>
            <a:headEnd/>
            <a:tailEnd/>
          </a:ln>
        </p:spPr>
      </p:pic>
      <p:pic>
        <p:nvPicPr>
          <p:cNvPr id="49157" name="Picture 6" descr="a2 (5)"/>
          <p:cNvPicPr>
            <a:picLocks noChangeAspect="1" noChangeArrowheads="1"/>
          </p:cNvPicPr>
          <p:nvPr/>
        </p:nvPicPr>
        <p:blipFill>
          <a:blip r:embed="rId4"/>
          <a:srcRect/>
          <a:stretch>
            <a:fillRect/>
          </a:stretch>
        </p:blipFill>
        <p:spPr bwMode="auto">
          <a:xfrm>
            <a:off x="1114425" y="0"/>
            <a:ext cx="8029575" cy="2519363"/>
          </a:xfrm>
          <a:prstGeom prst="rect">
            <a:avLst/>
          </a:prstGeom>
          <a:noFill/>
          <a:ln w="9525">
            <a:noFill/>
            <a:miter lim="800000"/>
            <a:headEnd/>
            <a:tailEnd/>
          </a:ln>
        </p:spPr>
      </p:pic>
      <p:sp>
        <p:nvSpPr>
          <p:cNvPr id="7" name="Text Box 8"/>
          <p:cNvSpPr txBox="1">
            <a:spLocks noChangeArrowheads="1"/>
          </p:cNvSpPr>
          <p:nvPr/>
        </p:nvSpPr>
        <p:spPr bwMode="auto">
          <a:xfrm>
            <a:off x="80963" y="1700213"/>
            <a:ext cx="800100" cy="3960812"/>
          </a:xfrm>
          <a:prstGeom prst="rect">
            <a:avLst/>
          </a:prstGeom>
          <a:noFill/>
          <a:ln w="9525">
            <a:noFill/>
            <a:miter lim="800000"/>
            <a:headEnd/>
            <a:tailEnd/>
          </a:ln>
          <a:effectLst/>
        </p:spPr>
        <p:txBody>
          <a:bodyPr vert="eaVert">
            <a:spAutoFit/>
          </a:bodyPr>
          <a:lstStyle/>
          <a:p>
            <a:pPr algn="ctr" eaLnBrk="0" fontAlgn="base" hangingPunct="0">
              <a:lnSpc>
                <a:spcPct val="85000"/>
              </a:lnSpc>
              <a:spcBef>
                <a:spcPct val="40000"/>
              </a:spcBef>
              <a:spcAft>
                <a:spcPct val="0"/>
              </a:spcAft>
              <a:buClr>
                <a:srgbClr val="333399"/>
              </a:buClr>
              <a:buSzPct val="130000"/>
              <a:buFontTx/>
              <a:buChar char="»"/>
              <a:defRPr/>
            </a:pPr>
            <a:r>
              <a:rPr lang="en-US" sz="4000" dirty="0">
                <a:solidFill>
                  <a:srgbClr val="663300"/>
                </a:solidFill>
                <a:effectLst>
                  <a:outerShdw blurRad="38100" dist="38100" dir="2700000" algn="tl">
                    <a:srgbClr val="C0C0C0"/>
                  </a:outerShdw>
                </a:effectLst>
                <a:cs typeface="Arial" charset="0"/>
              </a:rPr>
              <a:t>Thank You</a:t>
            </a:r>
          </a:p>
        </p:txBody>
      </p:sp>
      <p:pic>
        <p:nvPicPr>
          <p:cNvPr id="49159" name="Picture 9" descr="xxxx"/>
          <p:cNvPicPr>
            <a:picLocks noChangeAspect="1" noChangeArrowheads="1" noCrop="1"/>
          </p:cNvPicPr>
          <p:nvPr/>
        </p:nvPicPr>
        <p:blipFill>
          <a:blip r:embed="rId5"/>
          <a:srcRect/>
          <a:stretch>
            <a:fillRect/>
          </a:stretch>
        </p:blipFill>
        <p:spPr bwMode="auto">
          <a:xfrm>
            <a:off x="-36513" y="1341438"/>
            <a:ext cx="1190626" cy="647700"/>
          </a:xfrm>
          <a:prstGeom prst="rect">
            <a:avLst/>
          </a:prstGeom>
          <a:noFill/>
          <a:ln w="9525">
            <a:noFill/>
            <a:miter lim="800000"/>
            <a:headEnd/>
            <a:tailEnd/>
          </a:ln>
        </p:spPr>
      </p:pic>
    </p:spTree>
    <p:extLst>
      <p:ext uri="{BB962C8B-B14F-4D97-AF65-F5344CB8AC3E}">
        <p14:creationId xmlns:p14="http://schemas.microsoft.com/office/powerpoint/2010/main" val="2299261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251519" y="116632"/>
            <a:ext cx="6804917" cy="864096"/>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smtClean="0">
                <a:cs typeface="Arial" pitchFamily="34" charset="0"/>
              </a:rPr>
              <a:t>RWM Policy  Contents </a:t>
            </a:r>
            <a:endParaRPr lang="ar-JO" dirty="0" smtClean="0">
              <a:cs typeface="Arial"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03624101"/>
              </p:ext>
            </p:extLst>
          </p:nvPr>
        </p:nvGraphicFramePr>
        <p:xfrm>
          <a:off x="179512" y="1333667"/>
          <a:ext cx="4595242" cy="5408446"/>
        </p:xfrm>
        <a:graphic>
          <a:graphicData uri="http://schemas.openxmlformats.org/drawingml/2006/table">
            <a:tbl>
              <a:tblPr/>
              <a:tblGrid>
                <a:gridCol w="4595242"/>
              </a:tblGrid>
              <a:tr h="270067">
                <a:tc>
                  <a:txBody>
                    <a:bodyPr/>
                    <a:lstStyle/>
                    <a:p>
                      <a:pPr marL="342900" lvl="0" indent="-342900" algn="l" rtl="0">
                        <a:lnSpc>
                          <a:spcPct val="115000"/>
                        </a:lnSpc>
                        <a:spcAft>
                          <a:spcPts val="0"/>
                        </a:spcAft>
                        <a:buFont typeface="+mj-lt"/>
                        <a:buNone/>
                        <a:tabLst>
                          <a:tab pos="228600" algn="r"/>
                        </a:tabLst>
                      </a:pPr>
                      <a:r>
                        <a:rPr lang="en-US" sz="1600" dirty="0">
                          <a:solidFill>
                            <a:srgbClr val="000099"/>
                          </a:solidFill>
                          <a:latin typeface="Times New Roman"/>
                          <a:ea typeface="Times New Roman"/>
                          <a:cs typeface="Arial"/>
                        </a:rPr>
                        <a:t>Introduction </a:t>
                      </a:r>
                      <a:endParaRPr lang="en-US" sz="1600" dirty="0">
                        <a:solidFill>
                          <a:srgbClr val="000099"/>
                        </a:solidFill>
                        <a:latin typeface="Calibri"/>
                        <a:ea typeface="Times New Roman"/>
                        <a:cs typeface="Arial"/>
                      </a:endParaRPr>
                    </a:p>
                  </a:txBody>
                  <a:tcPr marL="68580" marR="68580" marT="0" marB="0">
                    <a:lnL>
                      <a:noFill/>
                    </a:lnL>
                    <a:lnR>
                      <a:noFill/>
                    </a:lnR>
                    <a:lnT>
                      <a:noFill/>
                    </a:lnT>
                    <a:lnB>
                      <a:noFill/>
                    </a:lnB>
                  </a:tcPr>
                </a:tc>
              </a:tr>
              <a:tr h="270067">
                <a:tc>
                  <a:txBody>
                    <a:bodyPr/>
                    <a:lstStyle/>
                    <a:p>
                      <a:pPr marL="342900" lvl="0" indent="-342900" algn="l" rtl="0">
                        <a:lnSpc>
                          <a:spcPct val="115000"/>
                        </a:lnSpc>
                        <a:spcAft>
                          <a:spcPts val="0"/>
                        </a:spcAft>
                        <a:buFont typeface="+mj-lt"/>
                        <a:buNone/>
                        <a:tabLst>
                          <a:tab pos="228600" algn="r"/>
                        </a:tabLst>
                      </a:pPr>
                      <a:r>
                        <a:rPr lang="en-US" sz="1600" dirty="0">
                          <a:solidFill>
                            <a:srgbClr val="000099"/>
                          </a:solidFill>
                          <a:latin typeface="Times New Roman"/>
                          <a:ea typeface="Times New Roman"/>
                          <a:cs typeface="Arial"/>
                        </a:rPr>
                        <a:t>Background </a:t>
                      </a:r>
                      <a:endParaRPr lang="en-US" sz="1600" dirty="0">
                        <a:solidFill>
                          <a:srgbClr val="000099"/>
                        </a:solidFill>
                        <a:latin typeface="Calibri"/>
                        <a:ea typeface="Times New Roman"/>
                        <a:cs typeface="Arial"/>
                      </a:endParaRPr>
                    </a:p>
                  </a:txBody>
                  <a:tcPr marL="68580" marR="68580" marT="0" marB="0">
                    <a:lnL>
                      <a:noFill/>
                    </a:lnL>
                    <a:lnR>
                      <a:noFill/>
                    </a:lnR>
                    <a:lnT>
                      <a:noFill/>
                    </a:lnT>
                    <a:lnB>
                      <a:noFill/>
                    </a:lnB>
                  </a:tcPr>
                </a:tc>
              </a:tr>
              <a:tr h="270067">
                <a:tc>
                  <a:txBody>
                    <a:bodyPr/>
                    <a:lstStyle/>
                    <a:p>
                      <a:pPr marL="342900" lvl="0" indent="-342900" algn="l" rtl="0">
                        <a:lnSpc>
                          <a:spcPct val="115000"/>
                        </a:lnSpc>
                        <a:spcAft>
                          <a:spcPts val="0"/>
                        </a:spcAft>
                        <a:buFont typeface="+mj-lt"/>
                        <a:buNone/>
                        <a:tabLst>
                          <a:tab pos="228600" algn="r"/>
                        </a:tabLst>
                      </a:pPr>
                      <a:r>
                        <a:rPr lang="en-US" sz="1600" dirty="0">
                          <a:solidFill>
                            <a:srgbClr val="000099"/>
                          </a:solidFill>
                          <a:latin typeface="Times New Roman"/>
                          <a:ea typeface="Times New Roman"/>
                          <a:cs typeface="Arial"/>
                        </a:rPr>
                        <a:t>Objectives </a:t>
                      </a:r>
                      <a:endParaRPr lang="en-US" sz="1600" dirty="0">
                        <a:solidFill>
                          <a:srgbClr val="000099"/>
                        </a:solidFill>
                        <a:latin typeface="Calibri"/>
                        <a:ea typeface="Times New Roman"/>
                        <a:cs typeface="Arial"/>
                      </a:endParaRPr>
                    </a:p>
                  </a:txBody>
                  <a:tcPr marL="68580" marR="68580" marT="0" marB="0">
                    <a:lnL>
                      <a:noFill/>
                    </a:lnL>
                    <a:lnR>
                      <a:noFill/>
                    </a:lnR>
                    <a:lnT>
                      <a:noFill/>
                    </a:lnT>
                    <a:lnB>
                      <a:noFill/>
                    </a:lnB>
                  </a:tcPr>
                </a:tc>
              </a:tr>
              <a:tr h="270067">
                <a:tc>
                  <a:txBody>
                    <a:bodyPr/>
                    <a:lstStyle/>
                    <a:p>
                      <a:pPr marL="342900" lvl="0" indent="-342900" algn="l" rtl="0">
                        <a:lnSpc>
                          <a:spcPct val="115000"/>
                        </a:lnSpc>
                        <a:spcAft>
                          <a:spcPts val="0"/>
                        </a:spcAft>
                        <a:buFont typeface="+mj-lt"/>
                        <a:buNone/>
                        <a:tabLst>
                          <a:tab pos="228600" algn="r"/>
                        </a:tabLst>
                      </a:pPr>
                      <a:r>
                        <a:rPr lang="en-US" sz="1600" dirty="0">
                          <a:solidFill>
                            <a:srgbClr val="000099"/>
                          </a:solidFill>
                          <a:latin typeface="Times New Roman"/>
                          <a:ea typeface="Times New Roman"/>
                          <a:cs typeface="Arial"/>
                        </a:rPr>
                        <a:t>Scope </a:t>
                      </a:r>
                      <a:endParaRPr lang="en-US" sz="1600" dirty="0">
                        <a:solidFill>
                          <a:srgbClr val="000099"/>
                        </a:solidFill>
                        <a:latin typeface="Calibri"/>
                        <a:ea typeface="Times New Roman"/>
                        <a:cs typeface="Arial"/>
                      </a:endParaRPr>
                    </a:p>
                  </a:txBody>
                  <a:tcPr marL="68580" marR="68580" marT="0" marB="0">
                    <a:lnL>
                      <a:noFill/>
                    </a:lnL>
                    <a:lnR>
                      <a:noFill/>
                    </a:lnR>
                    <a:lnT>
                      <a:noFill/>
                    </a:lnT>
                    <a:lnB>
                      <a:noFill/>
                    </a:lnB>
                  </a:tcPr>
                </a:tc>
              </a:tr>
              <a:tr h="270067">
                <a:tc>
                  <a:txBody>
                    <a:bodyPr/>
                    <a:lstStyle/>
                    <a:p>
                      <a:pPr marL="342900" lvl="0" indent="-342900" algn="l" rtl="0">
                        <a:lnSpc>
                          <a:spcPct val="115000"/>
                        </a:lnSpc>
                        <a:spcAft>
                          <a:spcPts val="0"/>
                        </a:spcAft>
                        <a:buFont typeface="+mj-lt"/>
                        <a:buNone/>
                        <a:tabLst>
                          <a:tab pos="228600" algn="r"/>
                        </a:tabLst>
                      </a:pPr>
                      <a:r>
                        <a:rPr lang="en-US" sz="1600" dirty="0">
                          <a:solidFill>
                            <a:srgbClr val="000099"/>
                          </a:solidFill>
                          <a:latin typeface="Times New Roman"/>
                          <a:ea typeface="Times New Roman"/>
                          <a:cs typeface="Arial"/>
                        </a:rPr>
                        <a:t>National Radioactive Waste Management Principles </a:t>
                      </a:r>
                      <a:endParaRPr lang="en-US" sz="1600" dirty="0">
                        <a:solidFill>
                          <a:srgbClr val="000099"/>
                        </a:solidFill>
                        <a:latin typeface="Calibri"/>
                        <a:ea typeface="Times New Roman"/>
                        <a:cs typeface="Arial"/>
                      </a:endParaRPr>
                    </a:p>
                  </a:txBody>
                  <a:tcPr marL="68580" marR="68580" marT="0" marB="0">
                    <a:lnL>
                      <a:noFill/>
                    </a:lnL>
                    <a:lnR>
                      <a:noFill/>
                    </a:lnR>
                    <a:lnT>
                      <a:noFill/>
                    </a:lnT>
                    <a:lnB>
                      <a:noFill/>
                    </a:lnB>
                  </a:tcPr>
                </a:tc>
              </a:tr>
              <a:tr h="540135">
                <a:tc>
                  <a:txBody>
                    <a:bodyPr/>
                    <a:lstStyle/>
                    <a:p>
                      <a:pPr marL="342900" lvl="0" indent="-342900" algn="l" rtl="0">
                        <a:lnSpc>
                          <a:spcPct val="115000"/>
                        </a:lnSpc>
                        <a:spcAft>
                          <a:spcPts val="0"/>
                        </a:spcAft>
                        <a:buFont typeface="+mj-lt"/>
                        <a:buNone/>
                        <a:tabLst>
                          <a:tab pos="228600" algn="r"/>
                        </a:tabLst>
                      </a:pPr>
                      <a:r>
                        <a:rPr lang="en-US" sz="1600" dirty="0">
                          <a:solidFill>
                            <a:srgbClr val="000099"/>
                          </a:solidFill>
                          <a:latin typeface="Times New Roman"/>
                          <a:ea typeface="Times New Roman"/>
                          <a:cs typeface="Arial"/>
                        </a:rPr>
                        <a:t>International Radioactive Waste Management Principles </a:t>
                      </a:r>
                      <a:endParaRPr lang="en-US" sz="1600" dirty="0">
                        <a:solidFill>
                          <a:srgbClr val="000099"/>
                        </a:solidFill>
                        <a:latin typeface="Calibri"/>
                        <a:ea typeface="Times New Roman"/>
                        <a:cs typeface="Arial"/>
                      </a:endParaRPr>
                    </a:p>
                  </a:txBody>
                  <a:tcPr marL="68580" marR="68580" marT="0" marB="0">
                    <a:lnL>
                      <a:noFill/>
                    </a:lnL>
                    <a:lnR>
                      <a:noFill/>
                    </a:lnR>
                    <a:lnT>
                      <a:noFill/>
                    </a:lnT>
                    <a:lnB>
                      <a:noFill/>
                    </a:lnB>
                  </a:tcPr>
                </a:tc>
              </a:tr>
              <a:tr h="270067">
                <a:tc>
                  <a:txBody>
                    <a:bodyPr/>
                    <a:lstStyle/>
                    <a:p>
                      <a:pPr marL="342900" lvl="0" indent="-342900" algn="l" rtl="0">
                        <a:lnSpc>
                          <a:spcPct val="115000"/>
                        </a:lnSpc>
                        <a:spcAft>
                          <a:spcPts val="0"/>
                        </a:spcAft>
                        <a:buFont typeface="+mj-lt"/>
                        <a:buNone/>
                        <a:tabLst>
                          <a:tab pos="228600" algn="r"/>
                        </a:tabLst>
                      </a:pPr>
                      <a:r>
                        <a:rPr lang="en-US" sz="1600" dirty="0">
                          <a:solidFill>
                            <a:srgbClr val="000099"/>
                          </a:solidFill>
                          <a:latin typeface="Times New Roman"/>
                          <a:ea typeface="Times New Roman"/>
                          <a:cs typeface="Arial"/>
                        </a:rPr>
                        <a:t>Applicable National Legislation </a:t>
                      </a:r>
                      <a:endParaRPr lang="en-US" sz="1600" dirty="0">
                        <a:solidFill>
                          <a:srgbClr val="000099"/>
                        </a:solidFill>
                        <a:latin typeface="Calibri"/>
                        <a:ea typeface="Times New Roman"/>
                        <a:cs typeface="Arial"/>
                      </a:endParaRPr>
                    </a:p>
                  </a:txBody>
                  <a:tcPr marL="68580" marR="68580" marT="0" marB="0">
                    <a:lnL>
                      <a:noFill/>
                    </a:lnL>
                    <a:lnR>
                      <a:noFill/>
                    </a:lnR>
                    <a:lnT>
                      <a:noFill/>
                    </a:lnT>
                    <a:lnB>
                      <a:noFill/>
                    </a:lnB>
                  </a:tcPr>
                </a:tc>
              </a:tr>
              <a:tr h="270067">
                <a:tc>
                  <a:txBody>
                    <a:bodyPr/>
                    <a:lstStyle/>
                    <a:p>
                      <a:pPr marL="342900" lvl="0" indent="-342900" algn="l" rtl="0">
                        <a:lnSpc>
                          <a:spcPct val="115000"/>
                        </a:lnSpc>
                        <a:spcAft>
                          <a:spcPts val="0"/>
                        </a:spcAft>
                        <a:buFont typeface="+mj-lt"/>
                        <a:buNone/>
                        <a:tabLst>
                          <a:tab pos="228600" algn="r"/>
                        </a:tabLst>
                      </a:pPr>
                      <a:r>
                        <a:rPr lang="en-US" sz="1600" dirty="0">
                          <a:solidFill>
                            <a:srgbClr val="000099"/>
                          </a:solidFill>
                          <a:latin typeface="Times New Roman"/>
                          <a:ea typeface="Times New Roman"/>
                          <a:cs typeface="Arial"/>
                        </a:rPr>
                        <a:t>Responsibilities </a:t>
                      </a:r>
                      <a:endParaRPr lang="en-US" sz="1600" dirty="0">
                        <a:solidFill>
                          <a:srgbClr val="000099"/>
                        </a:solidFill>
                        <a:latin typeface="Calibri"/>
                        <a:ea typeface="Times New Roman"/>
                        <a:cs typeface="Arial"/>
                      </a:endParaRPr>
                    </a:p>
                  </a:txBody>
                  <a:tcPr marL="68580" marR="68580" marT="0" marB="0">
                    <a:lnL>
                      <a:noFill/>
                    </a:lnL>
                    <a:lnR>
                      <a:noFill/>
                    </a:lnR>
                    <a:lnT>
                      <a:noFill/>
                    </a:lnT>
                    <a:lnB>
                      <a:noFill/>
                    </a:lnB>
                  </a:tcPr>
                </a:tc>
              </a:tr>
              <a:tr h="270067">
                <a:tc>
                  <a:txBody>
                    <a:bodyPr/>
                    <a:lstStyle/>
                    <a:p>
                      <a:pPr marL="742950" lvl="1" indent="-285750" algn="l" rtl="0">
                        <a:lnSpc>
                          <a:spcPct val="115000"/>
                        </a:lnSpc>
                        <a:spcAft>
                          <a:spcPts val="0"/>
                        </a:spcAft>
                        <a:buFont typeface="+mj-lt"/>
                        <a:buNone/>
                        <a:tabLst>
                          <a:tab pos="90170" algn="l"/>
                          <a:tab pos="685800" algn="r"/>
                        </a:tabLst>
                      </a:pPr>
                      <a:r>
                        <a:rPr lang="en-US" sz="1600" b="0" dirty="0">
                          <a:solidFill>
                            <a:srgbClr val="000099"/>
                          </a:solidFill>
                          <a:latin typeface="Calibri"/>
                          <a:ea typeface="Times New Roman"/>
                          <a:cs typeface="Arial"/>
                        </a:rPr>
                        <a:t>Jordan Atomic Energy Commission (JAEC) </a:t>
                      </a:r>
                      <a:endParaRPr lang="en-US" sz="1600" b="1" dirty="0">
                        <a:solidFill>
                          <a:srgbClr val="000099"/>
                        </a:solidFill>
                        <a:latin typeface="Calibri"/>
                        <a:ea typeface="MS Mincho"/>
                        <a:cs typeface="Arial"/>
                      </a:endParaRPr>
                    </a:p>
                  </a:txBody>
                  <a:tcPr marL="68580" marR="68580" marT="0" marB="0">
                    <a:lnL>
                      <a:noFill/>
                    </a:lnL>
                    <a:lnR>
                      <a:noFill/>
                    </a:lnR>
                    <a:lnT>
                      <a:noFill/>
                    </a:lnT>
                    <a:lnB>
                      <a:noFill/>
                    </a:lnB>
                  </a:tcPr>
                </a:tc>
              </a:tr>
              <a:tr h="270067">
                <a:tc>
                  <a:txBody>
                    <a:bodyPr/>
                    <a:lstStyle/>
                    <a:p>
                      <a:pPr marL="742950" lvl="1" indent="-285750" algn="l" rtl="0">
                        <a:lnSpc>
                          <a:spcPct val="115000"/>
                        </a:lnSpc>
                        <a:spcAft>
                          <a:spcPts val="0"/>
                        </a:spcAft>
                        <a:buFont typeface="+mj-lt"/>
                        <a:buNone/>
                        <a:tabLst>
                          <a:tab pos="90170" algn="l"/>
                          <a:tab pos="685800" algn="r"/>
                        </a:tabLst>
                      </a:pPr>
                      <a:r>
                        <a:rPr lang="en-US" sz="1600" b="0" dirty="0">
                          <a:solidFill>
                            <a:srgbClr val="000099"/>
                          </a:solidFill>
                          <a:latin typeface="Calibri"/>
                          <a:ea typeface="Times New Roman"/>
                          <a:cs typeface="Arial"/>
                        </a:rPr>
                        <a:t>Jordan Nuclear Regulatory Commission (JNRC) </a:t>
                      </a:r>
                      <a:endParaRPr lang="en-US" sz="1600" b="1" dirty="0">
                        <a:solidFill>
                          <a:srgbClr val="000099"/>
                        </a:solidFill>
                        <a:latin typeface="Calibri"/>
                        <a:ea typeface="MS Mincho"/>
                        <a:cs typeface="Arial"/>
                      </a:endParaRPr>
                    </a:p>
                  </a:txBody>
                  <a:tcPr marL="68580" marR="68580" marT="0" marB="0">
                    <a:lnL>
                      <a:noFill/>
                    </a:lnL>
                    <a:lnR>
                      <a:noFill/>
                    </a:lnR>
                    <a:lnT>
                      <a:noFill/>
                    </a:lnT>
                    <a:lnB>
                      <a:noFill/>
                    </a:lnB>
                  </a:tcPr>
                </a:tc>
              </a:tr>
              <a:tr h="270067">
                <a:tc>
                  <a:txBody>
                    <a:bodyPr/>
                    <a:lstStyle/>
                    <a:p>
                      <a:pPr marL="742950" lvl="1" indent="-285750" algn="l" rtl="0">
                        <a:lnSpc>
                          <a:spcPct val="115000"/>
                        </a:lnSpc>
                        <a:spcAft>
                          <a:spcPts val="0"/>
                        </a:spcAft>
                        <a:buFont typeface="+mj-lt"/>
                        <a:buNone/>
                        <a:tabLst>
                          <a:tab pos="90170" algn="l"/>
                          <a:tab pos="685800" algn="r"/>
                        </a:tabLst>
                      </a:pPr>
                      <a:r>
                        <a:rPr lang="en-US" sz="1600" b="0" dirty="0">
                          <a:solidFill>
                            <a:srgbClr val="000099"/>
                          </a:solidFill>
                          <a:latin typeface="Calibri"/>
                          <a:ea typeface="Times New Roman"/>
                          <a:cs typeface="Arial"/>
                        </a:rPr>
                        <a:t>Generators and Operators </a:t>
                      </a:r>
                      <a:endParaRPr lang="en-US" sz="1600" b="1" dirty="0">
                        <a:solidFill>
                          <a:srgbClr val="000099"/>
                        </a:solidFill>
                        <a:latin typeface="Calibri"/>
                        <a:ea typeface="MS Mincho"/>
                        <a:cs typeface="Arial"/>
                      </a:endParaRPr>
                    </a:p>
                  </a:txBody>
                  <a:tcPr marL="68580" marR="68580" marT="0" marB="0">
                    <a:lnL>
                      <a:noFill/>
                    </a:lnL>
                    <a:lnR>
                      <a:noFill/>
                    </a:lnR>
                    <a:lnT>
                      <a:noFill/>
                    </a:lnT>
                    <a:lnB>
                      <a:noFill/>
                    </a:lnB>
                  </a:tcPr>
                </a:tc>
              </a:tr>
              <a:tr h="540135">
                <a:tc>
                  <a:txBody>
                    <a:bodyPr/>
                    <a:lstStyle/>
                    <a:p>
                      <a:pPr marL="742950" lvl="1" indent="-285750" algn="l" rtl="0">
                        <a:lnSpc>
                          <a:spcPct val="115000"/>
                        </a:lnSpc>
                        <a:spcAft>
                          <a:spcPts val="0"/>
                        </a:spcAft>
                        <a:buFont typeface="+mj-lt"/>
                        <a:buNone/>
                        <a:tabLst>
                          <a:tab pos="90170" algn="l"/>
                          <a:tab pos="685800" algn="r"/>
                        </a:tabLst>
                      </a:pPr>
                      <a:r>
                        <a:rPr lang="en-US" sz="1600" b="0" dirty="0">
                          <a:solidFill>
                            <a:srgbClr val="000099"/>
                          </a:solidFill>
                          <a:latin typeface="Calibri"/>
                          <a:ea typeface="Times New Roman"/>
                          <a:cs typeface="Arial"/>
                        </a:rPr>
                        <a:t>National Centralizes </a:t>
                      </a:r>
                      <a:r>
                        <a:rPr lang="en-US" sz="1600" b="0" dirty="0" smtClean="0">
                          <a:solidFill>
                            <a:srgbClr val="000099"/>
                          </a:solidFill>
                          <a:latin typeface="Calibri"/>
                          <a:ea typeface="Times New Roman"/>
                          <a:cs typeface="Arial"/>
                        </a:rPr>
                        <a:t>RWM Facilities </a:t>
                      </a:r>
                      <a:r>
                        <a:rPr lang="en-US" sz="1600" b="0" dirty="0">
                          <a:solidFill>
                            <a:srgbClr val="000099"/>
                          </a:solidFill>
                          <a:latin typeface="Calibri"/>
                          <a:ea typeface="Times New Roman"/>
                          <a:cs typeface="Arial"/>
                        </a:rPr>
                        <a:t>(NCRWMF) at JAEC</a:t>
                      </a:r>
                      <a:r>
                        <a:rPr lang="en-GB" sz="1600" b="1" dirty="0">
                          <a:solidFill>
                            <a:srgbClr val="000099"/>
                          </a:solidFill>
                          <a:latin typeface="Calibri"/>
                          <a:ea typeface="MS Mincho"/>
                          <a:cs typeface="Arial"/>
                        </a:rPr>
                        <a:t> </a:t>
                      </a:r>
                      <a:r>
                        <a:rPr lang="en-GB" sz="1600" b="0" dirty="0">
                          <a:solidFill>
                            <a:srgbClr val="000099"/>
                          </a:solidFill>
                          <a:latin typeface="Calibri"/>
                          <a:ea typeface="Times New Roman"/>
                          <a:cs typeface="Arial"/>
                        </a:rPr>
                        <a:t> </a:t>
                      </a:r>
                      <a:r>
                        <a:rPr lang="en-GB" sz="1600" b="0" dirty="0">
                          <a:solidFill>
                            <a:srgbClr val="000099"/>
                          </a:solidFill>
                          <a:latin typeface="Calibri"/>
                          <a:ea typeface="MS Mincho"/>
                          <a:cs typeface="Arial"/>
                        </a:rPr>
                        <a:t> </a:t>
                      </a:r>
                      <a:endParaRPr lang="en-US" sz="1600" b="1" dirty="0">
                        <a:solidFill>
                          <a:srgbClr val="000099"/>
                        </a:solidFill>
                        <a:latin typeface="Calibri"/>
                        <a:ea typeface="MS Mincho"/>
                        <a:cs typeface="Arial"/>
                      </a:endParaRPr>
                    </a:p>
                  </a:txBody>
                  <a:tcPr marL="68580" marR="68580" marT="0" marB="0">
                    <a:lnL>
                      <a:noFill/>
                    </a:lnL>
                    <a:lnR>
                      <a:noFill/>
                    </a:lnR>
                    <a:lnT>
                      <a:noFill/>
                    </a:lnT>
                    <a:lnB>
                      <a:noFill/>
                    </a:lnB>
                  </a:tcPr>
                </a:tc>
              </a:tr>
              <a:tr h="270067">
                <a:tc>
                  <a:txBody>
                    <a:bodyPr/>
                    <a:lstStyle/>
                    <a:p>
                      <a:pPr marL="342900" lvl="0" indent="-342900" algn="l" rtl="0">
                        <a:lnSpc>
                          <a:spcPct val="115000"/>
                        </a:lnSpc>
                        <a:spcAft>
                          <a:spcPts val="0"/>
                        </a:spcAft>
                        <a:buFont typeface="+mj-lt"/>
                        <a:buNone/>
                        <a:tabLst>
                          <a:tab pos="228600" algn="r"/>
                        </a:tabLst>
                      </a:pPr>
                      <a:r>
                        <a:rPr lang="en-US" sz="1600" dirty="0">
                          <a:solidFill>
                            <a:srgbClr val="000099"/>
                          </a:solidFill>
                          <a:latin typeface="Times New Roman"/>
                          <a:ea typeface="Times New Roman"/>
                          <a:cs typeface="Arial"/>
                        </a:rPr>
                        <a:t>Naturally Occurring Radioactive Material (NORM) </a:t>
                      </a:r>
                      <a:endParaRPr lang="en-US" sz="1600" dirty="0">
                        <a:solidFill>
                          <a:srgbClr val="000099"/>
                        </a:solidFill>
                        <a:latin typeface="Calibri"/>
                        <a:ea typeface="Times New Roman"/>
                        <a:cs typeface="Arial"/>
                      </a:endParaRPr>
                    </a:p>
                  </a:txBody>
                  <a:tcPr marL="68580" marR="68580" marT="0" marB="0">
                    <a:lnL>
                      <a:noFill/>
                    </a:lnL>
                    <a:lnR>
                      <a:noFill/>
                    </a:lnR>
                    <a:lnT>
                      <a:noFill/>
                    </a:lnT>
                    <a:lnB>
                      <a:noFill/>
                    </a:lnB>
                  </a:tcPr>
                </a:tc>
              </a:tr>
              <a:tr h="270067">
                <a:tc>
                  <a:txBody>
                    <a:bodyPr/>
                    <a:lstStyle/>
                    <a:p>
                      <a:pPr marL="342900" lvl="0" indent="-342900" algn="l" rtl="0">
                        <a:lnSpc>
                          <a:spcPct val="115000"/>
                        </a:lnSpc>
                        <a:spcAft>
                          <a:spcPts val="0"/>
                        </a:spcAft>
                        <a:buFont typeface="+mj-lt"/>
                        <a:buNone/>
                        <a:tabLst>
                          <a:tab pos="228600" algn="r"/>
                        </a:tabLst>
                      </a:pPr>
                      <a:r>
                        <a:rPr lang="en-US" sz="1600" dirty="0">
                          <a:solidFill>
                            <a:srgbClr val="000099"/>
                          </a:solidFill>
                          <a:latin typeface="Times New Roman"/>
                          <a:ea typeface="Times New Roman"/>
                          <a:cs typeface="Arial"/>
                        </a:rPr>
                        <a:t>Spent Nuclear Fuel </a:t>
                      </a:r>
                      <a:endParaRPr lang="en-US" sz="1600" dirty="0">
                        <a:solidFill>
                          <a:srgbClr val="000099"/>
                        </a:solidFill>
                        <a:latin typeface="Calibri"/>
                        <a:ea typeface="Times New Roman"/>
                        <a:cs typeface="Arial"/>
                      </a:endParaRPr>
                    </a:p>
                  </a:txBody>
                  <a:tcPr marL="68580" marR="68580" marT="0" marB="0">
                    <a:lnL>
                      <a:noFill/>
                    </a:lnL>
                    <a:lnR>
                      <a:noFill/>
                    </a:lnR>
                    <a:lnT>
                      <a:noFill/>
                    </a:lnT>
                    <a:lnB>
                      <a:noFill/>
                    </a:lnB>
                  </a:tcPr>
                </a:tc>
              </a:tr>
              <a:tr h="270067">
                <a:tc>
                  <a:txBody>
                    <a:bodyPr/>
                    <a:lstStyle/>
                    <a:p>
                      <a:pPr marL="342900" lvl="0" indent="-342900" algn="l" rtl="0">
                        <a:lnSpc>
                          <a:spcPct val="115000"/>
                        </a:lnSpc>
                        <a:spcAft>
                          <a:spcPts val="0"/>
                        </a:spcAft>
                        <a:buFont typeface="+mj-lt"/>
                        <a:buNone/>
                        <a:tabLst>
                          <a:tab pos="228600" algn="r"/>
                        </a:tabLst>
                      </a:pPr>
                      <a:r>
                        <a:rPr lang="en-US" sz="1600" dirty="0">
                          <a:solidFill>
                            <a:srgbClr val="000099"/>
                          </a:solidFill>
                          <a:latin typeface="Times New Roman"/>
                          <a:ea typeface="Times New Roman"/>
                          <a:cs typeface="Arial"/>
                        </a:rPr>
                        <a:t>Decommissioning and Waste Disposal</a:t>
                      </a:r>
                      <a:endParaRPr lang="en-US" sz="1600" dirty="0">
                        <a:solidFill>
                          <a:srgbClr val="000099"/>
                        </a:solidFill>
                        <a:latin typeface="Calibri"/>
                        <a:ea typeface="Times New Roman"/>
                        <a:cs typeface="Arial"/>
                      </a:endParaRPr>
                    </a:p>
                  </a:txBody>
                  <a:tcPr marL="68580" marR="68580" marT="0" marB="0">
                    <a:lnL>
                      <a:noFill/>
                    </a:lnL>
                    <a:lnR>
                      <a:noFill/>
                    </a:lnR>
                    <a:lnT>
                      <a:noFill/>
                    </a:lnT>
                    <a:lnB>
                      <a:noFill/>
                    </a:lnB>
                  </a:tcPr>
                </a:tc>
              </a:tr>
              <a:tr h="270067">
                <a:tc>
                  <a:txBody>
                    <a:bodyPr/>
                    <a:lstStyle/>
                    <a:p>
                      <a:pPr marL="342900" lvl="0" indent="-342900" algn="l" rtl="0">
                        <a:lnSpc>
                          <a:spcPct val="115000"/>
                        </a:lnSpc>
                        <a:spcAft>
                          <a:spcPts val="0"/>
                        </a:spcAft>
                        <a:buFont typeface="+mj-lt"/>
                        <a:buNone/>
                        <a:tabLst>
                          <a:tab pos="228600" algn="r"/>
                        </a:tabLst>
                      </a:pPr>
                      <a:r>
                        <a:rPr lang="en-US" sz="1600" dirty="0">
                          <a:solidFill>
                            <a:srgbClr val="000099"/>
                          </a:solidFill>
                          <a:latin typeface="Times New Roman"/>
                          <a:ea typeface="Times New Roman"/>
                          <a:cs typeface="Arial"/>
                        </a:rPr>
                        <a:t>Definition and Classification of Radioactive Waste </a:t>
                      </a:r>
                      <a:endParaRPr lang="en-US" sz="1600" dirty="0">
                        <a:solidFill>
                          <a:srgbClr val="000099"/>
                        </a:solidFill>
                        <a:latin typeface="Calibri"/>
                        <a:ea typeface="Times New Roman"/>
                        <a:cs typeface="Arial"/>
                      </a:endParaRPr>
                    </a:p>
                  </a:txBody>
                  <a:tcPr marL="68580" marR="68580" marT="0" marB="0">
                    <a:lnL>
                      <a:noFill/>
                    </a:lnL>
                    <a:lnR>
                      <a:noFill/>
                    </a:lnR>
                    <a:lnT>
                      <a:noFill/>
                    </a:lnT>
                    <a:lnB>
                      <a:noFill/>
                    </a:lnB>
                  </a:tcPr>
                </a:tc>
              </a:tr>
              <a:tr h="270067">
                <a:tc>
                  <a:txBody>
                    <a:bodyPr/>
                    <a:lstStyle/>
                    <a:p>
                      <a:pPr marL="342900" lvl="0" indent="-342900" algn="l" rtl="0">
                        <a:lnSpc>
                          <a:spcPct val="115000"/>
                        </a:lnSpc>
                        <a:spcAft>
                          <a:spcPts val="0"/>
                        </a:spcAft>
                        <a:buFont typeface="+mj-lt"/>
                        <a:buNone/>
                        <a:tabLst>
                          <a:tab pos="228600" algn="r"/>
                        </a:tabLst>
                      </a:pPr>
                      <a:r>
                        <a:rPr lang="en-US" sz="1600" dirty="0">
                          <a:solidFill>
                            <a:srgbClr val="000099"/>
                          </a:solidFill>
                          <a:latin typeface="Times New Roman"/>
                          <a:ea typeface="Times New Roman"/>
                          <a:cs typeface="Arial"/>
                        </a:rPr>
                        <a:t>Implementation </a:t>
                      </a:r>
                      <a:endParaRPr lang="en-US" sz="1600" dirty="0">
                        <a:solidFill>
                          <a:srgbClr val="000099"/>
                        </a:solidFill>
                        <a:latin typeface="Calibri"/>
                        <a:ea typeface="Times New Roman"/>
                        <a:cs typeface="Arial"/>
                      </a:endParaRPr>
                    </a:p>
                  </a:txBody>
                  <a:tcPr marL="68580" marR="68580" marT="0" marB="0">
                    <a:lnL>
                      <a:noFill/>
                    </a:lnL>
                    <a:lnR>
                      <a:noFill/>
                    </a:lnR>
                    <a:lnT>
                      <a:noFill/>
                    </a:lnT>
                    <a:lnB>
                      <a:noFill/>
                    </a:lnB>
                  </a:tcPr>
                </a:tc>
              </a:tr>
              <a:tr h="270067">
                <a:tc>
                  <a:txBody>
                    <a:bodyPr/>
                    <a:lstStyle/>
                    <a:p>
                      <a:pPr marL="342900" lvl="0" indent="-342900" algn="l" rtl="0">
                        <a:lnSpc>
                          <a:spcPct val="115000"/>
                        </a:lnSpc>
                        <a:spcAft>
                          <a:spcPts val="0"/>
                        </a:spcAft>
                        <a:buFont typeface="+mj-lt"/>
                        <a:buNone/>
                        <a:tabLst>
                          <a:tab pos="228600" algn="r"/>
                        </a:tabLst>
                      </a:pPr>
                      <a:r>
                        <a:rPr lang="en-US" sz="1600" dirty="0">
                          <a:solidFill>
                            <a:srgbClr val="000099"/>
                          </a:solidFill>
                          <a:latin typeface="Times New Roman"/>
                          <a:ea typeface="Times New Roman"/>
                          <a:cs typeface="Arial"/>
                        </a:rPr>
                        <a:t>References</a:t>
                      </a:r>
                      <a:r>
                        <a:rPr lang="en-US" sz="1600" dirty="0">
                          <a:solidFill>
                            <a:srgbClr val="000099"/>
                          </a:solidFill>
                          <a:latin typeface="Calibri"/>
                          <a:ea typeface="Times New Roman"/>
                          <a:cs typeface="Arial"/>
                        </a:rPr>
                        <a:t> </a:t>
                      </a:r>
                    </a:p>
                  </a:txBody>
                  <a:tcPr marL="68580" marR="68580" marT="0" marB="0">
                    <a:lnL>
                      <a:noFill/>
                    </a:lnL>
                    <a:lnR>
                      <a:noFill/>
                    </a:lnR>
                    <a:lnT>
                      <a:noFill/>
                    </a:lnT>
                    <a:lnB>
                      <a:noFill/>
                    </a:lnB>
                  </a:tcPr>
                </a:tc>
              </a:tr>
            </a:tbl>
          </a:graphicData>
        </a:graphic>
      </p:graphicFrame>
      <p:pic>
        <p:nvPicPr>
          <p:cNvPr id="7190" name="Picture 24" descr="C:\Users\khalil.awad.JAECGOV\Desktop\policy.png"/>
          <p:cNvPicPr>
            <a:picLocks noChangeAspect="1" noChangeArrowheads="1"/>
          </p:cNvPicPr>
          <p:nvPr/>
        </p:nvPicPr>
        <p:blipFill>
          <a:blip r:embed="rId2"/>
          <a:srcRect/>
          <a:stretch>
            <a:fillRect/>
          </a:stretch>
        </p:blipFill>
        <p:spPr bwMode="auto">
          <a:xfrm>
            <a:off x="5219698" y="1056977"/>
            <a:ext cx="3673475" cy="5833393"/>
          </a:xfrm>
          <a:prstGeom prst="rect">
            <a:avLst/>
          </a:prstGeom>
          <a:noFill/>
          <a:ln w="9525">
            <a:noFill/>
            <a:miter lim="800000"/>
            <a:headEnd/>
            <a:tailEnd/>
          </a:ln>
        </p:spPr>
      </p:pic>
    </p:spTree>
    <p:extLst>
      <p:ext uri="{BB962C8B-B14F-4D97-AF65-F5344CB8AC3E}">
        <p14:creationId xmlns:p14="http://schemas.microsoft.com/office/powerpoint/2010/main" val="3230365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The policy allows for 3 management options for the management of DSRS: </a:t>
            </a:r>
          </a:p>
          <a:p>
            <a:pPr>
              <a:buFont typeface="Wingdings" panose="05000000000000000000" pitchFamily="2" charset="2"/>
              <a:buChar char="q"/>
            </a:pPr>
            <a:r>
              <a:rPr lang="en-US" dirty="0"/>
              <a:t> </a:t>
            </a:r>
            <a:r>
              <a:rPr lang="en-US" dirty="0" smtClean="0"/>
              <a:t>Return </a:t>
            </a:r>
            <a:r>
              <a:rPr lang="en-US" dirty="0"/>
              <a:t>of the DSRS to the </a:t>
            </a:r>
            <a:r>
              <a:rPr lang="en-US" dirty="0" smtClean="0"/>
              <a:t>supplier.</a:t>
            </a:r>
          </a:p>
          <a:p>
            <a:pPr>
              <a:buFont typeface="Wingdings" panose="05000000000000000000" pitchFamily="2" charset="2"/>
              <a:buChar char="q"/>
            </a:pPr>
            <a:r>
              <a:rPr lang="en-US" dirty="0"/>
              <a:t> </a:t>
            </a:r>
            <a:r>
              <a:rPr lang="en-US" dirty="0" smtClean="0"/>
              <a:t>Management of the sources on the national territory. </a:t>
            </a:r>
            <a:endParaRPr lang="en-US" dirty="0"/>
          </a:p>
          <a:p>
            <a:pPr>
              <a:buFont typeface="Wingdings" panose="05000000000000000000" pitchFamily="2" charset="2"/>
              <a:buChar char="q"/>
            </a:pPr>
            <a:r>
              <a:rPr lang="en-US" dirty="0" smtClean="0"/>
              <a:t> International/regional </a:t>
            </a:r>
            <a:r>
              <a:rPr lang="en-US" dirty="0"/>
              <a:t>radioactive waste management solutions. </a:t>
            </a:r>
          </a:p>
          <a:p>
            <a:endParaRPr lang="en-US" dirty="0"/>
          </a:p>
        </p:txBody>
      </p:sp>
      <p:sp>
        <p:nvSpPr>
          <p:cNvPr id="4" name="Slide Number Placeholder 3"/>
          <p:cNvSpPr>
            <a:spLocks noGrp="1"/>
          </p:cNvSpPr>
          <p:nvPr>
            <p:ph type="sldNum" sz="quarter" idx="12"/>
          </p:nvPr>
        </p:nvSpPr>
        <p:spPr/>
        <p:txBody>
          <a:bodyPr/>
          <a:lstStyle/>
          <a:p>
            <a:fld id="{23A0628E-C12F-4F8C-9895-BCD5E30100D3}" type="slidenum">
              <a:rPr lang="en-US" smtClean="0"/>
              <a:pPr/>
              <a:t>7</a:t>
            </a:fld>
            <a:endParaRPr lang="en-US" dirty="0"/>
          </a:p>
        </p:txBody>
      </p:sp>
    </p:spTree>
    <p:extLst>
      <p:ext uri="{BB962C8B-B14F-4D97-AF65-F5344CB8AC3E}">
        <p14:creationId xmlns:p14="http://schemas.microsoft.com/office/powerpoint/2010/main" val="2782543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75656" y="274638"/>
            <a:ext cx="7211144" cy="778098"/>
          </a:xfrm>
        </p:spPr>
        <p:txBody>
          <a:bodyPr/>
          <a:lstStyle/>
          <a:p>
            <a:r>
              <a:rPr lang="en-US" sz="2400" baseline="0" dirty="0">
                <a:solidFill>
                  <a:srgbClr val="000000"/>
                </a:solidFill>
                <a:latin typeface="Tahoma"/>
              </a:rPr>
              <a:t>The waste management strategy for </a:t>
            </a:r>
            <a:r>
              <a:rPr lang="en-US" sz="2400" baseline="0" dirty="0" smtClean="0">
                <a:solidFill>
                  <a:srgbClr val="000000"/>
                </a:solidFill>
                <a:latin typeface="Tahoma"/>
              </a:rPr>
              <a:t>Jordan </a:t>
            </a:r>
            <a:endParaRPr lang="en-US" sz="2400" dirty="0"/>
          </a:p>
        </p:txBody>
      </p:sp>
      <p:sp>
        <p:nvSpPr>
          <p:cNvPr id="6" name="Text Placeholder 5"/>
          <p:cNvSpPr>
            <a:spLocks noGrp="1"/>
          </p:cNvSpPr>
          <p:nvPr>
            <p:ph type="body" idx="1"/>
          </p:nvPr>
        </p:nvSpPr>
        <p:spPr>
          <a:xfrm>
            <a:off x="457200" y="1535112"/>
            <a:ext cx="3754760" cy="813767"/>
          </a:xfrm>
        </p:spPr>
        <p:txBody>
          <a:bodyPr/>
          <a:lstStyle/>
          <a:p>
            <a:r>
              <a:rPr lang="en-US" sz="1400" dirty="0"/>
              <a:t>The waste management strategy for Jordan proposes the following strategy for the safe management of DSRS</a:t>
            </a:r>
          </a:p>
        </p:txBody>
      </p:sp>
      <p:sp>
        <p:nvSpPr>
          <p:cNvPr id="3" name="Content Placeholder 2"/>
          <p:cNvSpPr>
            <a:spLocks noGrp="1"/>
          </p:cNvSpPr>
          <p:nvPr>
            <p:ph sz="half" idx="2"/>
          </p:nvPr>
        </p:nvSpPr>
        <p:spPr>
          <a:xfrm>
            <a:off x="457200" y="2174875"/>
            <a:ext cx="3898776" cy="4782517"/>
          </a:xfrm>
        </p:spPr>
        <p:txBody>
          <a:bodyPr/>
          <a:lstStyle/>
          <a:p>
            <a:pPr marL="0" indent="0">
              <a:buNone/>
            </a:pPr>
            <a:r>
              <a:rPr lang="en-US" sz="1400" dirty="0" smtClean="0"/>
              <a:t>.</a:t>
            </a:r>
          </a:p>
          <a:p>
            <a:pPr marL="0" indent="0" algn="just">
              <a:buNone/>
            </a:pPr>
            <a:r>
              <a:rPr lang="en-US" sz="1400" dirty="0"/>
              <a:t>The strategy further allows for the generators and operators to apply delay and decay concepts for short-lived nuclides. Very importantly it instructs the establishment of a </a:t>
            </a:r>
            <a:r>
              <a:rPr lang="en-US" sz="1400" dirty="0" smtClean="0"/>
              <a:t>Centralized </a:t>
            </a:r>
            <a:r>
              <a:rPr lang="en-US" sz="1400" dirty="0"/>
              <a:t>Storage facility (CSF) with sufficient capacity for treating, conditioning and </a:t>
            </a:r>
            <a:r>
              <a:rPr lang="en-US" sz="1400" dirty="0" smtClean="0"/>
              <a:t>storage.</a:t>
            </a:r>
            <a:r>
              <a:rPr lang="en-US" sz="1400" dirty="0"/>
              <a:t> </a:t>
            </a:r>
            <a:endParaRPr lang="en-US" sz="1400" dirty="0" smtClean="0"/>
          </a:p>
          <a:p>
            <a:pPr marL="0" indent="0" algn="just">
              <a:buNone/>
            </a:pPr>
            <a:r>
              <a:rPr lang="en-US" sz="1400" dirty="0" smtClean="0"/>
              <a:t>In </a:t>
            </a:r>
            <a:r>
              <a:rPr lang="en-US" sz="1400" dirty="0"/>
              <a:t>terms of disposal of DSRS the strategy mentions that planning is already underway for the establishment of a Borehole Disposal Facility therefore allowing for a waste endpoint for DSRS. Interesting to note though is the fact that the strategy document analysis the management options for the respective current and future waste types in Jordan it allows also for near-surface disposal of short lived DSRS (&lt;30y). In such instance the condition is that it must be “retrievable emplacement into cement </a:t>
            </a:r>
            <a:r>
              <a:rPr lang="en-US" sz="1400"/>
              <a:t>lined </a:t>
            </a:r>
            <a:r>
              <a:rPr lang="en-US" sz="1400" smtClean="0"/>
              <a:t>container. </a:t>
            </a:r>
            <a:endParaRPr lang="en-US" sz="1400" dirty="0" smtClean="0"/>
          </a:p>
          <a:p>
            <a:pPr marL="0" indent="0" algn="just">
              <a:buNone/>
            </a:pPr>
            <a:endParaRPr lang="en-US" dirty="0"/>
          </a:p>
        </p:txBody>
      </p:sp>
      <p:sp>
        <p:nvSpPr>
          <p:cNvPr id="7" name="Text Placeholder 6"/>
          <p:cNvSpPr>
            <a:spLocks noGrp="1"/>
          </p:cNvSpPr>
          <p:nvPr>
            <p:ph type="body" sz="quarter" idx="3"/>
          </p:nvPr>
        </p:nvSpPr>
        <p:spPr/>
        <p:txBody>
          <a:bodyPr/>
          <a:lstStyle/>
          <a:p>
            <a:endParaRPr lang="en-US" dirty="0"/>
          </a:p>
        </p:txBody>
      </p:sp>
      <p:sp>
        <p:nvSpPr>
          <p:cNvPr id="8" name="Content Placeholder 7"/>
          <p:cNvSpPr>
            <a:spLocks noGrp="1"/>
          </p:cNvSpPr>
          <p:nvPr>
            <p:ph sz="quarter" idx="4"/>
          </p:nvPr>
        </p:nvSpPr>
        <p:spPr/>
        <p:txBody>
          <a:bodyPr/>
          <a:lstStyle/>
          <a:p>
            <a:endParaRPr lang="en-US" dirty="0"/>
          </a:p>
        </p:txBody>
      </p:sp>
      <p:sp>
        <p:nvSpPr>
          <p:cNvPr id="4" name="Slide Number Placeholder 3"/>
          <p:cNvSpPr>
            <a:spLocks noGrp="1"/>
          </p:cNvSpPr>
          <p:nvPr>
            <p:ph type="sldNum" sz="quarter" idx="4294967295"/>
          </p:nvPr>
        </p:nvSpPr>
        <p:spPr>
          <a:xfrm>
            <a:off x="8634413" y="6483350"/>
            <a:ext cx="509587" cy="293688"/>
          </a:xfrm>
          <a:prstGeom prst="rect">
            <a:avLst/>
          </a:prstGeom>
        </p:spPr>
        <p:txBody>
          <a:bodyPr/>
          <a:lstStyle/>
          <a:p>
            <a:fld id="{23A0628E-C12F-4F8C-9895-BCD5E30100D3}" type="slidenum">
              <a:rPr lang="en-US" smtClean="0"/>
              <a:pPr/>
              <a:t>8</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532805"/>
            <a:ext cx="4740188" cy="532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9126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RWM Strategy Contents</a:t>
            </a:r>
            <a:endParaRPr lang="ar-JO" smtClean="0"/>
          </a:p>
        </p:txBody>
      </p:sp>
      <p:sp>
        <p:nvSpPr>
          <p:cNvPr id="8195" name="Content Placeholder 2"/>
          <p:cNvSpPr>
            <a:spLocks noGrp="1"/>
          </p:cNvSpPr>
          <p:nvPr>
            <p:ph idx="1"/>
          </p:nvPr>
        </p:nvSpPr>
        <p:spPr>
          <a:xfrm>
            <a:off x="467543" y="980728"/>
            <a:ext cx="4690245" cy="5544616"/>
          </a:xfrm>
        </p:spPr>
        <p:txBody>
          <a:bodyPr/>
          <a:lstStyle/>
          <a:p>
            <a:r>
              <a:rPr lang="en-US" sz="1600" dirty="0" smtClean="0"/>
              <a:t>Introduction</a:t>
            </a:r>
          </a:p>
          <a:p>
            <a:r>
              <a:rPr lang="en-US" sz="1600" dirty="0" smtClean="0"/>
              <a:t>Objective</a:t>
            </a:r>
          </a:p>
          <a:p>
            <a:r>
              <a:rPr lang="en-US" sz="1600" dirty="0" smtClean="0"/>
              <a:t>Scope</a:t>
            </a:r>
          </a:p>
          <a:p>
            <a:r>
              <a:rPr lang="en-US" sz="1600" dirty="0" smtClean="0"/>
              <a:t>Strategy Statement</a:t>
            </a:r>
          </a:p>
          <a:p>
            <a:r>
              <a:rPr lang="en-US" sz="1600" dirty="0" smtClean="0"/>
              <a:t>Management Structure for Radioactive Waste</a:t>
            </a:r>
          </a:p>
          <a:p>
            <a:r>
              <a:rPr lang="en-US" sz="1600" dirty="0" smtClean="0"/>
              <a:t>Pre- requisites for Strategy Implementation</a:t>
            </a:r>
          </a:p>
          <a:p>
            <a:r>
              <a:rPr lang="en-US" sz="1600" dirty="0" smtClean="0"/>
              <a:t>Radioactive Waste Generated in The Hashemite Kingdom of Jordan</a:t>
            </a:r>
          </a:p>
          <a:p>
            <a:r>
              <a:rPr lang="en-US" sz="1600" dirty="0" smtClean="0"/>
              <a:t>Financial Provision</a:t>
            </a:r>
          </a:p>
          <a:p>
            <a:r>
              <a:rPr lang="en-US" sz="1600" dirty="0" smtClean="0"/>
              <a:t>Predisposal Management of Radioactive Waste</a:t>
            </a:r>
          </a:p>
          <a:p>
            <a:r>
              <a:rPr lang="en-US" sz="1600" dirty="0" smtClean="0"/>
              <a:t>Storage  </a:t>
            </a:r>
          </a:p>
          <a:p>
            <a:r>
              <a:rPr lang="en-US" sz="1600" dirty="0" smtClean="0"/>
              <a:t>Disposal of Radioactive Waste</a:t>
            </a:r>
          </a:p>
          <a:p>
            <a:r>
              <a:rPr lang="en-US" sz="1600" dirty="0" smtClean="0"/>
              <a:t>Resources</a:t>
            </a:r>
          </a:p>
          <a:p>
            <a:r>
              <a:rPr lang="en-US" sz="1600" dirty="0" smtClean="0"/>
              <a:t>Public Sensitivity</a:t>
            </a:r>
          </a:p>
          <a:p>
            <a:r>
              <a:rPr lang="en-US" sz="1600" dirty="0" smtClean="0"/>
              <a:t>Uncertainties</a:t>
            </a:r>
          </a:p>
          <a:p>
            <a:r>
              <a:rPr lang="en-US" sz="1600" dirty="0" smtClean="0"/>
              <a:t>Radioactive Waste Management Review</a:t>
            </a:r>
          </a:p>
          <a:p>
            <a:r>
              <a:rPr lang="en-US" sz="1600" dirty="0" smtClean="0"/>
              <a:t>References</a:t>
            </a:r>
            <a:endParaRPr lang="ar-JO" sz="1600" dirty="0" smtClean="0"/>
          </a:p>
        </p:txBody>
      </p:sp>
      <p:pic>
        <p:nvPicPr>
          <p:cNvPr id="8196" name="Picture 4" descr="C:\Users\khalil.awad.JAECGOV\Desktop\strategy.png"/>
          <p:cNvPicPr>
            <a:picLocks noChangeAspect="1" noChangeArrowheads="1"/>
          </p:cNvPicPr>
          <p:nvPr/>
        </p:nvPicPr>
        <p:blipFill>
          <a:blip r:embed="rId2"/>
          <a:srcRect/>
          <a:stretch>
            <a:fillRect/>
          </a:stretch>
        </p:blipFill>
        <p:spPr bwMode="auto">
          <a:xfrm>
            <a:off x="4860032" y="980728"/>
            <a:ext cx="4033144" cy="5631699"/>
          </a:xfrm>
          <a:prstGeom prst="rect">
            <a:avLst/>
          </a:prstGeom>
          <a:noFill/>
          <a:ln w="9525">
            <a:noFill/>
            <a:miter lim="800000"/>
            <a:headEnd/>
            <a:tailEnd/>
          </a:ln>
        </p:spPr>
      </p:pic>
    </p:spTree>
    <p:extLst>
      <p:ext uri="{BB962C8B-B14F-4D97-AF65-F5344CB8AC3E}">
        <p14:creationId xmlns:p14="http://schemas.microsoft.com/office/powerpoint/2010/main" val="1378485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60Years Templat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AEA">
  <a:themeElements>
    <a:clrScheme name="1_IA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AEA">
      <a:majorFont>
        <a:latin typeface="Arial"/>
        <a:ea typeface=""/>
        <a:cs typeface="PT Bold Dusky"/>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85000"/>
          </a:lnSpc>
          <a:spcBef>
            <a:spcPct val="40000"/>
          </a:spcBef>
          <a:spcAft>
            <a:spcPct val="0"/>
          </a:spcAft>
          <a:buClr>
            <a:schemeClr val="accent2"/>
          </a:buClr>
          <a:buSzPct val="130000"/>
          <a:buFontTx/>
          <a:buChar char="»"/>
          <a:tabLst/>
          <a:defRPr kumimoji="0" lang="fr-FR" alt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MS Hei" pitchFamily="49" charset="-122"/>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85000"/>
          </a:lnSpc>
          <a:spcBef>
            <a:spcPct val="40000"/>
          </a:spcBef>
          <a:spcAft>
            <a:spcPct val="0"/>
          </a:spcAft>
          <a:buClr>
            <a:schemeClr val="accent2"/>
          </a:buClr>
          <a:buSzPct val="130000"/>
          <a:buFontTx/>
          <a:buChar char="»"/>
          <a:tabLst/>
          <a:defRPr kumimoji="0" lang="fr-FR" alt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MS Hei" pitchFamily="49" charset="-122"/>
            <a:cs typeface="Times New Roman" pitchFamily="18" charset="0"/>
          </a:defRPr>
        </a:defPPr>
      </a:lstStyle>
    </a:lnDef>
  </a:objectDefaults>
  <a:extraClrSchemeLst>
    <a:extraClrScheme>
      <a:clrScheme name="1_IA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AE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AE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AE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AE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AE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AE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AE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AE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AE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AE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AE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IAEA">
  <a:themeElements>
    <a:clrScheme name="1_IA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AEA">
      <a:majorFont>
        <a:latin typeface="Arial"/>
        <a:ea typeface=""/>
        <a:cs typeface="PT Bold Dusky"/>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85000"/>
          </a:lnSpc>
          <a:spcBef>
            <a:spcPct val="40000"/>
          </a:spcBef>
          <a:spcAft>
            <a:spcPct val="0"/>
          </a:spcAft>
          <a:buClr>
            <a:schemeClr val="accent2"/>
          </a:buClr>
          <a:buSzPct val="130000"/>
          <a:buFontTx/>
          <a:buChar char="»"/>
          <a:tabLst/>
          <a:defRPr kumimoji="0" lang="fr-FR" alt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MS Hei" pitchFamily="49" charset="-122"/>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85000"/>
          </a:lnSpc>
          <a:spcBef>
            <a:spcPct val="40000"/>
          </a:spcBef>
          <a:spcAft>
            <a:spcPct val="0"/>
          </a:spcAft>
          <a:buClr>
            <a:schemeClr val="accent2"/>
          </a:buClr>
          <a:buSzPct val="130000"/>
          <a:buFontTx/>
          <a:buChar char="»"/>
          <a:tabLst/>
          <a:defRPr kumimoji="0" lang="fr-FR" alt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MS Hei" pitchFamily="49" charset="-122"/>
            <a:cs typeface="Times New Roman" pitchFamily="18" charset="0"/>
          </a:defRPr>
        </a:defPPr>
      </a:lstStyle>
    </a:lnDef>
  </a:objectDefaults>
  <a:extraClrSchemeLst>
    <a:extraClrScheme>
      <a:clrScheme name="1_IA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AE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AE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AE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AE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AE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AE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AE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AE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AE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AE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AE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IAEA">
  <a:themeElements>
    <a:clrScheme name="1_IA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AEA">
      <a:majorFont>
        <a:latin typeface="Arial"/>
        <a:ea typeface=""/>
        <a:cs typeface="PT Bold Dusky"/>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85000"/>
          </a:lnSpc>
          <a:spcBef>
            <a:spcPct val="40000"/>
          </a:spcBef>
          <a:spcAft>
            <a:spcPct val="0"/>
          </a:spcAft>
          <a:buClr>
            <a:schemeClr val="accent2"/>
          </a:buClr>
          <a:buSzPct val="130000"/>
          <a:buFontTx/>
          <a:buChar char="»"/>
          <a:tabLst/>
          <a:defRPr kumimoji="0" lang="fr-FR" alt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MS Hei" pitchFamily="49" charset="-122"/>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85000"/>
          </a:lnSpc>
          <a:spcBef>
            <a:spcPct val="40000"/>
          </a:spcBef>
          <a:spcAft>
            <a:spcPct val="0"/>
          </a:spcAft>
          <a:buClr>
            <a:schemeClr val="accent2"/>
          </a:buClr>
          <a:buSzPct val="130000"/>
          <a:buFontTx/>
          <a:buChar char="»"/>
          <a:tabLst/>
          <a:defRPr kumimoji="0" lang="fr-FR" alt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MS Hei" pitchFamily="49" charset="-122"/>
            <a:cs typeface="Times New Roman" pitchFamily="18" charset="0"/>
          </a:defRPr>
        </a:defPPr>
      </a:lstStyle>
    </a:lnDef>
  </a:objectDefaults>
  <a:extraClrSchemeLst>
    <a:extraClrScheme>
      <a:clrScheme name="1_IA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AE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AE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AE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AE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AE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AE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AE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AE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AE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AE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AE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IAEA">
  <a:themeElements>
    <a:clrScheme name="1_IA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AEA">
      <a:majorFont>
        <a:latin typeface="Arial"/>
        <a:ea typeface=""/>
        <a:cs typeface="PT Bold Dusky"/>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85000"/>
          </a:lnSpc>
          <a:spcBef>
            <a:spcPct val="40000"/>
          </a:spcBef>
          <a:spcAft>
            <a:spcPct val="0"/>
          </a:spcAft>
          <a:buClr>
            <a:schemeClr val="accent2"/>
          </a:buClr>
          <a:buSzPct val="130000"/>
          <a:buFontTx/>
          <a:buChar char="»"/>
          <a:tabLst/>
          <a:defRPr kumimoji="0" lang="fr-FR" alt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MS Hei" pitchFamily="49" charset="-122"/>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85000"/>
          </a:lnSpc>
          <a:spcBef>
            <a:spcPct val="40000"/>
          </a:spcBef>
          <a:spcAft>
            <a:spcPct val="0"/>
          </a:spcAft>
          <a:buClr>
            <a:schemeClr val="accent2"/>
          </a:buClr>
          <a:buSzPct val="130000"/>
          <a:buFontTx/>
          <a:buChar char="»"/>
          <a:tabLst/>
          <a:defRPr kumimoji="0" lang="fr-FR" alt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MS Hei" pitchFamily="49" charset="-122"/>
            <a:cs typeface="Times New Roman" pitchFamily="18" charset="0"/>
          </a:defRPr>
        </a:defPPr>
      </a:lstStyle>
    </a:lnDef>
  </a:objectDefaults>
  <a:extraClrSchemeLst>
    <a:extraClrScheme>
      <a:clrScheme name="1_IA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AE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AE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AE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AE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AE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AE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AE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AE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AE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AE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AE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IAEA">
  <a:themeElements>
    <a:clrScheme name="1_IA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AEA">
      <a:majorFont>
        <a:latin typeface="Arial"/>
        <a:ea typeface=""/>
        <a:cs typeface="PT Bold Dusky"/>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85000"/>
          </a:lnSpc>
          <a:spcBef>
            <a:spcPct val="40000"/>
          </a:spcBef>
          <a:spcAft>
            <a:spcPct val="0"/>
          </a:spcAft>
          <a:buClr>
            <a:schemeClr val="accent2"/>
          </a:buClr>
          <a:buSzPct val="130000"/>
          <a:buFontTx/>
          <a:buChar char="»"/>
          <a:tabLst/>
          <a:defRPr kumimoji="0" lang="fr-FR" alt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MS Hei" pitchFamily="49" charset="-122"/>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85000"/>
          </a:lnSpc>
          <a:spcBef>
            <a:spcPct val="40000"/>
          </a:spcBef>
          <a:spcAft>
            <a:spcPct val="0"/>
          </a:spcAft>
          <a:buClr>
            <a:schemeClr val="accent2"/>
          </a:buClr>
          <a:buSzPct val="130000"/>
          <a:buFontTx/>
          <a:buChar char="»"/>
          <a:tabLst/>
          <a:defRPr kumimoji="0" lang="fr-FR" alt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MS Hei" pitchFamily="49" charset="-122"/>
            <a:cs typeface="Times New Roman" pitchFamily="18" charset="0"/>
          </a:defRPr>
        </a:defPPr>
      </a:lstStyle>
    </a:lnDef>
  </a:objectDefaults>
  <a:extraClrSchemeLst>
    <a:extraClrScheme>
      <a:clrScheme name="1_IA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AE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AE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AE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AE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AE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AE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AE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AE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AE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AE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AE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IAEA">
  <a:themeElements>
    <a:clrScheme name="1_IA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AEA">
      <a:majorFont>
        <a:latin typeface="Arial"/>
        <a:ea typeface=""/>
        <a:cs typeface="PT Bold Dusky"/>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85000"/>
          </a:lnSpc>
          <a:spcBef>
            <a:spcPct val="40000"/>
          </a:spcBef>
          <a:spcAft>
            <a:spcPct val="0"/>
          </a:spcAft>
          <a:buClr>
            <a:schemeClr val="accent2"/>
          </a:buClr>
          <a:buSzPct val="130000"/>
          <a:buFontTx/>
          <a:buChar char="»"/>
          <a:tabLst/>
          <a:defRPr kumimoji="0" lang="fr-FR" alt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MS Hei" pitchFamily="49" charset="-122"/>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85000"/>
          </a:lnSpc>
          <a:spcBef>
            <a:spcPct val="40000"/>
          </a:spcBef>
          <a:spcAft>
            <a:spcPct val="0"/>
          </a:spcAft>
          <a:buClr>
            <a:schemeClr val="accent2"/>
          </a:buClr>
          <a:buSzPct val="130000"/>
          <a:buFontTx/>
          <a:buChar char="»"/>
          <a:tabLst/>
          <a:defRPr kumimoji="0" lang="fr-FR" alt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MS Hei" pitchFamily="49" charset="-122"/>
            <a:cs typeface="Times New Roman" pitchFamily="18" charset="0"/>
          </a:defRPr>
        </a:defPPr>
      </a:lstStyle>
    </a:lnDef>
  </a:objectDefaults>
  <a:extraClrSchemeLst>
    <a:extraClrScheme>
      <a:clrScheme name="1_IA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AE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AE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AE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AE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AE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AE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AE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AE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AE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AE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AE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IAEA">
  <a:themeElements>
    <a:clrScheme name="1_IA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AEA">
      <a:majorFont>
        <a:latin typeface="Arial"/>
        <a:ea typeface=""/>
        <a:cs typeface="PT Bold Dusky"/>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85000"/>
          </a:lnSpc>
          <a:spcBef>
            <a:spcPct val="40000"/>
          </a:spcBef>
          <a:spcAft>
            <a:spcPct val="0"/>
          </a:spcAft>
          <a:buClr>
            <a:schemeClr val="accent2"/>
          </a:buClr>
          <a:buSzPct val="130000"/>
          <a:buFontTx/>
          <a:buChar char="»"/>
          <a:tabLst/>
          <a:defRPr kumimoji="0" lang="fr-FR" alt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MS Hei" pitchFamily="49" charset="-122"/>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85000"/>
          </a:lnSpc>
          <a:spcBef>
            <a:spcPct val="40000"/>
          </a:spcBef>
          <a:spcAft>
            <a:spcPct val="0"/>
          </a:spcAft>
          <a:buClr>
            <a:schemeClr val="accent2"/>
          </a:buClr>
          <a:buSzPct val="130000"/>
          <a:buFontTx/>
          <a:buChar char="»"/>
          <a:tabLst/>
          <a:defRPr kumimoji="0" lang="fr-FR" alt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MS Hei" pitchFamily="49" charset="-122"/>
            <a:cs typeface="Times New Roman" pitchFamily="18" charset="0"/>
          </a:defRPr>
        </a:defPPr>
      </a:lstStyle>
    </a:lnDef>
  </a:objectDefaults>
  <a:extraClrSchemeLst>
    <a:extraClrScheme>
      <a:clrScheme name="1_IA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AE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AE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AE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AE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AE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AE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AE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AE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AE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AE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AE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60Years Template</Template>
  <TotalTime>3770</TotalTime>
  <Words>4671</Words>
  <Application>Microsoft Office PowerPoint</Application>
  <PresentationFormat>On-screen Show (4:3)</PresentationFormat>
  <Paragraphs>780</Paragraphs>
  <Slides>52</Slides>
  <Notes>5</Notes>
  <HiddenSlides>0</HiddenSlides>
  <MMClips>0</MMClips>
  <ScaleCrop>false</ScaleCrop>
  <HeadingPairs>
    <vt:vector size="4" baseType="variant">
      <vt:variant>
        <vt:lpstr>Theme</vt:lpstr>
      </vt:variant>
      <vt:variant>
        <vt:i4>8</vt:i4>
      </vt:variant>
      <vt:variant>
        <vt:lpstr>Slide Titles</vt:lpstr>
      </vt:variant>
      <vt:variant>
        <vt:i4>52</vt:i4>
      </vt:variant>
    </vt:vector>
  </HeadingPairs>
  <TitlesOfParts>
    <vt:vector size="60" baseType="lpstr">
      <vt:lpstr>60Years Template</vt:lpstr>
      <vt:lpstr>1_IAEA</vt:lpstr>
      <vt:lpstr>2_IAEA</vt:lpstr>
      <vt:lpstr>3_IAEA</vt:lpstr>
      <vt:lpstr>4_IAEA</vt:lpstr>
      <vt:lpstr>5_IAEA</vt:lpstr>
      <vt:lpstr>6_IAEA</vt:lpstr>
      <vt:lpstr>7_IAEA</vt:lpstr>
      <vt:lpstr>Sustaining Cradle-to-Grave Control of Radioactive Sources (INT-9182) Meeting on the development, revision and implementation of the safety case and safety assessment Indonesia, 15 – 19 May 2017</vt:lpstr>
      <vt:lpstr>PowerPoint Presentation</vt:lpstr>
      <vt:lpstr>Nuclear Laws</vt:lpstr>
      <vt:lpstr>EMRC  Instructions</vt:lpstr>
      <vt:lpstr>Responsibilities</vt:lpstr>
      <vt:lpstr>RWM Policy  Contents </vt:lpstr>
      <vt:lpstr>PowerPoint Presentation</vt:lpstr>
      <vt:lpstr>The waste management strategy for Jordan </vt:lpstr>
      <vt:lpstr>RWM Strategy Contents</vt:lpstr>
      <vt:lpstr>Current Status</vt:lpstr>
      <vt:lpstr>Upcoming National Nuclear Facilities</vt:lpstr>
      <vt:lpstr>Radioactive Waste in Jordan</vt:lpstr>
      <vt:lpstr>RW Stored in Jordan</vt:lpstr>
      <vt:lpstr>RW Stored at Hospitals</vt:lpstr>
      <vt:lpstr>The National Centralized RW Storage Facility (CSF) at JAEC</vt:lpstr>
      <vt:lpstr>Current RW stored at the CSF</vt:lpstr>
      <vt:lpstr>National Waste Management Facilities for DSRS</vt:lpstr>
      <vt:lpstr>National Waste Management Facilities for DSRS</vt:lpstr>
      <vt:lpstr>Air Ventilation System in the CSF</vt:lpstr>
      <vt:lpstr>Liquid CSF RW Collected into a Drainage Water Tank</vt:lpstr>
      <vt:lpstr>Security System at  the CSF </vt:lpstr>
      <vt:lpstr>The Radiological Emergency Response Plan for CSF     </vt:lpstr>
      <vt:lpstr>RWM Predisposal at CSF</vt:lpstr>
      <vt:lpstr>Collection</vt:lpstr>
      <vt:lpstr>Processing</vt:lpstr>
      <vt:lpstr>Storage</vt:lpstr>
      <vt:lpstr>RWM Procedures </vt:lpstr>
      <vt:lpstr> Radioactive Waste  Inventory at JAEC  </vt:lpstr>
      <vt:lpstr>Status of Safety Case / Safety Assessment for DSRS Stores</vt:lpstr>
      <vt:lpstr>Status of Safety Case / Safety Assessment for DSRS Stores</vt:lpstr>
      <vt:lpstr>Status of Safety Case / Safety Assessment for DSRS Stores</vt:lpstr>
      <vt:lpstr>Status of Safety Case / Safety Assessment for DSRS Stores</vt:lpstr>
      <vt:lpstr>Status of Safety Case / Safety Assessment for DSRS Stores Normal operational covers:</vt:lpstr>
      <vt:lpstr>Status of Safety Case / Safety Assessment for DSRS Stores Detailed Normal operational covers</vt:lpstr>
      <vt:lpstr>Status of Safety Case / Safety Assessment for DSRS Stores</vt:lpstr>
      <vt:lpstr>Status of Safety Case / Safety Assessment for DSRS Stores</vt:lpstr>
      <vt:lpstr>Status of Safety Case / Safety Assessment for DSRS Stores</vt:lpstr>
      <vt:lpstr>PowerPoint Presentation</vt:lpstr>
      <vt:lpstr>PowerPoint Presentation</vt:lpstr>
      <vt:lpstr>PowerPoint Presentation</vt:lpstr>
      <vt:lpstr> Doses Resulted from Normal Operation Scenarios  </vt:lpstr>
      <vt:lpstr>Analysis for Accident scenarios</vt:lpstr>
      <vt:lpstr>Accident Scenarios</vt:lpstr>
      <vt:lpstr>Status of Safety Case / Safety Assessment for DSRS Stores</vt:lpstr>
      <vt:lpstr>Sewaqa Disposal  Site </vt:lpstr>
      <vt:lpstr>Old Disposal Site at Sewaqa</vt:lpstr>
      <vt:lpstr>Disposal Site at Sewaqa</vt:lpstr>
      <vt:lpstr>Old Disposal Site at Sewaqa</vt:lpstr>
      <vt:lpstr> Radioactive Waste in Sewaqa  (Disposal RW Site)</vt:lpstr>
      <vt:lpstr>NORM Disposal at Sewaqa</vt:lpstr>
      <vt:lpstr>Status of SC/SA for DSRS Disposal Facilities</vt:lpstr>
      <vt:lpstr>PowerPoint Presentation</vt:lpstr>
    </vt:vector>
  </TitlesOfParts>
  <Company>IAEA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Strategies/Policies</dc:title>
  <dc:creator>ROWAT, John H.</dc:creator>
  <cp:lastModifiedBy>khalil</cp:lastModifiedBy>
  <cp:revision>174</cp:revision>
  <cp:lastPrinted>2017-05-09T09:14:10Z</cp:lastPrinted>
  <dcterms:created xsi:type="dcterms:W3CDTF">2016-11-07T12:40:32Z</dcterms:created>
  <dcterms:modified xsi:type="dcterms:W3CDTF">2017-05-17T17:58:39Z</dcterms:modified>
</cp:coreProperties>
</file>