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59"/>
  </p:notesMasterIdLst>
  <p:handoutMasterIdLst>
    <p:handoutMasterId r:id="rId60"/>
  </p:handoutMasterIdLst>
  <p:sldIdLst>
    <p:sldId id="462" r:id="rId5"/>
    <p:sldId id="536" r:id="rId6"/>
    <p:sldId id="582" r:id="rId7"/>
    <p:sldId id="583" r:id="rId8"/>
    <p:sldId id="577" r:id="rId9"/>
    <p:sldId id="575" r:id="rId10"/>
    <p:sldId id="576" r:id="rId11"/>
    <p:sldId id="625" r:id="rId12"/>
    <p:sldId id="578" r:id="rId13"/>
    <p:sldId id="585" r:id="rId14"/>
    <p:sldId id="624" r:id="rId15"/>
    <p:sldId id="620" r:id="rId16"/>
    <p:sldId id="626" r:id="rId17"/>
    <p:sldId id="581" r:id="rId18"/>
    <p:sldId id="621" r:id="rId19"/>
    <p:sldId id="586" r:id="rId20"/>
    <p:sldId id="587" r:id="rId21"/>
    <p:sldId id="589" r:id="rId22"/>
    <p:sldId id="590" r:id="rId23"/>
    <p:sldId id="588" r:id="rId24"/>
    <p:sldId id="631" r:id="rId25"/>
    <p:sldId id="592" r:id="rId26"/>
    <p:sldId id="593" r:id="rId27"/>
    <p:sldId id="591" r:id="rId28"/>
    <p:sldId id="627" r:id="rId29"/>
    <p:sldId id="614" r:id="rId30"/>
    <p:sldId id="615" r:id="rId31"/>
    <p:sldId id="594" r:id="rId32"/>
    <p:sldId id="595" r:id="rId33"/>
    <p:sldId id="622" r:id="rId34"/>
    <p:sldId id="596" r:id="rId35"/>
    <p:sldId id="597" r:id="rId36"/>
    <p:sldId id="616" r:id="rId37"/>
    <p:sldId id="617" r:id="rId38"/>
    <p:sldId id="618" r:id="rId39"/>
    <p:sldId id="598" r:id="rId40"/>
    <p:sldId id="623" r:id="rId41"/>
    <p:sldId id="599" r:id="rId42"/>
    <p:sldId id="600" r:id="rId43"/>
    <p:sldId id="601" r:id="rId44"/>
    <p:sldId id="602" r:id="rId45"/>
    <p:sldId id="603" r:id="rId46"/>
    <p:sldId id="604" r:id="rId47"/>
    <p:sldId id="605" r:id="rId48"/>
    <p:sldId id="606" r:id="rId49"/>
    <p:sldId id="607" r:id="rId50"/>
    <p:sldId id="608" r:id="rId51"/>
    <p:sldId id="609" r:id="rId52"/>
    <p:sldId id="610" r:id="rId53"/>
    <p:sldId id="628" r:id="rId54"/>
    <p:sldId id="629" r:id="rId55"/>
    <p:sldId id="630" r:id="rId56"/>
    <p:sldId id="612" r:id="rId57"/>
    <p:sldId id="480" r:id="rId58"/>
  </p:sldIdLst>
  <p:sldSz cx="9144000" cy="6858000" type="screen4x3"/>
  <p:notesSz cx="6858000" cy="9313863"/>
  <p:defaultTextStyle>
    <a:defPPr>
      <a:defRPr lang="en-GB"/>
    </a:defPPr>
    <a:lvl1pPr algn="l" rtl="0" fontAlgn="base">
      <a:spcBef>
        <a:spcPct val="0"/>
      </a:spcBef>
      <a:spcAft>
        <a:spcPct val="0"/>
      </a:spcAft>
      <a:defRPr i="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i="1"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i="1"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i="1"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i="1"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i="1"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i="1"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i="1"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i="1"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092"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0000"/>
    <a:srgbClr val="990033"/>
    <a:srgbClr val="FFFFFF"/>
    <a:srgbClr val="99CC00"/>
    <a:srgbClr val="FCD3C1"/>
    <a:srgbClr val="B67D20"/>
    <a:srgbClr val="C789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08" autoAdjust="0"/>
  </p:normalViewPr>
  <p:slideViewPr>
    <p:cSldViewPr snapToGrid="0" showGuides="1">
      <p:cViewPr varScale="1">
        <p:scale>
          <a:sx n="73" d="100"/>
          <a:sy n="73" d="100"/>
        </p:scale>
        <p:origin x="1666" y="72"/>
      </p:cViewPr>
      <p:guideLst>
        <p:guide orient="horz" pos="2092"/>
        <p:guide pos="2880"/>
      </p:guideLst>
    </p:cSldViewPr>
  </p:slideViewPr>
  <p:notesTextViewPr>
    <p:cViewPr>
      <p:scale>
        <a:sx n="100" d="100"/>
        <a:sy n="100" d="100"/>
      </p:scale>
      <p:origin x="0" y="0"/>
    </p:cViewPr>
  </p:notesTextViewPr>
  <p:sorterViewPr>
    <p:cViewPr>
      <p:scale>
        <a:sx n="66" d="100"/>
        <a:sy n="66" d="100"/>
      </p:scale>
      <p:origin x="0" y="-2362"/>
    </p:cViewPr>
  </p:sorterViewPr>
  <p:notesViewPr>
    <p:cSldViewPr snapToGrid="0" showGuides="1">
      <p:cViewPr varScale="1">
        <p:scale>
          <a:sx n="72" d="100"/>
          <a:sy n="72" d="100"/>
        </p:scale>
        <p:origin x="-1614" y="-108"/>
      </p:cViewPr>
      <p:guideLst>
        <p:guide orient="horz" pos="293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numCol="1" anchor="t" anchorCtr="0" compatLnSpc="1">
            <a:prstTxWarp prst="textNoShape">
              <a:avLst/>
            </a:prstTxWarp>
          </a:bodyPr>
          <a:lstStyle>
            <a:lvl1pPr>
              <a:defRPr sz="1200" i="0">
                <a:latin typeface="Times New Roman" pitchFamily="18" charset="0"/>
                <a:ea typeface="+mn-ea"/>
                <a:cs typeface="+mn-cs"/>
              </a:defRPr>
            </a:lvl1pPr>
          </a:lstStyle>
          <a:p>
            <a:pPr>
              <a:defRPr/>
            </a:pPr>
            <a:endParaRPr lang="en-GB"/>
          </a:p>
        </p:txBody>
      </p:sp>
      <p:sp>
        <p:nvSpPr>
          <p:cNvPr id="23555" name="Rectangle 3"/>
          <p:cNvSpPr>
            <a:spLocks noGrp="1" noChangeArrowheads="1"/>
          </p:cNvSpPr>
          <p:nvPr>
            <p:ph type="dt" sz="quarter" idx="1"/>
          </p:nvPr>
        </p:nvSpPr>
        <p:spPr bwMode="auto">
          <a:xfrm>
            <a:off x="388620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numCol="1" anchor="t" anchorCtr="0" compatLnSpc="1">
            <a:prstTxWarp prst="textNoShape">
              <a:avLst/>
            </a:prstTxWarp>
          </a:bodyPr>
          <a:lstStyle>
            <a:lvl1pPr algn="r">
              <a:defRPr sz="1200" i="0">
                <a:latin typeface="Times New Roman" pitchFamily="18" charset="0"/>
                <a:ea typeface="+mn-ea"/>
                <a:cs typeface="+mn-cs"/>
              </a:defRPr>
            </a:lvl1pPr>
          </a:lstStyle>
          <a:p>
            <a:pPr>
              <a:defRPr/>
            </a:pPr>
            <a:endParaRPr lang="en-GB"/>
          </a:p>
        </p:txBody>
      </p:sp>
      <p:sp>
        <p:nvSpPr>
          <p:cNvPr id="23556" name="Rectangle 4"/>
          <p:cNvSpPr>
            <a:spLocks noGrp="1" noChangeArrowheads="1"/>
          </p:cNvSpPr>
          <p:nvPr>
            <p:ph type="ftr" sz="quarter" idx="2"/>
          </p:nvPr>
        </p:nvSpPr>
        <p:spPr bwMode="auto">
          <a:xfrm>
            <a:off x="0" y="8850313"/>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numCol="1" anchor="b" anchorCtr="0" compatLnSpc="1">
            <a:prstTxWarp prst="textNoShape">
              <a:avLst/>
            </a:prstTxWarp>
          </a:bodyPr>
          <a:lstStyle>
            <a:lvl1pPr>
              <a:defRPr sz="1200" i="0">
                <a:latin typeface="Times New Roman" pitchFamily="18" charset="0"/>
                <a:ea typeface="+mn-ea"/>
                <a:cs typeface="+mn-cs"/>
              </a:defRPr>
            </a:lvl1pPr>
          </a:lstStyle>
          <a:p>
            <a:pPr>
              <a:defRPr/>
            </a:pPr>
            <a:endParaRPr lang="en-GB"/>
          </a:p>
        </p:txBody>
      </p:sp>
      <p:sp>
        <p:nvSpPr>
          <p:cNvPr id="23557" name="Rectangle 5"/>
          <p:cNvSpPr>
            <a:spLocks noGrp="1" noChangeArrowheads="1"/>
          </p:cNvSpPr>
          <p:nvPr>
            <p:ph type="sldNum" sz="quarter" idx="3"/>
          </p:nvPr>
        </p:nvSpPr>
        <p:spPr bwMode="auto">
          <a:xfrm>
            <a:off x="3886200" y="8850313"/>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numCol="1" anchor="b" anchorCtr="0" compatLnSpc="1">
            <a:prstTxWarp prst="textNoShape">
              <a:avLst/>
            </a:prstTxWarp>
          </a:bodyPr>
          <a:lstStyle>
            <a:lvl1pPr algn="r">
              <a:defRPr sz="1200" i="0"/>
            </a:lvl1pPr>
          </a:lstStyle>
          <a:p>
            <a:fld id="{546F47B5-DAF2-4F64-B732-E78CB8E9D27D}"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numCol="1" anchor="t" anchorCtr="0" compatLnSpc="1">
            <a:prstTxWarp prst="textNoShape">
              <a:avLst/>
            </a:prstTxWarp>
          </a:bodyPr>
          <a:lstStyle>
            <a:lvl1pPr>
              <a:defRPr sz="1200" i="0">
                <a:latin typeface="Times New Roman" pitchFamily="18" charset="0"/>
                <a:ea typeface="+mn-ea"/>
                <a:cs typeface="+mn-cs"/>
              </a:defRPr>
            </a:lvl1pPr>
          </a:lstStyle>
          <a:p>
            <a:pPr>
              <a:defRPr/>
            </a:pPr>
            <a:endParaRPr lang="en-GB"/>
          </a:p>
        </p:txBody>
      </p:sp>
      <p:sp>
        <p:nvSpPr>
          <p:cNvPr id="5123" name="Rectangle 3"/>
          <p:cNvSpPr>
            <a:spLocks noGrp="1" noChangeArrowheads="1"/>
          </p:cNvSpPr>
          <p:nvPr>
            <p:ph type="dt" idx="1"/>
          </p:nvPr>
        </p:nvSpPr>
        <p:spPr bwMode="auto">
          <a:xfrm>
            <a:off x="388620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numCol="1" anchor="t" anchorCtr="0" compatLnSpc="1">
            <a:prstTxWarp prst="textNoShape">
              <a:avLst/>
            </a:prstTxWarp>
          </a:bodyPr>
          <a:lstStyle>
            <a:lvl1pPr algn="r">
              <a:defRPr sz="1200" i="0">
                <a:latin typeface="Times New Roman" pitchFamily="18" charset="0"/>
                <a:ea typeface="+mn-ea"/>
                <a:cs typeface="+mn-cs"/>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1101725" y="698500"/>
            <a:ext cx="4659313" cy="3494088"/>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422775"/>
            <a:ext cx="5029200"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850313"/>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numCol="1" anchor="b" anchorCtr="0" compatLnSpc="1">
            <a:prstTxWarp prst="textNoShape">
              <a:avLst/>
            </a:prstTxWarp>
          </a:bodyPr>
          <a:lstStyle>
            <a:lvl1pPr>
              <a:defRPr sz="1200" i="0">
                <a:latin typeface="Times New Roman" pitchFamily="18" charset="0"/>
                <a:ea typeface="+mn-ea"/>
                <a:cs typeface="+mn-cs"/>
              </a:defRPr>
            </a:lvl1pPr>
          </a:lstStyle>
          <a:p>
            <a:pPr>
              <a:defRPr/>
            </a:pPr>
            <a:endParaRPr lang="en-GB"/>
          </a:p>
        </p:txBody>
      </p:sp>
      <p:sp>
        <p:nvSpPr>
          <p:cNvPr id="5127" name="Rectangle 7"/>
          <p:cNvSpPr>
            <a:spLocks noGrp="1" noChangeArrowheads="1"/>
          </p:cNvSpPr>
          <p:nvPr>
            <p:ph type="sldNum" sz="quarter" idx="5"/>
          </p:nvPr>
        </p:nvSpPr>
        <p:spPr bwMode="auto">
          <a:xfrm>
            <a:off x="3886200" y="8850313"/>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2" rIns="91401" bIns="45702" numCol="1" anchor="b" anchorCtr="0" compatLnSpc="1">
            <a:prstTxWarp prst="textNoShape">
              <a:avLst/>
            </a:prstTxWarp>
          </a:bodyPr>
          <a:lstStyle>
            <a:lvl1pPr algn="r">
              <a:defRPr sz="1200" i="0"/>
            </a:lvl1pPr>
          </a:lstStyle>
          <a:p>
            <a:fld id="{6349B9EB-AAC9-44D6-A99F-CD4D03D6E20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ＭＳ Ｐゴシック" panose="020B0600070205080204" pitchFamily="34" charset="-128"/>
        <a:cs typeface="MS PGothic" charset="0"/>
      </a:defRPr>
    </a:lvl1pPr>
    <a:lvl2pPr marL="457200" algn="l" rtl="0" eaLnBrk="0" fontAlgn="base" hangingPunct="0">
      <a:spcBef>
        <a:spcPct val="30000"/>
      </a:spcBef>
      <a:spcAft>
        <a:spcPct val="0"/>
      </a:spcAft>
      <a:defRPr sz="1600" kern="1200">
        <a:solidFill>
          <a:schemeClr val="tx1"/>
        </a:solidFill>
        <a:latin typeface="Times New Roman" pitchFamily="18" charset="0"/>
        <a:ea typeface="ＭＳ Ｐゴシック" panose="020B0600070205080204" pitchFamily="34" charset="-128"/>
        <a:cs typeface="MS PGothic" charset="0"/>
      </a:defRPr>
    </a:lvl2pPr>
    <a:lvl3pPr marL="914400" algn="l" rtl="0" eaLnBrk="0" fontAlgn="base" hangingPunct="0">
      <a:spcBef>
        <a:spcPct val="30000"/>
      </a:spcBef>
      <a:spcAft>
        <a:spcPct val="0"/>
      </a:spcAft>
      <a:defRPr sz="1600" kern="1200">
        <a:solidFill>
          <a:schemeClr val="tx1"/>
        </a:solidFill>
        <a:latin typeface="Times New Roman" pitchFamily="18" charset="0"/>
        <a:ea typeface="ＭＳ Ｐゴシック" panose="020B0600070205080204" pitchFamily="34" charset="-128"/>
        <a:cs typeface="MS PGothic" charset="0"/>
      </a:defRPr>
    </a:lvl3pPr>
    <a:lvl4pPr marL="1371600" algn="l" rtl="0" eaLnBrk="0" fontAlgn="base" hangingPunct="0">
      <a:spcBef>
        <a:spcPct val="30000"/>
      </a:spcBef>
      <a:spcAft>
        <a:spcPct val="0"/>
      </a:spcAft>
      <a:defRPr sz="1600" kern="1200">
        <a:solidFill>
          <a:schemeClr val="tx1"/>
        </a:solidFill>
        <a:latin typeface="Times New Roman" pitchFamily="18" charset="0"/>
        <a:ea typeface="ＭＳ Ｐゴシック" panose="020B0600070205080204" pitchFamily="34" charset="-128"/>
        <a:cs typeface="MS PGothic" charset="0"/>
      </a:defRPr>
    </a:lvl4pPr>
    <a:lvl5pPr marL="1828800" algn="l" rtl="0" eaLnBrk="0" fontAlgn="base" hangingPunct="0">
      <a:spcBef>
        <a:spcPct val="30000"/>
      </a:spcBef>
      <a:spcAft>
        <a:spcPct val="0"/>
      </a:spcAft>
      <a:defRPr sz="1600" kern="1200">
        <a:solidFill>
          <a:schemeClr val="tx1"/>
        </a:solidFill>
        <a:latin typeface="Times New Roman" pitchFamily="18" charset="0"/>
        <a:ea typeface="ＭＳ Ｐゴシック"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2</a:t>
            </a:fld>
            <a:endParaRPr lang="en-GB" altLang="en-US"/>
          </a:p>
        </p:txBody>
      </p:sp>
    </p:spTree>
    <p:extLst>
      <p:ext uri="{BB962C8B-B14F-4D97-AF65-F5344CB8AC3E}">
        <p14:creationId xmlns:p14="http://schemas.microsoft.com/office/powerpoint/2010/main" val="416801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600">
                <a:solidFill>
                  <a:schemeClr val="tx1"/>
                </a:solidFill>
                <a:latin typeface="Times New Roman" pitchFamily="18" charset="0"/>
                <a:ea typeface="ＭＳ Ｐゴシック" pitchFamily="34" charset="-128"/>
              </a:defRPr>
            </a:lvl1pPr>
            <a:lvl2pPr marL="742950" indent="-285750" eaLnBrk="0" hangingPunct="0">
              <a:spcBef>
                <a:spcPct val="30000"/>
              </a:spcBef>
              <a:defRPr sz="1600">
                <a:solidFill>
                  <a:schemeClr val="tx1"/>
                </a:solidFill>
                <a:latin typeface="Times New Roman" pitchFamily="18" charset="0"/>
                <a:ea typeface="ＭＳ Ｐゴシック" pitchFamily="34" charset="-128"/>
              </a:defRPr>
            </a:lvl2pPr>
            <a:lvl3pPr marL="1143000" indent="-228600" eaLnBrk="0" hangingPunct="0">
              <a:spcBef>
                <a:spcPct val="30000"/>
              </a:spcBef>
              <a:defRPr sz="1600">
                <a:solidFill>
                  <a:schemeClr val="tx1"/>
                </a:solidFill>
                <a:latin typeface="Times New Roman" pitchFamily="18" charset="0"/>
                <a:ea typeface="ＭＳ Ｐゴシック" pitchFamily="34" charset="-128"/>
              </a:defRPr>
            </a:lvl3pPr>
            <a:lvl4pPr marL="1600200" indent="-228600" eaLnBrk="0" hangingPunct="0">
              <a:spcBef>
                <a:spcPct val="30000"/>
              </a:spcBef>
              <a:defRPr sz="1600">
                <a:solidFill>
                  <a:schemeClr val="tx1"/>
                </a:solidFill>
                <a:latin typeface="Times New Roman" pitchFamily="18" charset="0"/>
                <a:ea typeface="ＭＳ Ｐゴシック" pitchFamily="34" charset="-128"/>
              </a:defRPr>
            </a:lvl4pPr>
            <a:lvl5pPr marL="2057400" indent="-228600" eaLnBrk="0" hangingPunct="0">
              <a:spcBef>
                <a:spcPct val="30000"/>
              </a:spcBef>
              <a:defRPr sz="16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9pPr>
          </a:lstStyle>
          <a:p>
            <a:pPr eaLnBrk="1" hangingPunct="1">
              <a:spcBef>
                <a:spcPct val="0"/>
              </a:spcBef>
            </a:pPr>
            <a:fld id="{16916F5A-2004-4CBC-8595-C3F7B4B8F4DC}" type="slidenum">
              <a:rPr lang="en-GB" altLang="en-US" sz="1200" smtClean="0">
                <a:cs typeface="Arial" pitchFamily="34" charset="0"/>
              </a:rPr>
              <a:pPr eaLnBrk="1" hangingPunct="1">
                <a:spcBef>
                  <a:spcPct val="0"/>
                </a:spcBef>
              </a:pPr>
              <a:t>12</a:t>
            </a:fld>
            <a:endParaRPr lang="en-GB" altLang="en-US" sz="1200" smtClean="0">
              <a:cs typeface="Arial" pitchFamily="34" charset="0"/>
            </a:endParaRPr>
          </a:p>
        </p:txBody>
      </p:sp>
      <p:sp>
        <p:nvSpPr>
          <p:cNvPr id="61443"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Clear Logical and Integrated Structure. Some of these are finalized, while others are in a process of being drafted or are in a review process</a:t>
            </a:r>
          </a:p>
        </p:txBody>
      </p:sp>
    </p:spTree>
    <p:extLst>
      <p:ext uri="{BB962C8B-B14F-4D97-AF65-F5344CB8AC3E}">
        <p14:creationId xmlns:p14="http://schemas.microsoft.com/office/powerpoint/2010/main" val="57706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50743" y="9379589"/>
            <a:ext cx="2945342" cy="493081"/>
          </a:xfrm>
          <a:prstGeom prst="rect">
            <a:avLst/>
          </a:prstGeom>
          <a:noFill/>
          <a:ln w="9525">
            <a:noFill/>
            <a:miter lim="800000"/>
            <a:headEnd/>
            <a:tailEnd/>
          </a:ln>
        </p:spPr>
        <p:txBody>
          <a:bodyPr lIns="92300" tIns="46150" rIns="92300" bIns="46150" anchor="b"/>
          <a:lstStyle/>
          <a:p>
            <a:pPr algn="r" defTabSz="922338"/>
            <a:fld id="{CAAB55B1-3555-4A9E-95FC-43C2DACB1F0E}" type="slidenum">
              <a:rPr lang="es-ES" sz="1200">
                <a:solidFill>
                  <a:schemeClr val="tx1"/>
                </a:solidFill>
                <a:ea typeface="MS PGothic" pitchFamily="34" charset="-128"/>
              </a:rPr>
              <a:pPr algn="r" defTabSz="922338"/>
              <a:t>13</a:t>
            </a:fld>
            <a:endParaRPr lang="es-ES" sz="1200">
              <a:solidFill>
                <a:schemeClr val="tx1"/>
              </a:solidFill>
              <a:ea typeface="MS PGothic" pitchFamily="34" charset="-128"/>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679451" y="4689005"/>
            <a:ext cx="5438776" cy="4444044"/>
          </a:xfrm>
          <a:noFill/>
        </p:spPr>
        <p:txBody>
          <a:bodyPr lIns="92300" tIns="46150" rIns="92300" bIns="46150"/>
          <a:lstStyle/>
          <a:p>
            <a:pPr eaLnBrk="1" hangingPunct="1"/>
            <a:endParaRPr lang="en-CA" smtClean="0"/>
          </a:p>
        </p:txBody>
      </p:sp>
    </p:spTree>
    <p:extLst>
      <p:ext uri="{BB962C8B-B14F-4D97-AF65-F5344CB8AC3E}">
        <p14:creationId xmlns:p14="http://schemas.microsoft.com/office/powerpoint/2010/main" val="176459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50743" y="9379589"/>
            <a:ext cx="2945342" cy="493081"/>
          </a:xfrm>
          <a:prstGeom prst="rect">
            <a:avLst/>
          </a:prstGeom>
          <a:noFill/>
          <a:ln w="9525">
            <a:noFill/>
            <a:miter lim="800000"/>
            <a:headEnd/>
            <a:tailEnd/>
          </a:ln>
        </p:spPr>
        <p:txBody>
          <a:bodyPr lIns="92300" tIns="46150" rIns="92300" bIns="46150" anchor="b"/>
          <a:lstStyle/>
          <a:p>
            <a:pPr algn="r" defTabSz="922338"/>
            <a:fld id="{CAAB55B1-3555-4A9E-95FC-43C2DACB1F0E}" type="slidenum">
              <a:rPr lang="es-ES" sz="1200">
                <a:solidFill>
                  <a:schemeClr val="tx1"/>
                </a:solidFill>
                <a:ea typeface="MS PGothic" pitchFamily="34" charset="-128"/>
              </a:rPr>
              <a:pPr algn="r" defTabSz="922338"/>
              <a:t>14</a:t>
            </a:fld>
            <a:endParaRPr lang="es-ES" sz="1200">
              <a:solidFill>
                <a:schemeClr val="tx1"/>
              </a:solidFill>
              <a:ea typeface="MS PGothic" pitchFamily="34" charset="-128"/>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679451" y="4689005"/>
            <a:ext cx="5438776" cy="4444044"/>
          </a:xfrm>
          <a:noFill/>
        </p:spPr>
        <p:txBody>
          <a:bodyPr lIns="92300" tIns="46150" rIns="92300" bIns="46150"/>
          <a:lstStyle/>
          <a:p>
            <a:pPr eaLnBrk="1" hangingPunct="1"/>
            <a:endParaRPr lang="en-CA" smtClean="0"/>
          </a:p>
        </p:txBody>
      </p:sp>
    </p:spTree>
    <p:extLst>
      <p:ext uri="{BB962C8B-B14F-4D97-AF65-F5344CB8AC3E}">
        <p14:creationId xmlns:p14="http://schemas.microsoft.com/office/powerpoint/2010/main" val="3651942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600">
                <a:solidFill>
                  <a:schemeClr val="tx1"/>
                </a:solidFill>
                <a:latin typeface="Times New Roman" pitchFamily="18" charset="0"/>
                <a:ea typeface="ＭＳ Ｐゴシック" pitchFamily="34" charset="-128"/>
              </a:defRPr>
            </a:lvl1pPr>
            <a:lvl2pPr marL="742950" indent="-285750" eaLnBrk="0" hangingPunct="0">
              <a:spcBef>
                <a:spcPct val="30000"/>
              </a:spcBef>
              <a:defRPr sz="1600">
                <a:solidFill>
                  <a:schemeClr val="tx1"/>
                </a:solidFill>
                <a:latin typeface="Times New Roman" pitchFamily="18" charset="0"/>
                <a:ea typeface="ＭＳ Ｐゴシック" pitchFamily="34" charset="-128"/>
              </a:defRPr>
            </a:lvl2pPr>
            <a:lvl3pPr marL="1143000" indent="-228600" eaLnBrk="0" hangingPunct="0">
              <a:spcBef>
                <a:spcPct val="30000"/>
              </a:spcBef>
              <a:defRPr sz="1600">
                <a:solidFill>
                  <a:schemeClr val="tx1"/>
                </a:solidFill>
                <a:latin typeface="Times New Roman" pitchFamily="18" charset="0"/>
                <a:ea typeface="ＭＳ Ｐゴシック" pitchFamily="34" charset="-128"/>
              </a:defRPr>
            </a:lvl3pPr>
            <a:lvl4pPr marL="1600200" indent="-228600" eaLnBrk="0" hangingPunct="0">
              <a:spcBef>
                <a:spcPct val="30000"/>
              </a:spcBef>
              <a:defRPr sz="1600">
                <a:solidFill>
                  <a:schemeClr val="tx1"/>
                </a:solidFill>
                <a:latin typeface="Times New Roman" pitchFamily="18" charset="0"/>
                <a:ea typeface="ＭＳ Ｐゴシック" pitchFamily="34" charset="-128"/>
              </a:defRPr>
            </a:lvl4pPr>
            <a:lvl5pPr marL="2057400" indent="-228600" eaLnBrk="0" hangingPunct="0">
              <a:spcBef>
                <a:spcPct val="30000"/>
              </a:spcBef>
              <a:defRPr sz="16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9pPr>
          </a:lstStyle>
          <a:p>
            <a:pPr eaLnBrk="1" hangingPunct="1">
              <a:spcBef>
                <a:spcPct val="0"/>
              </a:spcBef>
            </a:pPr>
            <a:fld id="{16916F5A-2004-4CBC-8595-C3F7B4B8F4DC}" type="slidenum">
              <a:rPr lang="en-GB" altLang="en-US" sz="1200" smtClean="0">
                <a:cs typeface="Arial" pitchFamily="34" charset="0"/>
              </a:rPr>
              <a:pPr eaLnBrk="1" hangingPunct="1">
                <a:spcBef>
                  <a:spcPct val="0"/>
                </a:spcBef>
              </a:pPr>
              <a:t>15</a:t>
            </a:fld>
            <a:endParaRPr lang="en-GB" altLang="en-US" sz="1200" smtClean="0">
              <a:cs typeface="Arial" pitchFamily="34" charset="0"/>
            </a:endParaRPr>
          </a:p>
        </p:txBody>
      </p:sp>
      <p:sp>
        <p:nvSpPr>
          <p:cNvPr id="61443"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Clear Logical and Integrated Structure. Some of these are finalized, while others are in a process of being drafted or are in a review process</a:t>
            </a:r>
          </a:p>
        </p:txBody>
      </p:sp>
    </p:spTree>
    <p:extLst>
      <p:ext uri="{BB962C8B-B14F-4D97-AF65-F5344CB8AC3E}">
        <p14:creationId xmlns:p14="http://schemas.microsoft.com/office/powerpoint/2010/main" val="2424781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16</a:t>
            </a:fld>
            <a:endParaRPr lang="en-GB" altLang="en-US"/>
          </a:p>
        </p:txBody>
      </p:sp>
    </p:spTree>
    <p:extLst>
      <p:ext uri="{BB962C8B-B14F-4D97-AF65-F5344CB8AC3E}">
        <p14:creationId xmlns:p14="http://schemas.microsoft.com/office/powerpoint/2010/main" val="323723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17</a:t>
            </a:fld>
            <a:endParaRPr lang="en-GB" altLang="en-US"/>
          </a:p>
        </p:txBody>
      </p:sp>
    </p:spTree>
    <p:extLst>
      <p:ext uri="{BB962C8B-B14F-4D97-AF65-F5344CB8AC3E}">
        <p14:creationId xmlns:p14="http://schemas.microsoft.com/office/powerpoint/2010/main" val="1959943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18</a:t>
            </a:fld>
            <a:endParaRPr lang="en-GB" altLang="en-US"/>
          </a:p>
        </p:txBody>
      </p:sp>
    </p:spTree>
    <p:extLst>
      <p:ext uri="{BB962C8B-B14F-4D97-AF65-F5344CB8AC3E}">
        <p14:creationId xmlns:p14="http://schemas.microsoft.com/office/powerpoint/2010/main" val="1066274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19</a:t>
            </a:fld>
            <a:endParaRPr lang="en-GB" altLang="en-US"/>
          </a:p>
        </p:txBody>
      </p:sp>
    </p:spTree>
    <p:extLst>
      <p:ext uri="{BB962C8B-B14F-4D97-AF65-F5344CB8AC3E}">
        <p14:creationId xmlns:p14="http://schemas.microsoft.com/office/powerpoint/2010/main" val="1193057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20</a:t>
            </a:fld>
            <a:endParaRPr lang="en-GB" altLang="en-US"/>
          </a:p>
        </p:txBody>
      </p:sp>
    </p:spTree>
    <p:extLst>
      <p:ext uri="{BB962C8B-B14F-4D97-AF65-F5344CB8AC3E}">
        <p14:creationId xmlns:p14="http://schemas.microsoft.com/office/powerpoint/2010/main" val="3312765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21</a:t>
            </a:fld>
            <a:endParaRPr lang="en-GB" altLang="en-US"/>
          </a:p>
        </p:txBody>
      </p:sp>
    </p:spTree>
    <p:extLst>
      <p:ext uri="{BB962C8B-B14F-4D97-AF65-F5344CB8AC3E}">
        <p14:creationId xmlns:p14="http://schemas.microsoft.com/office/powerpoint/2010/main" val="533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3</a:t>
            </a:fld>
            <a:endParaRPr lang="en-GB" altLang="en-US"/>
          </a:p>
        </p:txBody>
      </p:sp>
    </p:spTree>
    <p:extLst>
      <p:ext uri="{BB962C8B-B14F-4D97-AF65-F5344CB8AC3E}">
        <p14:creationId xmlns:p14="http://schemas.microsoft.com/office/powerpoint/2010/main" val="1699443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22</a:t>
            </a:fld>
            <a:endParaRPr lang="en-GB" altLang="en-US"/>
          </a:p>
        </p:txBody>
      </p:sp>
    </p:spTree>
    <p:extLst>
      <p:ext uri="{BB962C8B-B14F-4D97-AF65-F5344CB8AC3E}">
        <p14:creationId xmlns:p14="http://schemas.microsoft.com/office/powerpoint/2010/main" val="1455780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23</a:t>
            </a:fld>
            <a:endParaRPr lang="en-GB" altLang="en-US"/>
          </a:p>
        </p:txBody>
      </p:sp>
    </p:spTree>
    <p:extLst>
      <p:ext uri="{BB962C8B-B14F-4D97-AF65-F5344CB8AC3E}">
        <p14:creationId xmlns:p14="http://schemas.microsoft.com/office/powerpoint/2010/main" val="4273400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24</a:t>
            </a:fld>
            <a:endParaRPr lang="en-GB" altLang="en-US"/>
          </a:p>
        </p:txBody>
      </p:sp>
    </p:spTree>
    <p:extLst>
      <p:ext uri="{BB962C8B-B14F-4D97-AF65-F5344CB8AC3E}">
        <p14:creationId xmlns:p14="http://schemas.microsoft.com/office/powerpoint/2010/main" val="1959067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25</a:t>
            </a:fld>
            <a:endParaRPr lang="en-GB" altLang="en-US"/>
          </a:p>
        </p:txBody>
      </p:sp>
    </p:spTree>
    <p:extLst>
      <p:ext uri="{BB962C8B-B14F-4D97-AF65-F5344CB8AC3E}">
        <p14:creationId xmlns:p14="http://schemas.microsoft.com/office/powerpoint/2010/main" val="458186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3849900" y="9378957"/>
            <a:ext cx="2946189"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hangingPunct="1"/>
            <a:fld id="{DB8F8586-47E7-4979-8A58-6334B3EA49CC}" type="slidenum">
              <a:rPr lang="en-GB" sz="1200" smtClean="0"/>
              <a:pPr eaLnBrk="1" hangingPunct="1"/>
              <a:t>26</a:t>
            </a:fld>
            <a:endParaRPr lang="en-GB" sz="1200" smtClean="0"/>
          </a:p>
        </p:txBody>
      </p:sp>
      <p:sp>
        <p:nvSpPr>
          <p:cNvPr id="35843" name="Rectangle 2"/>
          <p:cNvSpPr>
            <a:spLocks noGrp="1" noRot="1" noChangeAspect="1" noChangeArrowheads="1" noTextEdit="1"/>
          </p:cNvSpPr>
          <p:nvPr>
            <p:ph type="sldImg"/>
          </p:nvPr>
        </p:nvSpPr>
        <p:spPr>
          <a:xfrm>
            <a:off x="930275" y="741363"/>
            <a:ext cx="4937125" cy="3702050"/>
          </a:xfrm>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31313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28</a:t>
            </a:fld>
            <a:endParaRPr lang="en-GB" altLang="en-US"/>
          </a:p>
        </p:txBody>
      </p:sp>
    </p:spTree>
    <p:extLst>
      <p:ext uri="{BB962C8B-B14F-4D97-AF65-F5344CB8AC3E}">
        <p14:creationId xmlns:p14="http://schemas.microsoft.com/office/powerpoint/2010/main" val="2570866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29</a:t>
            </a:fld>
            <a:endParaRPr lang="en-GB" altLang="en-US"/>
          </a:p>
        </p:txBody>
      </p:sp>
    </p:spTree>
    <p:extLst>
      <p:ext uri="{BB962C8B-B14F-4D97-AF65-F5344CB8AC3E}">
        <p14:creationId xmlns:p14="http://schemas.microsoft.com/office/powerpoint/2010/main" val="2937423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600">
                <a:solidFill>
                  <a:schemeClr val="tx1"/>
                </a:solidFill>
                <a:latin typeface="Times New Roman" pitchFamily="18" charset="0"/>
                <a:ea typeface="ＭＳ Ｐゴシック" pitchFamily="34" charset="-128"/>
              </a:defRPr>
            </a:lvl1pPr>
            <a:lvl2pPr marL="742950" indent="-285750" eaLnBrk="0" hangingPunct="0">
              <a:spcBef>
                <a:spcPct val="30000"/>
              </a:spcBef>
              <a:defRPr sz="1600">
                <a:solidFill>
                  <a:schemeClr val="tx1"/>
                </a:solidFill>
                <a:latin typeface="Times New Roman" pitchFamily="18" charset="0"/>
                <a:ea typeface="ＭＳ Ｐゴシック" pitchFamily="34" charset="-128"/>
              </a:defRPr>
            </a:lvl2pPr>
            <a:lvl3pPr marL="1143000" indent="-228600" eaLnBrk="0" hangingPunct="0">
              <a:spcBef>
                <a:spcPct val="30000"/>
              </a:spcBef>
              <a:defRPr sz="1600">
                <a:solidFill>
                  <a:schemeClr val="tx1"/>
                </a:solidFill>
                <a:latin typeface="Times New Roman" pitchFamily="18" charset="0"/>
                <a:ea typeface="ＭＳ Ｐゴシック" pitchFamily="34" charset="-128"/>
              </a:defRPr>
            </a:lvl3pPr>
            <a:lvl4pPr marL="1600200" indent="-228600" eaLnBrk="0" hangingPunct="0">
              <a:spcBef>
                <a:spcPct val="30000"/>
              </a:spcBef>
              <a:defRPr sz="1600">
                <a:solidFill>
                  <a:schemeClr val="tx1"/>
                </a:solidFill>
                <a:latin typeface="Times New Roman" pitchFamily="18" charset="0"/>
                <a:ea typeface="ＭＳ Ｐゴシック" pitchFamily="34" charset="-128"/>
              </a:defRPr>
            </a:lvl4pPr>
            <a:lvl5pPr marL="2057400" indent="-228600" eaLnBrk="0" hangingPunct="0">
              <a:spcBef>
                <a:spcPct val="30000"/>
              </a:spcBef>
              <a:defRPr sz="16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9pPr>
          </a:lstStyle>
          <a:p>
            <a:pPr eaLnBrk="1" hangingPunct="1">
              <a:spcBef>
                <a:spcPct val="0"/>
              </a:spcBef>
            </a:pPr>
            <a:fld id="{16916F5A-2004-4CBC-8595-C3F7B4B8F4DC}" type="slidenum">
              <a:rPr lang="en-GB" altLang="en-US" sz="1200" smtClean="0">
                <a:cs typeface="Arial" pitchFamily="34" charset="0"/>
              </a:rPr>
              <a:pPr eaLnBrk="1" hangingPunct="1">
                <a:spcBef>
                  <a:spcPct val="0"/>
                </a:spcBef>
              </a:pPr>
              <a:t>30</a:t>
            </a:fld>
            <a:endParaRPr lang="en-GB" altLang="en-US" sz="1200" smtClean="0">
              <a:cs typeface="Arial" pitchFamily="34" charset="0"/>
            </a:endParaRPr>
          </a:p>
        </p:txBody>
      </p:sp>
      <p:sp>
        <p:nvSpPr>
          <p:cNvPr id="61443"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Clear Logical and Integrated Structure. Some of these are finalized, while others are in a process of being drafted or are in a review process</a:t>
            </a:r>
          </a:p>
        </p:txBody>
      </p:sp>
    </p:spTree>
    <p:extLst>
      <p:ext uri="{BB962C8B-B14F-4D97-AF65-F5344CB8AC3E}">
        <p14:creationId xmlns:p14="http://schemas.microsoft.com/office/powerpoint/2010/main" val="365392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31</a:t>
            </a:fld>
            <a:endParaRPr lang="en-GB" altLang="en-US"/>
          </a:p>
        </p:txBody>
      </p:sp>
    </p:spTree>
    <p:extLst>
      <p:ext uri="{BB962C8B-B14F-4D97-AF65-F5344CB8AC3E}">
        <p14:creationId xmlns:p14="http://schemas.microsoft.com/office/powerpoint/2010/main" val="2707547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32</a:t>
            </a:fld>
            <a:endParaRPr lang="en-GB" altLang="en-US"/>
          </a:p>
        </p:txBody>
      </p:sp>
    </p:spTree>
    <p:extLst>
      <p:ext uri="{BB962C8B-B14F-4D97-AF65-F5344CB8AC3E}">
        <p14:creationId xmlns:p14="http://schemas.microsoft.com/office/powerpoint/2010/main" val="238830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6083" name="Notes Placeholder 2"/>
          <p:cNvSpPr>
            <a:spLocks noGrp="1"/>
          </p:cNvSpPr>
          <p:nvPr>
            <p:ph type="body" idx="1"/>
          </p:nvPr>
        </p:nvSpPr>
        <p:spPr>
          <a:noFill/>
        </p:spPr>
        <p:txBody>
          <a:bodyPr/>
          <a:lstStyle/>
          <a:p>
            <a:pPr eaLnBrk="1" hangingPunct="1">
              <a:lnSpc>
                <a:spcPct val="90000"/>
              </a:lnSpc>
            </a:pPr>
            <a:r>
              <a:rPr lang="en-GB" altLang="en-US" sz="1200" b="1" dirty="0" smtClean="0">
                <a:solidFill>
                  <a:srgbClr val="C00000"/>
                </a:solidFill>
              </a:rPr>
              <a:t>Clear categories </a:t>
            </a:r>
            <a:r>
              <a:rPr lang="en-GB" altLang="en-US" sz="1200" b="1" dirty="0" smtClean="0"/>
              <a:t>of safety standards consistent with Member States’ needs and use</a:t>
            </a:r>
          </a:p>
          <a:p>
            <a:pPr eaLnBrk="1" hangingPunct="1">
              <a:lnSpc>
                <a:spcPct val="90000"/>
              </a:lnSpc>
            </a:pPr>
            <a:r>
              <a:rPr lang="en-GB" altLang="en-US" sz="1200" b="1" dirty="0" smtClean="0">
                <a:solidFill>
                  <a:srgbClr val="C00000"/>
                </a:solidFill>
              </a:rPr>
              <a:t>Clear, logical and integrated structure </a:t>
            </a:r>
            <a:r>
              <a:rPr lang="en-GB" altLang="en-US" sz="1200" b="1" dirty="0" smtClean="0"/>
              <a:t>based on a unified philosophy of safety</a:t>
            </a:r>
          </a:p>
          <a:p>
            <a:endParaRPr lang="en-GB" altLang="en-US" sz="1200" dirty="0" smtClean="0">
              <a:solidFill>
                <a:srgbClr val="C00000"/>
              </a:solidFill>
            </a:endParaRPr>
          </a:p>
          <a:p>
            <a:r>
              <a:rPr lang="en-GB" altLang="en-US" sz="1200" dirty="0" smtClean="0">
                <a:solidFill>
                  <a:srgbClr val="C00000"/>
                </a:solidFill>
              </a:rPr>
              <a:t>Consensus at the highest level </a:t>
            </a:r>
            <a:r>
              <a:rPr lang="en-GB" altLang="en-US" sz="1200" dirty="0" smtClean="0"/>
              <a:t>on what constitutes a high level of safety and the related best international practices</a:t>
            </a:r>
          </a:p>
          <a:p>
            <a:r>
              <a:rPr lang="en-GB" altLang="en-US" sz="1200" dirty="0" smtClean="0">
                <a:solidFill>
                  <a:srgbClr val="C00000"/>
                </a:solidFill>
              </a:rPr>
              <a:t>Transparency </a:t>
            </a:r>
            <a:r>
              <a:rPr lang="en-GB" altLang="en-US" sz="1200" dirty="0" smtClean="0"/>
              <a:t>and rigour of the process</a:t>
            </a:r>
          </a:p>
          <a:p>
            <a:r>
              <a:rPr lang="en-GB" altLang="en-US" sz="1200" dirty="0" smtClean="0"/>
              <a:t>Effective </a:t>
            </a:r>
            <a:r>
              <a:rPr lang="en-GB" altLang="en-US" sz="1200" dirty="0" smtClean="0">
                <a:solidFill>
                  <a:srgbClr val="C00000"/>
                </a:solidFill>
              </a:rPr>
              <a:t>feedback</a:t>
            </a:r>
            <a:r>
              <a:rPr lang="en-GB" altLang="en-US" sz="1200" dirty="0" smtClean="0"/>
              <a:t> mechanisms</a:t>
            </a:r>
          </a:p>
          <a:p>
            <a:endParaRPr lang="en-GB" sz="1200" dirty="0" smtClean="0"/>
          </a:p>
          <a:p>
            <a:endParaRPr lang="en-GB" sz="1200" dirty="0" smtClean="0"/>
          </a:p>
          <a:p>
            <a:r>
              <a:rPr lang="en-GB" sz="1200" dirty="0" smtClean="0"/>
              <a:t>Developed and reviewed by IAEA staff and international experts</a:t>
            </a:r>
          </a:p>
          <a:p>
            <a:r>
              <a:rPr lang="en-GB" sz="1200" dirty="0" smtClean="0"/>
              <a:t>With close consultation with Member States</a:t>
            </a:r>
          </a:p>
          <a:p>
            <a:r>
              <a:rPr lang="en-GB" sz="1200" dirty="0" smtClean="0"/>
              <a:t>All IAEA Member States may nominate experts for the safety standards committees and may provide comments on draft standards</a:t>
            </a:r>
          </a:p>
          <a:p>
            <a:r>
              <a:rPr lang="en-GB" sz="1200" dirty="0" smtClean="0"/>
              <a:t>Interaction with other international organizations – UNSCEAR, ICRP, WHO, FAO, UNEP, OECD NEA</a:t>
            </a:r>
          </a:p>
          <a:p>
            <a:r>
              <a:rPr lang="en-GB" sz="1200" dirty="0" smtClean="0"/>
              <a:t>SF and SRs approved by the Board of Governors</a:t>
            </a:r>
          </a:p>
          <a:p>
            <a:r>
              <a:rPr lang="en-GB" sz="1200" dirty="0" smtClean="0"/>
              <a:t>SGs are approved by IAEA DG</a:t>
            </a:r>
          </a:p>
          <a:p>
            <a:r>
              <a:rPr lang="en-GB" sz="1200" dirty="0" smtClean="0"/>
              <a:t>Review periodicity is about 10 years</a:t>
            </a:r>
          </a:p>
          <a:p>
            <a:r>
              <a:rPr lang="en-GB" sz="1200" dirty="0" smtClean="0"/>
              <a:t>Since 1996 more than 100 volumes published</a:t>
            </a:r>
          </a:p>
          <a:p>
            <a:endParaRPr lang="en-US" altLang="en-US" dirty="0" smtClean="0"/>
          </a:p>
          <a:p>
            <a:endParaRPr lang="en-US" altLang="en-US" dirty="0" smtClean="0"/>
          </a:p>
          <a:p>
            <a:r>
              <a:rPr lang="en-US" altLang="en-US" dirty="0" smtClean="0"/>
              <a:t>Review</a:t>
            </a:r>
          </a:p>
          <a:p>
            <a:endParaRPr lang="en-US" altLang="en-US" dirty="0" smtClean="0"/>
          </a:p>
          <a:p>
            <a:r>
              <a:rPr lang="en-US" altLang="en-US" sz="1200" dirty="0" smtClean="0"/>
              <a:t>About every 5 years</a:t>
            </a:r>
          </a:p>
          <a:p>
            <a:r>
              <a:rPr lang="en-US" altLang="en-US" sz="1200" dirty="0" smtClean="0"/>
              <a:t>Revision of DPPs</a:t>
            </a:r>
          </a:p>
          <a:p>
            <a:r>
              <a:rPr lang="en-US" altLang="en-US" sz="1200" dirty="0" smtClean="0"/>
              <a:t>Following the process of standards' development (Committees, CSS, BOG, </a:t>
            </a:r>
            <a:r>
              <a:rPr lang="en-US" altLang="en-US" sz="1200" dirty="0" err="1" smtClean="0"/>
              <a:t>etc</a:t>
            </a:r>
            <a:r>
              <a:rPr lang="en-US" altLang="en-US" sz="1200" dirty="0" smtClean="0"/>
              <a:t>)</a:t>
            </a:r>
          </a:p>
          <a:p>
            <a:endParaRPr lang="en-US" altLang="en-US" sz="1200" dirty="0" smtClean="0"/>
          </a:p>
        </p:txBody>
      </p:sp>
      <p:sp>
        <p:nvSpPr>
          <p:cNvPr id="46084" name="Slide Number Placeholder 3"/>
          <p:cNvSpPr>
            <a:spLocks noGrp="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ea typeface="ＭＳ Ｐゴシック" pitchFamily="34" charset="-128"/>
              </a:defRPr>
            </a:lvl1pPr>
            <a:lvl2pPr marL="742950" indent="-285750" eaLnBrk="0" hangingPunct="0">
              <a:spcBef>
                <a:spcPct val="30000"/>
              </a:spcBef>
              <a:defRPr sz="1600">
                <a:solidFill>
                  <a:schemeClr val="tx1"/>
                </a:solidFill>
                <a:latin typeface="Times New Roman" pitchFamily="18" charset="0"/>
                <a:ea typeface="ＭＳ Ｐゴシック" pitchFamily="34" charset="-128"/>
              </a:defRPr>
            </a:lvl2pPr>
            <a:lvl3pPr marL="1143000" indent="-228600" eaLnBrk="0" hangingPunct="0">
              <a:spcBef>
                <a:spcPct val="30000"/>
              </a:spcBef>
              <a:defRPr sz="1600">
                <a:solidFill>
                  <a:schemeClr val="tx1"/>
                </a:solidFill>
                <a:latin typeface="Times New Roman" pitchFamily="18" charset="0"/>
                <a:ea typeface="ＭＳ Ｐゴシック" pitchFamily="34" charset="-128"/>
              </a:defRPr>
            </a:lvl3pPr>
            <a:lvl4pPr marL="1600200" indent="-228600" eaLnBrk="0" hangingPunct="0">
              <a:spcBef>
                <a:spcPct val="30000"/>
              </a:spcBef>
              <a:defRPr sz="1600">
                <a:solidFill>
                  <a:schemeClr val="tx1"/>
                </a:solidFill>
                <a:latin typeface="Times New Roman" pitchFamily="18" charset="0"/>
                <a:ea typeface="ＭＳ Ｐゴシック" pitchFamily="34" charset="-128"/>
              </a:defRPr>
            </a:lvl4pPr>
            <a:lvl5pPr marL="2057400" indent="-228600" eaLnBrk="0" hangingPunct="0">
              <a:spcBef>
                <a:spcPct val="30000"/>
              </a:spcBef>
              <a:defRPr sz="16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9pPr>
          </a:lstStyle>
          <a:p>
            <a:pPr eaLnBrk="1" hangingPunct="1">
              <a:spcBef>
                <a:spcPct val="0"/>
              </a:spcBef>
            </a:pPr>
            <a:fld id="{139F227B-5615-41EE-9CA3-F8B3F7BEE9A8}" type="slidenum">
              <a:rPr lang="en-GB" altLang="en-US" sz="1200" smtClean="0"/>
              <a:pPr eaLnBrk="1" hangingPunct="1">
                <a:spcBef>
                  <a:spcPct val="0"/>
                </a:spcBef>
              </a:pPr>
              <a:t>5</a:t>
            </a:fld>
            <a:endParaRPr lang="en-GB" altLang="en-US" sz="1200" smtClean="0"/>
          </a:p>
        </p:txBody>
      </p:sp>
    </p:spTree>
    <p:extLst>
      <p:ext uri="{BB962C8B-B14F-4D97-AF65-F5344CB8AC3E}">
        <p14:creationId xmlns:p14="http://schemas.microsoft.com/office/powerpoint/2010/main" val="3857487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777777"/>
                </a:solidFill>
                <a:latin typeface="Arial" charset="0"/>
                <a:ea typeface="ＭＳ Ｐゴシック" pitchFamily="34" charset="-128"/>
              </a:defRPr>
            </a:lvl1pPr>
            <a:lvl2pPr marL="741836" indent="-285321" eaLnBrk="0" hangingPunct="0">
              <a:defRPr>
                <a:solidFill>
                  <a:srgbClr val="777777"/>
                </a:solidFill>
                <a:latin typeface="Arial" charset="0"/>
                <a:ea typeface="ＭＳ Ｐゴシック" pitchFamily="34" charset="-128"/>
              </a:defRPr>
            </a:lvl2pPr>
            <a:lvl3pPr marL="1141286" indent="-228257" eaLnBrk="0" hangingPunct="0">
              <a:defRPr>
                <a:solidFill>
                  <a:srgbClr val="777777"/>
                </a:solidFill>
                <a:latin typeface="Arial" charset="0"/>
                <a:ea typeface="ＭＳ Ｐゴシック" pitchFamily="34" charset="-128"/>
              </a:defRPr>
            </a:lvl3pPr>
            <a:lvl4pPr marL="1597800" indent="-228257" eaLnBrk="0" hangingPunct="0">
              <a:defRPr>
                <a:solidFill>
                  <a:srgbClr val="777777"/>
                </a:solidFill>
                <a:latin typeface="Arial" charset="0"/>
                <a:ea typeface="ＭＳ Ｐゴシック" pitchFamily="34" charset="-128"/>
              </a:defRPr>
            </a:lvl4pPr>
            <a:lvl5pPr marL="2054314" indent="-228257" eaLnBrk="0" hangingPunct="0">
              <a:defRPr>
                <a:solidFill>
                  <a:srgbClr val="777777"/>
                </a:solidFill>
                <a:latin typeface="Arial" charset="0"/>
                <a:ea typeface="ＭＳ Ｐゴシック" pitchFamily="34" charset="-128"/>
              </a:defRPr>
            </a:lvl5pPr>
            <a:lvl6pPr marL="2510828" indent="-228257" eaLnBrk="0" fontAlgn="base" hangingPunct="0">
              <a:lnSpc>
                <a:spcPct val="75000"/>
              </a:lnSpc>
              <a:spcBef>
                <a:spcPct val="0"/>
              </a:spcBef>
              <a:spcAft>
                <a:spcPct val="0"/>
              </a:spcAft>
              <a:defRPr>
                <a:solidFill>
                  <a:srgbClr val="777777"/>
                </a:solidFill>
                <a:latin typeface="Arial" charset="0"/>
                <a:ea typeface="ＭＳ Ｐゴシック" pitchFamily="34" charset="-128"/>
              </a:defRPr>
            </a:lvl6pPr>
            <a:lvl7pPr marL="2967342" indent="-228257" eaLnBrk="0" fontAlgn="base" hangingPunct="0">
              <a:lnSpc>
                <a:spcPct val="75000"/>
              </a:lnSpc>
              <a:spcBef>
                <a:spcPct val="0"/>
              </a:spcBef>
              <a:spcAft>
                <a:spcPct val="0"/>
              </a:spcAft>
              <a:defRPr>
                <a:solidFill>
                  <a:srgbClr val="777777"/>
                </a:solidFill>
                <a:latin typeface="Arial" charset="0"/>
                <a:ea typeface="ＭＳ Ｐゴシック" pitchFamily="34" charset="-128"/>
              </a:defRPr>
            </a:lvl7pPr>
            <a:lvl8pPr marL="3423857" indent="-228257" eaLnBrk="0" fontAlgn="base" hangingPunct="0">
              <a:lnSpc>
                <a:spcPct val="75000"/>
              </a:lnSpc>
              <a:spcBef>
                <a:spcPct val="0"/>
              </a:spcBef>
              <a:spcAft>
                <a:spcPct val="0"/>
              </a:spcAft>
              <a:defRPr>
                <a:solidFill>
                  <a:srgbClr val="777777"/>
                </a:solidFill>
                <a:latin typeface="Arial" charset="0"/>
                <a:ea typeface="ＭＳ Ｐゴシック" pitchFamily="34" charset="-128"/>
              </a:defRPr>
            </a:lvl8pPr>
            <a:lvl9pPr marL="3880371" indent="-228257" eaLnBrk="0" fontAlgn="base" hangingPunct="0">
              <a:lnSpc>
                <a:spcPct val="75000"/>
              </a:lnSpc>
              <a:spcBef>
                <a:spcPct val="0"/>
              </a:spcBef>
              <a:spcAft>
                <a:spcPct val="0"/>
              </a:spcAft>
              <a:defRPr>
                <a:solidFill>
                  <a:srgbClr val="777777"/>
                </a:solidFill>
                <a:latin typeface="Arial" charset="0"/>
                <a:ea typeface="ＭＳ Ｐゴシック" pitchFamily="34" charset="-128"/>
              </a:defRPr>
            </a:lvl9pPr>
          </a:lstStyle>
          <a:p>
            <a:pPr eaLnBrk="1" hangingPunct="1"/>
            <a:fld id="{0AB56333-A35A-4FB0-8156-D70EDD39692F}" type="slidenum">
              <a:rPr lang="en-GB" smtClean="0">
                <a:solidFill>
                  <a:prstClr val="black"/>
                </a:solidFill>
              </a:rPr>
              <a:pPr eaLnBrk="1" hangingPunct="1"/>
              <a:t>34</a:t>
            </a:fld>
            <a:endParaRPr lang="en-GB" smtClean="0">
              <a:solidFill>
                <a:prstClr val="black"/>
              </a:solidFill>
            </a:endParaRPr>
          </a:p>
        </p:txBody>
      </p:sp>
      <p:sp>
        <p:nvSpPr>
          <p:cNvPr id="195587" name="Rectangle 2"/>
          <p:cNvSpPr>
            <a:spLocks noGrp="1" noRot="1" noChangeAspect="1" noChangeArrowheads="1" noTextEdit="1"/>
          </p:cNvSpPr>
          <p:nvPr>
            <p:ph type="sldImg"/>
          </p:nvPr>
        </p:nvSpPr>
        <p:spPr>
          <a:xfrm>
            <a:off x="930275" y="741363"/>
            <a:ext cx="4937125" cy="3702050"/>
          </a:xfrm>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ea typeface="ＭＳ Ｐゴシック" pitchFamily="34" charset="-128"/>
            </a:endParaRPr>
          </a:p>
        </p:txBody>
      </p:sp>
    </p:spTree>
    <p:extLst>
      <p:ext uri="{BB962C8B-B14F-4D97-AF65-F5344CB8AC3E}">
        <p14:creationId xmlns:p14="http://schemas.microsoft.com/office/powerpoint/2010/main" val="307816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36</a:t>
            </a:fld>
            <a:endParaRPr lang="en-GB" altLang="en-US"/>
          </a:p>
        </p:txBody>
      </p:sp>
    </p:spTree>
    <p:extLst>
      <p:ext uri="{BB962C8B-B14F-4D97-AF65-F5344CB8AC3E}">
        <p14:creationId xmlns:p14="http://schemas.microsoft.com/office/powerpoint/2010/main" val="1149977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600">
                <a:solidFill>
                  <a:schemeClr val="tx1"/>
                </a:solidFill>
                <a:latin typeface="Times New Roman" pitchFamily="18" charset="0"/>
                <a:ea typeface="ＭＳ Ｐゴシック" pitchFamily="34" charset="-128"/>
              </a:defRPr>
            </a:lvl1pPr>
            <a:lvl2pPr marL="742950" indent="-285750" eaLnBrk="0" hangingPunct="0">
              <a:spcBef>
                <a:spcPct val="30000"/>
              </a:spcBef>
              <a:defRPr sz="1600">
                <a:solidFill>
                  <a:schemeClr val="tx1"/>
                </a:solidFill>
                <a:latin typeface="Times New Roman" pitchFamily="18" charset="0"/>
                <a:ea typeface="ＭＳ Ｐゴシック" pitchFamily="34" charset="-128"/>
              </a:defRPr>
            </a:lvl2pPr>
            <a:lvl3pPr marL="1143000" indent="-228600" eaLnBrk="0" hangingPunct="0">
              <a:spcBef>
                <a:spcPct val="30000"/>
              </a:spcBef>
              <a:defRPr sz="1600">
                <a:solidFill>
                  <a:schemeClr val="tx1"/>
                </a:solidFill>
                <a:latin typeface="Times New Roman" pitchFamily="18" charset="0"/>
                <a:ea typeface="ＭＳ Ｐゴシック" pitchFamily="34" charset="-128"/>
              </a:defRPr>
            </a:lvl3pPr>
            <a:lvl4pPr marL="1600200" indent="-228600" eaLnBrk="0" hangingPunct="0">
              <a:spcBef>
                <a:spcPct val="30000"/>
              </a:spcBef>
              <a:defRPr sz="1600">
                <a:solidFill>
                  <a:schemeClr val="tx1"/>
                </a:solidFill>
                <a:latin typeface="Times New Roman" pitchFamily="18" charset="0"/>
                <a:ea typeface="ＭＳ Ｐゴシック" pitchFamily="34" charset="-128"/>
              </a:defRPr>
            </a:lvl4pPr>
            <a:lvl5pPr marL="2057400" indent="-228600" eaLnBrk="0" hangingPunct="0">
              <a:spcBef>
                <a:spcPct val="30000"/>
              </a:spcBef>
              <a:defRPr sz="16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9pPr>
          </a:lstStyle>
          <a:p>
            <a:pPr eaLnBrk="1" hangingPunct="1">
              <a:spcBef>
                <a:spcPct val="0"/>
              </a:spcBef>
            </a:pPr>
            <a:fld id="{16916F5A-2004-4CBC-8595-C3F7B4B8F4DC}" type="slidenum">
              <a:rPr lang="en-GB" altLang="en-US" sz="1200" smtClean="0">
                <a:cs typeface="Arial" pitchFamily="34" charset="0"/>
              </a:rPr>
              <a:pPr eaLnBrk="1" hangingPunct="1">
                <a:spcBef>
                  <a:spcPct val="0"/>
                </a:spcBef>
              </a:pPr>
              <a:t>37</a:t>
            </a:fld>
            <a:endParaRPr lang="en-GB" altLang="en-US" sz="1200" smtClean="0">
              <a:cs typeface="Arial" pitchFamily="34" charset="0"/>
            </a:endParaRPr>
          </a:p>
        </p:txBody>
      </p:sp>
      <p:sp>
        <p:nvSpPr>
          <p:cNvPr id="61443"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Clear Logical and Integrated Structure. Some of these are finalized, while others are in a process of being drafted or are in a review process</a:t>
            </a:r>
          </a:p>
        </p:txBody>
      </p:sp>
    </p:spTree>
    <p:extLst>
      <p:ext uri="{BB962C8B-B14F-4D97-AF65-F5344CB8AC3E}">
        <p14:creationId xmlns:p14="http://schemas.microsoft.com/office/powerpoint/2010/main" val="378489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38</a:t>
            </a:fld>
            <a:endParaRPr lang="en-GB" altLang="en-US"/>
          </a:p>
        </p:txBody>
      </p:sp>
    </p:spTree>
    <p:extLst>
      <p:ext uri="{BB962C8B-B14F-4D97-AF65-F5344CB8AC3E}">
        <p14:creationId xmlns:p14="http://schemas.microsoft.com/office/powerpoint/2010/main" val="2043826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39</a:t>
            </a:fld>
            <a:endParaRPr lang="en-GB" altLang="en-US"/>
          </a:p>
        </p:txBody>
      </p:sp>
    </p:spTree>
    <p:extLst>
      <p:ext uri="{BB962C8B-B14F-4D97-AF65-F5344CB8AC3E}">
        <p14:creationId xmlns:p14="http://schemas.microsoft.com/office/powerpoint/2010/main" val="2017165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40</a:t>
            </a:fld>
            <a:endParaRPr lang="en-GB" altLang="en-US"/>
          </a:p>
        </p:txBody>
      </p:sp>
    </p:spTree>
    <p:extLst>
      <p:ext uri="{BB962C8B-B14F-4D97-AF65-F5344CB8AC3E}">
        <p14:creationId xmlns:p14="http://schemas.microsoft.com/office/powerpoint/2010/main" val="1053248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41</a:t>
            </a:fld>
            <a:endParaRPr lang="en-GB" altLang="en-US"/>
          </a:p>
        </p:txBody>
      </p:sp>
    </p:spTree>
    <p:extLst>
      <p:ext uri="{BB962C8B-B14F-4D97-AF65-F5344CB8AC3E}">
        <p14:creationId xmlns:p14="http://schemas.microsoft.com/office/powerpoint/2010/main" val="7229594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42</a:t>
            </a:fld>
            <a:endParaRPr lang="en-GB" altLang="en-US"/>
          </a:p>
        </p:txBody>
      </p:sp>
    </p:spTree>
    <p:extLst>
      <p:ext uri="{BB962C8B-B14F-4D97-AF65-F5344CB8AC3E}">
        <p14:creationId xmlns:p14="http://schemas.microsoft.com/office/powerpoint/2010/main" val="1325379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43</a:t>
            </a:fld>
            <a:endParaRPr lang="en-GB" altLang="en-US"/>
          </a:p>
        </p:txBody>
      </p:sp>
    </p:spTree>
    <p:extLst>
      <p:ext uri="{BB962C8B-B14F-4D97-AF65-F5344CB8AC3E}">
        <p14:creationId xmlns:p14="http://schemas.microsoft.com/office/powerpoint/2010/main" val="925546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44</a:t>
            </a:fld>
            <a:endParaRPr lang="en-GB" altLang="en-US"/>
          </a:p>
        </p:txBody>
      </p:sp>
    </p:spTree>
    <p:extLst>
      <p:ext uri="{BB962C8B-B14F-4D97-AF65-F5344CB8AC3E}">
        <p14:creationId xmlns:p14="http://schemas.microsoft.com/office/powerpoint/2010/main" val="393377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930275" y="741363"/>
            <a:ext cx="4937125" cy="3702050"/>
          </a:xfrm>
          <a:ln/>
        </p:spPr>
      </p:sp>
      <p:sp>
        <p:nvSpPr>
          <p:cNvPr id="9219" name="Notes Placeholder 2"/>
          <p:cNvSpPr>
            <a:spLocks noGrp="1"/>
          </p:cNvSpPr>
          <p:nvPr>
            <p:ph type="body" idx="1"/>
          </p:nvPr>
        </p:nvSpPr>
        <p:spPr>
          <a:noFill/>
        </p:spPr>
        <p:txBody>
          <a:bodyPr/>
          <a:lstStyle/>
          <a:p>
            <a:pPr eaLnBrk="1" hangingPunct="1"/>
            <a:endParaRPr lang="en-GB" dirty="0" smtClean="0">
              <a:latin typeface="Calibri" pitchFamily="34" charset="0"/>
            </a:endParaRPr>
          </a:p>
        </p:txBody>
      </p:sp>
    </p:spTree>
    <p:extLst>
      <p:ext uri="{BB962C8B-B14F-4D97-AF65-F5344CB8AC3E}">
        <p14:creationId xmlns:p14="http://schemas.microsoft.com/office/powerpoint/2010/main" val="3869092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45</a:t>
            </a:fld>
            <a:endParaRPr lang="en-GB" altLang="en-US"/>
          </a:p>
        </p:txBody>
      </p:sp>
    </p:spTree>
    <p:extLst>
      <p:ext uri="{BB962C8B-B14F-4D97-AF65-F5344CB8AC3E}">
        <p14:creationId xmlns:p14="http://schemas.microsoft.com/office/powerpoint/2010/main" val="2376389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46</a:t>
            </a:fld>
            <a:endParaRPr lang="en-GB" altLang="en-US"/>
          </a:p>
        </p:txBody>
      </p:sp>
    </p:spTree>
    <p:extLst>
      <p:ext uri="{BB962C8B-B14F-4D97-AF65-F5344CB8AC3E}">
        <p14:creationId xmlns:p14="http://schemas.microsoft.com/office/powerpoint/2010/main" val="3692682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47</a:t>
            </a:fld>
            <a:endParaRPr lang="en-GB" altLang="en-US"/>
          </a:p>
        </p:txBody>
      </p:sp>
    </p:spTree>
    <p:extLst>
      <p:ext uri="{BB962C8B-B14F-4D97-AF65-F5344CB8AC3E}">
        <p14:creationId xmlns:p14="http://schemas.microsoft.com/office/powerpoint/2010/main" val="3903763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48</a:t>
            </a:fld>
            <a:endParaRPr lang="en-GB" altLang="en-US"/>
          </a:p>
        </p:txBody>
      </p:sp>
    </p:spTree>
    <p:extLst>
      <p:ext uri="{BB962C8B-B14F-4D97-AF65-F5344CB8AC3E}">
        <p14:creationId xmlns:p14="http://schemas.microsoft.com/office/powerpoint/2010/main" val="34108863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49</a:t>
            </a:fld>
            <a:endParaRPr lang="en-GB" altLang="en-US"/>
          </a:p>
        </p:txBody>
      </p:sp>
    </p:spTree>
    <p:extLst>
      <p:ext uri="{BB962C8B-B14F-4D97-AF65-F5344CB8AC3E}">
        <p14:creationId xmlns:p14="http://schemas.microsoft.com/office/powerpoint/2010/main" val="4706683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8131" name="Notes Placeholder 2"/>
          <p:cNvSpPr>
            <a:spLocks noGrp="1"/>
          </p:cNvSpPr>
          <p:nvPr>
            <p:ph type="body" idx="1"/>
          </p:nvPr>
        </p:nvSpPr>
        <p:spPr>
          <a:noFill/>
        </p:spPr>
        <p:txBody>
          <a:bodyPr/>
          <a:lstStyle/>
          <a:p>
            <a:endParaRPr lang="en-US" altLang="en-US" dirty="0" smtClean="0"/>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ea typeface="ＭＳ Ｐゴシック" pitchFamily="34" charset="-128"/>
              </a:defRPr>
            </a:lvl1pPr>
            <a:lvl2pPr marL="742950" indent="-285750" eaLnBrk="0" hangingPunct="0">
              <a:spcBef>
                <a:spcPct val="30000"/>
              </a:spcBef>
              <a:defRPr sz="1600">
                <a:solidFill>
                  <a:schemeClr val="tx1"/>
                </a:solidFill>
                <a:latin typeface="Times New Roman" pitchFamily="18" charset="0"/>
                <a:ea typeface="ＭＳ Ｐゴシック" pitchFamily="34" charset="-128"/>
              </a:defRPr>
            </a:lvl2pPr>
            <a:lvl3pPr marL="1143000" indent="-228600" eaLnBrk="0" hangingPunct="0">
              <a:spcBef>
                <a:spcPct val="30000"/>
              </a:spcBef>
              <a:defRPr sz="1600">
                <a:solidFill>
                  <a:schemeClr val="tx1"/>
                </a:solidFill>
                <a:latin typeface="Times New Roman" pitchFamily="18" charset="0"/>
                <a:ea typeface="ＭＳ Ｐゴシック" pitchFamily="34" charset="-128"/>
              </a:defRPr>
            </a:lvl3pPr>
            <a:lvl4pPr marL="1600200" indent="-228600" eaLnBrk="0" hangingPunct="0">
              <a:spcBef>
                <a:spcPct val="30000"/>
              </a:spcBef>
              <a:defRPr sz="1600">
                <a:solidFill>
                  <a:schemeClr val="tx1"/>
                </a:solidFill>
                <a:latin typeface="Times New Roman" pitchFamily="18" charset="0"/>
                <a:ea typeface="ＭＳ Ｐゴシック" pitchFamily="34" charset="-128"/>
              </a:defRPr>
            </a:lvl4pPr>
            <a:lvl5pPr marL="2057400" indent="-228600" eaLnBrk="0" hangingPunct="0">
              <a:spcBef>
                <a:spcPct val="30000"/>
              </a:spcBef>
              <a:defRPr sz="16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9pPr>
          </a:lstStyle>
          <a:p>
            <a:pPr eaLnBrk="1" hangingPunct="1">
              <a:spcBef>
                <a:spcPct val="0"/>
              </a:spcBef>
            </a:pPr>
            <a:fld id="{3C4B407C-B514-4AC2-B97E-51AA9378C72E}" type="slidenum">
              <a:rPr lang="en-GB" altLang="en-US" sz="1200" smtClean="0"/>
              <a:pPr eaLnBrk="1" hangingPunct="1">
                <a:spcBef>
                  <a:spcPct val="0"/>
                </a:spcBef>
              </a:pPr>
              <a:t>50</a:t>
            </a:fld>
            <a:endParaRPr lang="en-GB" altLang="en-US" sz="1200" smtClean="0"/>
          </a:p>
        </p:txBody>
      </p:sp>
    </p:spTree>
    <p:extLst>
      <p:ext uri="{BB962C8B-B14F-4D97-AF65-F5344CB8AC3E}">
        <p14:creationId xmlns:p14="http://schemas.microsoft.com/office/powerpoint/2010/main" val="2479057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8131" name="Notes Placeholder 2"/>
          <p:cNvSpPr>
            <a:spLocks noGrp="1"/>
          </p:cNvSpPr>
          <p:nvPr>
            <p:ph type="body" idx="1"/>
          </p:nvPr>
        </p:nvSpPr>
        <p:spPr>
          <a:noFill/>
        </p:spPr>
        <p:txBody>
          <a:bodyPr/>
          <a:lstStyle/>
          <a:p>
            <a:endParaRPr lang="en-US" altLang="en-US" dirty="0" smtClean="0"/>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ea typeface="ＭＳ Ｐゴシック" pitchFamily="34" charset="-128"/>
              </a:defRPr>
            </a:lvl1pPr>
            <a:lvl2pPr marL="742950" indent="-285750" eaLnBrk="0" hangingPunct="0">
              <a:spcBef>
                <a:spcPct val="30000"/>
              </a:spcBef>
              <a:defRPr sz="1600">
                <a:solidFill>
                  <a:schemeClr val="tx1"/>
                </a:solidFill>
                <a:latin typeface="Times New Roman" pitchFamily="18" charset="0"/>
                <a:ea typeface="ＭＳ Ｐゴシック" pitchFamily="34" charset="-128"/>
              </a:defRPr>
            </a:lvl2pPr>
            <a:lvl3pPr marL="1143000" indent="-228600" eaLnBrk="0" hangingPunct="0">
              <a:spcBef>
                <a:spcPct val="30000"/>
              </a:spcBef>
              <a:defRPr sz="1600">
                <a:solidFill>
                  <a:schemeClr val="tx1"/>
                </a:solidFill>
                <a:latin typeface="Times New Roman" pitchFamily="18" charset="0"/>
                <a:ea typeface="ＭＳ Ｐゴシック" pitchFamily="34" charset="-128"/>
              </a:defRPr>
            </a:lvl3pPr>
            <a:lvl4pPr marL="1600200" indent="-228600" eaLnBrk="0" hangingPunct="0">
              <a:spcBef>
                <a:spcPct val="30000"/>
              </a:spcBef>
              <a:defRPr sz="1600">
                <a:solidFill>
                  <a:schemeClr val="tx1"/>
                </a:solidFill>
                <a:latin typeface="Times New Roman" pitchFamily="18" charset="0"/>
                <a:ea typeface="ＭＳ Ｐゴシック" pitchFamily="34" charset="-128"/>
              </a:defRPr>
            </a:lvl4pPr>
            <a:lvl5pPr marL="2057400" indent="-228600" eaLnBrk="0" hangingPunct="0">
              <a:spcBef>
                <a:spcPct val="30000"/>
              </a:spcBef>
              <a:defRPr sz="16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9pPr>
          </a:lstStyle>
          <a:p>
            <a:pPr eaLnBrk="1" hangingPunct="1">
              <a:spcBef>
                <a:spcPct val="0"/>
              </a:spcBef>
            </a:pPr>
            <a:fld id="{3C4B407C-B514-4AC2-B97E-51AA9378C72E}" type="slidenum">
              <a:rPr lang="en-GB" altLang="en-US" sz="1200" smtClean="0"/>
              <a:pPr eaLnBrk="1" hangingPunct="1">
                <a:spcBef>
                  <a:spcPct val="0"/>
                </a:spcBef>
              </a:pPr>
              <a:t>51</a:t>
            </a:fld>
            <a:endParaRPr lang="en-GB" altLang="en-US" sz="1200" smtClean="0"/>
          </a:p>
        </p:txBody>
      </p:sp>
    </p:spTree>
    <p:extLst>
      <p:ext uri="{BB962C8B-B14F-4D97-AF65-F5344CB8AC3E}">
        <p14:creationId xmlns:p14="http://schemas.microsoft.com/office/powerpoint/2010/main" val="2500777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8131" name="Notes Placeholder 2"/>
          <p:cNvSpPr>
            <a:spLocks noGrp="1"/>
          </p:cNvSpPr>
          <p:nvPr>
            <p:ph type="body" idx="1"/>
          </p:nvPr>
        </p:nvSpPr>
        <p:spPr>
          <a:noFill/>
        </p:spPr>
        <p:txBody>
          <a:bodyPr/>
          <a:lstStyle/>
          <a:p>
            <a:endParaRPr lang="en-US" altLang="en-US" dirty="0" smtClean="0"/>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600">
                <a:solidFill>
                  <a:schemeClr val="tx1"/>
                </a:solidFill>
                <a:latin typeface="Times New Roman" pitchFamily="18" charset="0"/>
                <a:ea typeface="ＭＳ Ｐゴシック" pitchFamily="34" charset="-128"/>
              </a:defRPr>
            </a:lvl1pPr>
            <a:lvl2pPr marL="742950" indent="-285750" eaLnBrk="0" hangingPunct="0">
              <a:spcBef>
                <a:spcPct val="30000"/>
              </a:spcBef>
              <a:defRPr sz="1600">
                <a:solidFill>
                  <a:schemeClr val="tx1"/>
                </a:solidFill>
                <a:latin typeface="Times New Roman" pitchFamily="18" charset="0"/>
                <a:ea typeface="ＭＳ Ｐゴシック" pitchFamily="34" charset="-128"/>
              </a:defRPr>
            </a:lvl2pPr>
            <a:lvl3pPr marL="1143000" indent="-228600" eaLnBrk="0" hangingPunct="0">
              <a:spcBef>
                <a:spcPct val="30000"/>
              </a:spcBef>
              <a:defRPr sz="1600">
                <a:solidFill>
                  <a:schemeClr val="tx1"/>
                </a:solidFill>
                <a:latin typeface="Times New Roman" pitchFamily="18" charset="0"/>
                <a:ea typeface="ＭＳ Ｐゴシック" pitchFamily="34" charset="-128"/>
              </a:defRPr>
            </a:lvl3pPr>
            <a:lvl4pPr marL="1600200" indent="-228600" eaLnBrk="0" hangingPunct="0">
              <a:spcBef>
                <a:spcPct val="30000"/>
              </a:spcBef>
              <a:defRPr sz="1600">
                <a:solidFill>
                  <a:schemeClr val="tx1"/>
                </a:solidFill>
                <a:latin typeface="Times New Roman" pitchFamily="18" charset="0"/>
                <a:ea typeface="ＭＳ Ｐゴシック" pitchFamily="34" charset="-128"/>
              </a:defRPr>
            </a:lvl4pPr>
            <a:lvl5pPr marL="2057400" indent="-228600" eaLnBrk="0" hangingPunct="0">
              <a:spcBef>
                <a:spcPct val="30000"/>
              </a:spcBef>
              <a:defRPr sz="16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9pPr>
          </a:lstStyle>
          <a:p>
            <a:pPr eaLnBrk="1" hangingPunct="1">
              <a:spcBef>
                <a:spcPct val="0"/>
              </a:spcBef>
            </a:pPr>
            <a:fld id="{3C4B407C-B514-4AC2-B97E-51AA9378C72E}" type="slidenum">
              <a:rPr lang="en-GB" altLang="en-US" sz="1200" smtClean="0"/>
              <a:pPr eaLnBrk="1" hangingPunct="1">
                <a:spcBef>
                  <a:spcPct val="0"/>
                </a:spcBef>
              </a:pPr>
              <a:t>52</a:t>
            </a:fld>
            <a:endParaRPr lang="en-GB" altLang="en-US" sz="1200" smtClean="0"/>
          </a:p>
        </p:txBody>
      </p:sp>
    </p:spTree>
    <p:extLst>
      <p:ext uri="{BB962C8B-B14F-4D97-AF65-F5344CB8AC3E}">
        <p14:creationId xmlns:p14="http://schemas.microsoft.com/office/powerpoint/2010/main" val="164930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53</a:t>
            </a:fld>
            <a:endParaRPr lang="en-GB" altLang="en-US"/>
          </a:p>
        </p:txBody>
      </p:sp>
    </p:spTree>
    <p:extLst>
      <p:ext uri="{BB962C8B-B14F-4D97-AF65-F5344CB8AC3E}">
        <p14:creationId xmlns:p14="http://schemas.microsoft.com/office/powerpoint/2010/main" val="29842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600">
                <a:solidFill>
                  <a:schemeClr val="tx1"/>
                </a:solidFill>
                <a:latin typeface="Times New Roman" pitchFamily="18" charset="0"/>
                <a:ea typeface="ＭＳ Ｐゴシック" pitchFamily="34" charset="-128"/>
              </a:defRPr>
            </a:lvl1pPr>
            <a:lvl2pPr marL="742950" indent="-285750" eaLnBrk="0" hangingPunct="0">
              <a:spcBef>
                <a:spcPct val="30000"/>
              </a:spcBef>
              <a:defRPr sz="1600">
                <a:solidFill>
                  <a:schemeClr val="tx1"/>
                </a:solidFill>
                <a:latin typeface="Times New Roman" pitchFamily="18" charset="0"/>
                <a:ea typeface="ＭＳ Ｐゴシック" pitchFamily="34" charset="-128"/>
              </a:defRPr>
            </a:lvl2pPr>
            <a:lvl3pPr marL="1143000" indent="-228600" eaLnBrk="0" hangingPunct="0">
              <a:spcBef>
                <a:spcPct val="30000"/>
              </a:spcBef>
              <a:defRPr sz="1600">
                <a:solidFill>
                  <a:schemeClr val="tx1"/>
                </a:solidFill>
                <a:latin typeface="Times New Roman" pitchFamily="18" charset="0"/>
                <a:ea typeface="ＭＳ Ｐゴシック" pitchFamily="34" charset="-128"/>
              </a:defRPr>
            </a:lvl3pPr>
            <a:lvl4pPr marL="1600200" indent="-228600" eaLnBrk="0" hangingPunct="0">
              <a:spcBef>
                <a:spcPct val="30000"/>
              </a:spcBef>
              <a:defRPr sz="1600">
                <a:solidFill>
                  <a:schemeClr val="tx1"/>
                </a:solidFill>
                <a:latin typeface="Times New Roman" pitchFamily="18" charset="0"/>
                <a:ea typeface="ＭＳ Ｐゴシック" pitchFamily="34" charset="-128"/>
              </a:defRPr>
            </a:lvl4pPr>
            <a:lvl5pPr marL="2057400" indent="-228600" eaLnBrk="0" hangingPunct="0">
              <a:spcBef>
                <a:spcPct val="30000"/>
              </a:spcBef>
              <a:defRPr sz="16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600">
                <a:solidFill>
                  <a:schemeClr val="tx1"/>
                </a:solidFill>
                <a:latin typeface="Times New Roman" pitchFamily="18" charset="0"/>
                <a:ea typeface="ＭＳ Ｐゴシック" pitchFamily="34" charset="-128"/>
              </a:defRPr>
            </a:lvl9pPr>
          </a:lstStyle>
          <a:p>
            <a:pPr eaLnBrk="1" hangingPunct="1">
              <a:spcBef>
                <a:spcPct val="0"/>
              </a:spcBef>
            </a:pPr>
            <a:fld id="{16916F5A-2004-4CBC-8595-C3F7B4B8F4DC}" type="slidenum">
              <a:rPr lang="en-GB" altLang="en-US" sz="1200" smtClean="0">
                <a:cs typeface="Arial" pitchFamily="34" charset="0"/>
              </a:rPr>
              <a:pPr eaLnBrk="1" hangingPunct="1">
                <a:spcBef>
                  <a:spcPct val="0"/>
                </a:spcBef>
              </a:pPr>
              <a:t>7</a:t>
            </a:fld>
            <a:endParaRPr lang="en-GB" altLang="en-US" sz="1200" smtClean="0">
              <a:cs typeface="Arial" pitchFamily="34" charset="0"/>
            </a:endParaRPr>
          </a:p>
        </p:txBody>
      </p:sp>
      <p:sp>
        <p:nvSpPr>
          <p:cNvPr id="61443"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Clear Logical and Integrated Structure. Some of these are finalized, while others are in a process of being drafted or are in a review process</a:t>
            </a:r>
          </a:p>
        </p:txBody>
      </p:sp>
    </p:spTree>
    <p:extLst>
      <p:ext uri="{BB962C8B-B14F-4D97-AF65-F5344CB8AC3E}">
        <p14:creationId xmlns:p14="http://schemas.microsoft.com/office/powerpoint/2010/main" val="348279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8</a:t>
            </a:fld>
            <a:endParaRPr lang="en-GB" altLang="en-US"/>
          </a:p>
        </p:txBody>
      </p:sp>
    </p:spTree>
    <p:extLst>
      <p:ext uri="{BB962C8B-B14F-4D97-AF65-F5344CB8AC3E}">
        <p14:creationId xmlns:p14="http://schemas.microsoft.com/office/powerpoint/2010/main" val="253268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9</a:t>
            </a:fld>
            <a:endParaRPr lang="en-GB" altLang="en-US"/>
          </a:p>
        </p:txBody>
      </p:sp>
    </p:spTree>
    <p:extLst>
      <p:ext uri="{BB962C8B-B14F-4D97-AF65-F5344CB8AC3E}">
        <p14:creationId xmlns:p14="http://schemas.microsoft.com/office/powerpoint/2010/main" val="300875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10</a:t>
            </a:fld>
            <a:endParaRPr lang="en-GB" altLang="en-US"/>
          </a:p>
        </p:txBody>
      </p:sp>
    </p:spTree>
    <p:extLst>
      <p:ext uri="{BB962C8B-B14F-4D97-AF65-F5344CB8AC3E}">
        <p14:creationId xmlns:p14="http://schemas.microsoft.com/office/powerpoint/2010/main" val="9126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integrated, comprehensive and consistent set of up-to-date, user friendly and fit-for-purpose IAEA safety standards of a high quality.</a:t>
            </a:r>
          </a:p>
          <a:p>
            <a:r>
              <a:rPr lang="en-GB" dirty="0" smtClean="0"/>
              <a:t>Using and applying the IAEA safety standards will provide for a world wide harmonized high level protection for people and the environment from harmful effects of ionizing radiation.</a:t>
            </a:r>
            <a:endParaRPr lang="en-GB" dirty="0"/>
          </a:p>
        </p:txBody>
      </p:sp>
      <p:sp>
        <p:nvSpPr>
          <p:cNvPr id="4" name="Slide Number Placeholder 3"/>
          <p:cNvSpPr>
            <a:spLocks noGrp="1"/>
          </p:cNvSpPr>
          <p:nvPr>
            <p:ph type="sldNum" sz="quarter" idx="10"/>
          </p:nvPr>
        </p:nvSpPr>
        <p:spPr/>
        <p:txBody>
          <a:bodyPr/>
          <a:lstStyle/>
          <a:p>
            <a:fld id="{6349B9EB-AAC9-44D6-A99F-CD4D03D6E206}" type="slidenum">
              <a:rPr lang="en-GB" altLang="en-US" smtClean="0"/>
              <a:pPr/>
              <a:t>11</a:t>
            </a:fld>
            <a:endParaRPr lang="en-GB" altLang="en-US"/>
          </a:p>
        </p:txBody>
      </p:sp>
    </p:spTree>
    <p:extLst>
      <p:ext uri="{BB962C8B-B14F-4D97-AF65-F5344CB8AC3E}">
        <p14:creationId xmlns:p14="http://schemas.microsoft.com/office/powerpoint/2010/main" val="435735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black">
          <a:xfrm>
            <a:off x="3505200" y="6019800"/>
            <a:ext cx="2209800" cy="661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i="1">
                <a:solidFill>
                  <a:schemeClr val="tx1"/>
                </a:solidFill>
                <a:latin typeface="Times New Roman" charset="0"/>
                <a:ea typeface="ＭＳ Ｐゴシック" charset="0"/>
              </a:defRPr>
            </a:lvl1pPr>
            <a:lvl2pPr marL="742950" indent="-285750" eaLnBrk="0" hangingPunct="0">
              <a:defRPr i="1">
                <a:solidFill>
                  <a:schemeClr val="tx1"/>
                </a:solidFill>
                <a:latin typeface="Times New Roman" charset="0"/>
                <a:ea typeface="ＭＳ Ｐゴシック" charset="0"/>
              </a:defRPr>
            </a:lvl2pPr>
            <a:lvl3pPr marL="1143000" indent="-228600" eaLnBrk="0" hangingPunct="0">
              <a:defRPr i="1">
                <a:solidFill>
                  <a:schemeClr val="tx1"/>
                </a:solidFill>
                <a:latin typeface="Times New Roman" charset="0"/>
                <a:ea typeface="ＭＳ Ｐゴシック" charset="0"/>
              </a:defRPr>
            </a:lvl3pPr>
            <a:lvl4pPr marL="1600200" indent="-228600" eaLnBrk="0" hangingPunct="0">
              <a:defRPr i="1">
                <a:solidFill>
                  <a:schemeClr val="tx1"/>
                </a:solidFill>
                <a:latin typeface="Times New Roman" charset="0"/>
                <a:ea typeface="ＭＳ Ｐゴシック" charset="0"/>
              </a:defRPr>
            </a:lvl4pPr>
            <a:lvl5pPr marL="2057400" indent="-228600" eaLnBrk="0" hangingPunct="0">
              <a:defRPr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i="1">
                <a:solidFill>
                  <a:schemeClr val="tx1"/>
                </a:solidFill>
                <a:latin typeface="Times New Roman" charset="0"/>
                <a:ea typeface="ＭＳ Ｐゴシック" charset="0"/>
              </a:defRPr>
            </a:lvl9pPr>
          </a:lstStyle>
          <a:p>
            <a:pPr algn="ctr" eaLnBrk="1" hangingPunct="1">
              <a:spcBef>
                <a:spcPct val="50000"/>
              </a:spcBef>
              <a:defRPr/>
            </a:pPr>
            <a:r>
              <a:rPr lang="en-GB" sz="2400" b="1" i="0" smtClean="0">
                <a:solidFill>
                  <a:srgbClr val="FFFFFF"/>
                </a:solidFill>
                <a:latin typeface="Arial" charset="0"/>
              </a:rPr>
              <a:t>IAEA</a:t>
            </a:r>
          </a:p>
          <a:p>
            <a:pPr algn="ctr" eaLnBrk="1" hangingPunct="1">
              <a:spcBef>
                <a:spcPct val="50000"/>
              </a:spcBef>
              <a:defRPr/>
            </a:pPr>
            <a:r>
              <a:rPr lang="en-GB" sz="900" b="1" i="0" smtClean="0">
                <a:solidFill>
                  <a:srgbClr val="FFFFFF"/>
                </a:solidFill>
                <a:latin typeface="Arial" charset="0"/>
              </a:rPr>
              <a:t>International Atomic Energy Agency</a:t>
            </a:r>
          </a:p>
        </p:txBody>
      </p:sp>
      <p:pic>
        <p:nvPicPr>
          <p:cNvPr id="5" name="Picture 3" descr="IAEA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4114800" y="5105400"/>
            <a:ext cx="1050925"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46662" dir="3284183" algn="ctr" rotWithShape="0">
                    <a:srgbClr val="5F5F5F">
                      <a:alpha val="50000"/>
                    </a:srgbClr>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9" name="Rectangle 5"/>
          <p:cNvSpPr>
            <a:spLocks noGrp="1" noChangeArrowheads="1"/>
          </p:cNvSpPr>
          <p:nvPr>
            <p:ph type="ctrTitle"/>
          </p:nvPr>
        </p:nvSpPr>
        <p:spPr bwMode="gray">
          <a:xfrm>
            <a:off x="0" y="1000125"/>
            <a:ext cx="9144000" cy="1771650"/>
          </a:xfrm>
        </p:spPr>
        <p:txBody>
          <a:bodyPr/>
          <a:lstStyle>
            <a:lvl1pPr algn="ctr">
              <a:defRPr/>
            </a:lvl1pPr>
          </a:lstStyle>
          <a:p>
            <a:pPr lvl="0"/>
            <a:r>
              <a:rPr lang="en-GB" noProof="0" smtClean="0"/>
              <a:t>Click to edit Master title style</a:t>
            </a:r>
          </a:p>
        </p:txBody>
      </p:sp>
      <p:sp>
        <p:nvSpPr>
          <p:cNvPr id="190470" name="Rectangle 6"/>
          <p:cNvSpPr>
            <a:spLocks noGrp="1" noChangeArrowheads="1"/>
          </p:cNvSpPr>
          <p:nvPr>
            <p:ph type="subTitle" idx="1"/>
          </p:nvPr>
        </p:nvSpPr>
        <p:spPr>
          <a:xfrm>
            <a:off x="0" y="2797175"/>
            <a:ext cx="9144000" cy="1727200"/>
          </a:xfrm>
        </p:spPr>
        <p:txBody>
          <a:bodyPr anchor="ctr" anchorCtr="1"/>
          <a:lstStyle>
            <a:lvl1pPr marL="0" indent="0" algn="ctr">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val="3986660515"/>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sldNum" sz="quarter" idx="11"/>
          </p:nvPr>
        </p:nvSpPr>
        <p:spPr>
          <a:ln/>
        </p:spPr>
        <p:txBody>
          <a:bodyPr/>
          <a:lstStyle>
            <a:lvl1pPr>
              <a:defRPr/>
            </a:lvl1pPr>
          </a:lstStyle>
          <a:p>
            <a:fld id="{38BA2B52-0E4F-47C8-A169-25F783C8A8FB}" type="slidenum">
              <a:rPr lang="en-GB" altLang="en-US"/>
              <a:pPr/>
              <a:t>‹#›</a:t>
            </a:fld>
            <a:endParaRPr lang="en-GB" altLang="en-US"/>
          </a:p>
        </p:txBody>
      </p:sp>
    </p:spTree>
    <p:extLst>
      <p:ext uri="{BB962C8B-B14F-4D97-AF65-F5344CB8AC3E}">
        <p14:creationId xmlns:p14="http://schemas.microsoft.com/office/powerpoint/2010/main" val="3594146917"/>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98425"/>
            <a:ext cx="2147887" cy="5997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74638" y="98425"/>
            <a:ext cx="629285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sldNum" sz="quarter" idx="11"/>
          </p:nvPr>
        </p:nvSpPr>
        <p:spPr>
          <a:ln/>
        </p:spPr>
        <p:txBody>
          <a:bodyPr/>
          <a:lstStyle>
            <a:lvl1pPr>
              <a:defRPr/>
            </a:lvl1pPr>
          </a:lstStyle>
          <a:p>
            <a:fld id="{4AC7B60B-2320-49E7-B92F-D6AC3978931A}" type="slidenum">
              <a:rPr lang="en-GB" altLang="en-US"/>
              <a:pPr/>
              <a:t>‹#›</a:t>
            </a:fld>
            <a:endParaRPr lang="en-GB" altLang="en-US"/>
          </a:p>
        </p:txBody>
      </p:sp>
    </p:spTree>
    <p:extLst>
      <p:ext uri="{BB962C8B-B14F-4D97-AF65-F5344CB8AC3E}">
        <p14:creationId xmlns:p14="http://schemas.microsoft.com/office/powerpoint/2010/main" val="3686250108"/>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853440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74638" y="1524000"/>
            <a:ext cx="859313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74638" y="3886200"/>
            <a:ext cx="859313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sldNum" sz="quarter" idx="11"/>
          </p:nvPr>
        </p:nvSpPr>
        <p:spPr>
          <a:ln/>
        </p:spPr>
        <p:txBody>
          <a:bodyPr/>
          <a:lstStyle>
            <a:lvl1pPr>
              <a:defRPr/>
            </a:lvl1pPr>
          </a:lstStyle>
          <a:p>
            <a:fld id="{BB62E33E-4B91-4803-8F56-FA1AC1DCD751}" type="slidenum">
              <a:rPr lang="en-GB" altLang="en-US"/>
              <a:pPr/>
              <a:t>‹#›</a:t>
            </a:fld>
            <a:endParaRPr lang="en-GB" altLang="en-US"/>
          </a:p>
        </p:txBody>
      </p:sp>
    </p:spTree>
    <p:extLst>
      <p:ext uri="{BB962C8B-B14F-4D97-AF65-F5344CB8AC3E}">
        <p14:creationId xmlns:p14="http://schemas.microsoft.com/office/powerpoint/2010/main" val="770783603"/>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sldNum" sz="quarter" idx="11"/>
          </p:nvPr>
        </p:nvSpPr>
        <p:spPr>
          <a:ln/>
        </p:spPr>
        <p:txBody>
          <a:bodyPr/>
          <a:lstStyle>
            <a:lvl1pPr>
              <a:defRPr/>
            </a:lvl1pPr>
          </a:lstStyle>
          <a:p>
            <a:fld id="{368EDBF0-A21D-4BB3-9FC8-5FAFD680572A}" type="slidenum">
              <a:rPr lang="en-GB" altLang="en-US"/>
              <a:pPr/>
              <a:t>‹#›</a:t>
            </a:fld>
            <a:endParaRPr lang="en-GB" altLang="en-US"/>
          </a:p>
        </p:txBody>
      </p:sp>
    </p:spTree>
    <p:extLst>
      <p:ext uri="{BB962C8B-B14F-4D97-AF65-F5344CB8AC3E}">
        <p14:creationId xmlns:p14="http://schemas.microsoft.com/office/powerpoint/2010/main" val="206721243"/>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sldNum" sz="quarter" idx="11"/>
          </p:nvPr>
        </p:nvSpPr>
        <p:spPr>
          <a:ln/>
        </p:spPr>
        <p:txBody>
          <a:bodyPr/>
          <a:lstStyle>
            <a:lvl1pPr>
              <a:defRPr/>
            </a:lvl1pPr>
          </a:lstStyle>
          <a:p>
            <a:fld id="{C794F510-8495-4A10-8938-0E8FCFD2AB7D}" type="slidenum">
              <a:rPr lang="en-GB" altLang="en-US"/>
              <a:pPr/>
              <a:t>‹#›</a:t>
            </a:fld>
            <a:endParaRPr lang="en-GB" altLang="en-US"/>
          </a:p>
        </p:txBody>
      </p:sp>
    </p:spTree>
    <p:extLst>
      <p:ext uri="{BB962C8B-B14F-4D97-AF65-F5344CB8AC3E}">
        <p14:creationId xmlns:p14="http://schemas.microsoft.com/office/powerpoint/2010/main" val="2340351468"/>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74638" y="1524000"/>
            <a:ext cx="42195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524000"/>
            <a:ext cx="4221162"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sldNum" sz="quarter" idx="11"/>
          </p:nvPr>
        </p:nvSpPr>
        <p:spPr>
          <a:ln/>
        </p:spPr>
        <p:txBody>
          <a:bodyPr/>
          <a:lstStyle>
            <a:lvl1pPr>
              <a:defRPr/>
            </a:lvl1pPr>
          </a:lstStyle>
          <a:p>
            <a:fld id="{6C6F4015-880C-44FE-93A1-E397047F9406}" type="slidenum">
              <a:rPr lang="en-GB" altLang="en-US"/>
              <a:pPr/>
              <a:t>‹#›</a:t>
            </a:fld>
            <a:endParaRPr lang="en-GB" altLang="en-US"/>
          </a:p>
        </p:txBody>
      </p:sp>
    </p:spTree>
    <p:extLst>
      <p:ext uri="{BB962C8B-B14F-4D97-AF65-F5344CB8AC3E}">
        <p14:creationId xmlns:p14="http://schemas.microsoft.com/office/powerpoint/2010/main" val="4043711339"/>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endParaRPr lang="en-GB"/>
          </a:p>
        </p:txBody>
      </p:sp>
      <p:sp>
        <p:nvSpPr>
          <p:cNvPr id="8" name="Rectangle 9"/>
          <p:cNvSpPr>
            <a:spLocks noGrp="1" noChangeArrowheads="1"/>
          </p:cNvSpPr>
          <p:nvPr>
            <p:ph type="sldNum" sz="quarter" idx="11"/>
          </p:nvPr>
        </p:nvSpPr>
        <p:spPr>
          <a:ln/>
        </p:spPr>
        <p:txBody>
          <a:bodyPr/>
          <a:lstStyle>
            <a:lvl1pPr>
              <a:defRPr/>
            </a:lvl1pPr>
          </a:lstStyle>
          <a:p>
            <a:fld id="{64DA70E0-F786-4D6F-8F8E-680B88CFAD64}" type="slidenum">
              <a:rPr lang="en-GB" altLang="en-US"/>
              <a:pPr/>
              <a:t>‹#›</a:t>
            </a:fld>
            <a:endParaRPr lang="en-GB" altLang="en-US"/>
          </a:p>
        </p:txBody>
      </p:sp>
    </p:spTree>
    <p:extLst>
      <p:ext uri="{BB962C8B-B14F-4D97-AF65-F5344CB8AC3E}">
        <p14:creationId xmlns:p14="http://schemas.microsoft.com/office/powerpoint/2010/main" val="2884258036"/>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sldNum" sz="quarter" idx="11"/>
          </p:nvPr>
        </p:nvSpPr>
        <p:spPr>
          <a:ln/>
        </p:spPr>
        <p:txBody>
          <a:bodyPr/>
          <a:lstStyle>
            <a:lvl1pPr>
              <a:defRPr/>
            </a:lvl1pPr>
          </a:lstStyle>
          <a:p>
            <a:fld id="{F788F281-38FE-4D25-9623-30BB832647E5}" type="slidenum">
              <a:rPr lang="en-GB" altLang="en-US"/>
              <a:pPr/>
              <a:t>‹#›</a:t>
            </a:fld>
            <a:endParaRPr lang="en-GB" altLang="en-US"/>
          </a:p>
        </p:txBody>
      </p:sp>
    </p:spTree>
    <p:extLst>
      <p:ext uri="{BB962C8B-B14F-4D97-AF65-F5344CB8AC3E}">
        <p14:creationId xmlns:p14="http://schemas.microsoft.com/office/powerpoint/2010/main" val="317846165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GB"/>
          </a:p>
        </p:txBody>
      </p:sp>
      <p:sp>
        <p:nvSpPr>
          <p:cNvPr id="3" name="Rectangle 9"/>
          <p:cNvSpPr>
            <a:spLocks noGrp="1" noChangeArrowheads="1"/>
          </p:cNvSpPr>
          <p:nvPr>
            <p:ph type="sldNum" sz="quarter" idx="11"/>
          </p:nvPr>
        </p:nvSpPr>
        <p:spPr>
          <a:ln/>
        </p:spPr>
        <p:txBody>
          <a:bodyPr/>
          <a:lstStyle>
            <a:lvl1pPr>
              <a:defRPr/>
            </a:lvl1pPr>
          </a:lstStyle>
          <a:p>
            <a:fld id="{C2A5EC50-B679-4961-A147-5F0906518D1E}" type="slidenum">
              <a:rPr lang="en-GB" altLang="en-US"/>
              <a:pPr/>
              <a:t>‹#›</a:t>
            </a:fld>
            <a:endParaRPr lang="en-GB" altLang="en-US"/>
          </a:p>
        </p:txBody>
      </p:sp>
    </p:spTree>
    <p:extLst>
      <p:ext uri="{BB962C8B-B14F-4D97-AF65-F5344CB8AC3E}">
        <p14:creationId xmlns:p14="http://schemas.microsoft.com/office/powerpoint/2010/main" val="2261076693"/>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sldNum" sz="quarter" idx="11"/>
          </p:nvPr>
        </p:nvSpPr>
        <p:spPr>
          <a:ln/>
        </p:spPr>
        <p:txBody>
          <a:bodyPr/>
          <a:lstStyle>
            <a:lvl1pPr>
              <a:defRPr/>
            </a:lvl1pPr>
          </a:lstStyle>
          <a:p>
            <a:fld id="{5044E5E8-BFEB-461B-9B84-5DE91833E4CE}" type="slidenum">
              <a:rPr lang="en-GB" altLang="en-US"/>
              <a:pPr/>
              <a:t>‹#›</a:t>
            </a:fld>
            <a:endParaRPr lang="en-GB" altLang="en-US"/>
          </a:p>
        </p:txBody>
      </p:sp>
    </p:spTree>
    <p:extLst>
      <p:ext uri="{BB962C8B-B14F-4D97-AF65-F5344CB8AC3E}">
        <p14:creationId xmlns:p14="http://schemas.microsoft.com/office/powerpoint/2010/main" val="1583124158"/>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sldNum" sz="quarter" idx="11"/>
          </p:nvPr>
        </p:nvSpPr>
        <p:spPr>
          <a:ln/>
        </p:spPr>
        <p:txBody>
          <a:bodyPr/>
          <a:lstStyle>
            <a:lvl1pPr>
              <a:defRPr/>
            </a:lvl1pPr>
          </a:lstStyle>
          <a:p>
            <a:fld id="{A9C4F97A-45CF-4933-A9BA-82F9F7188DF6}" type="slidenum">
              <a:rPr lang="en-GB" altLang="en-US"/>
              <a:pPr/>
              <a:t>‹#›</a:t>
            </a:fld>
            <a:endParaRPr lang="en-GB" altLang="en-US"/>
          </a:p>
        </p:txBody>
      </p:sp>
    </p:spTree>
    <p:extLst>
      <p:ext uri="{BB962C8B-B14F-4D97-AF65-F5344CB8AC3E}">
        <p14:creationId xmlns:p14="http://schemas.microsoft.com/office/powerpoint/2010/main" val="1029136147"/>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0DF"/>
        </a:solidFill>
        <a:effectLst/>
      </p:bgPr>
    </p:bg>
    <p:spTree>
      <p:nvGrpSpPr>
        <p:cNvPr id="1" name=""/>
        <p:cNvGrpSpPr/>
        <p:nvPr/>
      </p:nvGrpSpPr>
      <p:grpSpPr>
        <a:xfrm>
          <a:off x="0" y="0"/>
          <a:ext cx="0" cy="0"/>
          <a:chOff x="0" y="0"/>
          <a:chExt cx="0" cy="0"/>
        </a:xfrm>
      </p:grpSpPr>
      <p:pic>
        <p:nvPicPr>
          <p:cNvPr id="1026" name="Picture 2" descr="IAEAlogo_Bl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304800" y="6110288"/>
            <a:ext cx="685800" cy="596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46662" dir="3284183" algn="ctr" rotWithShape="0">
                    <a:srgbClr val="5F5F5F">
                      <a:alpha val="50000"/>
                    </a:srgbClr>
                  </a:outerShdw>
                </a:effectLst>
              </a14:hiddenEffects>
            </a:ext>
          </a:extLst>
        </p:spPr>
      </p:pic>
      <p:sp>
        <p:nvSpPr>
          <p:cNvPr id="1027" name="Text Box 3"/>
          <p:cNvSpPr txBox="1">
            <a:spLocks noChangeArrowheads="1"/>
          </p:cNvSpPr>
          <p:nvPr/>
        </p:nvSpPr>
        <p:spPr bwMode="black">
          <a:xfrm>
            <a:off x="990600" y="6202363"/>
            <a:ext cx="914400" cy="427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i="1">
                <a:solidFill>
                  <a:schemeClr val="tx1"/>
                </a:solidFill>
                <a:latin typeface="Times New Roman" charset="0"/>
                <a:ea typeface="ＭＳ Ｐゴシック" charset="0"/>
              </a:defRPr>
            </a:lvl1pPr>
            <a:lvl2pPr marL="742950" indent="-285750" eaLnBrk="0" hangingPunct="0">
              <a:defRPr i="1">
                <a:solidFill>
                  <a:schemeClr val="tx1"/>
                </a:solidFill>
                <a:latin typeface="Times New Roman" charset="0"/>
                <a:ea typeface="ＭＳ Ｐゴシック" charset="0"/>
              </a:defRPr>
            </a:lvl2pPr>
            <a:lvl3pPr marL="1143000" indent="-228600" eaLnBrk="0" hangingPunct="0">
              <a:defRPr i="1">
                <a:solidFill>
                  <a:schemeClr val="tx1"/>
                </a:solidFill>
                <a:latin typeface="Times New Roman" charset="0"/>
                <a:ea typeface="ＭＳ Ｐゴシック" charset="0"/>
              </a:defRPr>
            </a:lvl3pPr>
            <a:lvl4pPr marL="1600200" indent="-228600" eaLnBrk="0" hangingPunct="0">
              <a:defRPr i="1">
                <a:solidFill>
                  <a:schemeClr val="tx1"/>
                </a:solidFill>
                <a:latin typeface="Times New Roman" charset="0"/>
                <a:ea typeface="ＭＳ Ｐゴシック" charset="0"/>
              </a:defRPr>
            </a:lvl4pPr>
            <a:lvl5pPr marL="2057400" indent="-228600" eaLnBrk="0" hangingPunct="0">
              <a:defRPr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i="1">
                <a:solidFill>
                  <a:schemeClr val="tx1"/>
                </a:solidFill>
                <a:latin typeface="Times New Roman" charset="0"/>
                <a:ea typeface="ＭＳ Ｐゴシック" charset="0"/>
              </a:defRPr>
            </a:lvl9pPr>
          </a:lstStyle>
          <a:p>
            <a:pPr eaLnBrk="1" hangingPunct="1">
              <a:spcBef>
                <a:spcPct val="50000"/>
              </a:spcBef>
              <a:defRPr/>
            </a:pPr>
            <a:r>
              <a:rPr lang="en-GB" sz="2200" b="1" i="0" smtClean="0">
                <a:solidFill>
                  <a:srgbClr val="FFFFFF"/>
                </a:solidFill>
                <a:latin typeface="Arial" charset="0"/>
              </a:rPr>
              <a:t>IAEA</a:t>
            </a:r>
          </a:p>
        </p:txBody>
      </p:sp>
      <p:pic>
        <p:nvPicPr>
          <p:cNvPr id="1028"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title"/>
          </p:nvPr>
        </p:nvSpPr>
        <p:spPr bwMode="black">
          <a:xfrm>
            <a:off x="282575" y="98425"/>
            <a:ext cx="85344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30" name="Rectangle 6"/>
          <p:cNvSpPr>
            <a:spLocks noGrp="1" noChangeArrowheads="1"/>
          </p:cNvSpPr>
          <p:nvPr>
            <p:ph type="body" idx="1"/>
          </p:nvPr>
        </p:nvSpPr>
        <p:spPr bwMode="gray">
          <a:xfrm>
            <a:off x="274638" y="1524000"/>
            <a:ext cx="8593137"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9447" name="Rectangle 7"/>
          <p:cNvSpPr>
            <a:spLocks noGrp="1" noChangeArrowheads="1"/>
          </p:cNvSpPr>
          <p:nvPr>
            <p:ph type="dt" sz="half" idx="2"/>
          </p:nvPr>
        </p:nvSpPr>
        <p:spPr bwMode="white">
          <a:xfrm>
            <a:off x="6783388" y="6369050"/>
            <a:ext cx="16764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i="0">
                <a:solidFill>
                  <a:schemeClr val="bg2"/>
                </a:solidFill>
                <a:latin typeface="+mn-lt"/>
                <a:ea typeface="+mn-ea"/>
                <a:cs typeface="+mn-cs"/>
              </a:defRPr>
            </a:lvl1pPr>
          </a:lstStyle>
          <a:p>
            <a:pPr>
              <a:defRPr/>
            </a:pPr>
            <a:endParaRPr lang="en-GB"/>
          </a:p>
        </p:txBody>
      </p:sp>
      <p:sp>
        <p:nvSpPr>
          <p:cNvPr id="189449" name="Rectangle 9"/>
          <p:cNvSpPr>
            <a:spLocks noGrp="1" noChangeArrowheads="1"/>
          </p:cNvSpPr>
          <p:nvPr>
            <p:ph type="sldNum" sz="quarter" idx="4"/>
          </p:nvPr>
        </p:nvSpPr>
        <p:spPr bwMode="white">
          <a:xfrm>
            <a:off x="8472488" y="6369050"/>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i="0">
                <a:solidFill>
                  <a:schemeClr val="bg2"/>
                </a:solidFill>
                <a:latin typeface="Arial" panose="020B0604020202020204" pitchFamily="34" charset="0"/>
              </a:defRPr>
            </a:lvl1pPr>
          </a:lstStyle>
          <a:p>
            <a:fld id="{BA1E7F19-6F56-4211-BCC7-28858CAA473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844"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ransition spd="med">
    <p:random/>
  </p:transition>
  <p:hf hdr="0" ftr="0" dt="0"/>
  <p:txStyles>
    <p:titleStyle>
      <a:lvl1pPr algn="l" rtl="0" eaLnBrk="0" fontAlgn="base" hangingPunct="0">
        <a:spcBef>
          <a:spcPct val="20000"/>
        </a:spcBef>
        <a:spcAft>
          <a:spcPct val="0"/>
        </a:spcAft>
        <a:defRPr sz="3600" b="1">
          <a:solidFill>
            <a:schemeClr val="tx2"/>
          </a:solidFill>
          <a:latin typeface="+mj-lt"/>
          <a:ea typeface="ＭＳ Ｐゴシック" panose="020B0600070205080204" pitchFamily="34" charset="-128"/>
          <a:cs typeface="MS PGothic" charset="0"/>
        </a:defRPr>
      </a:lvl1pPr>
      <a:lvl2pPr algn="l" rtl="0" eaLnBrk="0" fontAlgn="base" hangingPunct="0">
        <a:spcBef>
          <a:spcPct val="20000"/>
        </a:spcBef>
        <a:spcAft>
          <a:spcPct val="0"/>
        </a:spcAft>
        <a:defRPr sz="3600" b="1">
          <a:solidFill>
            <a:schemeClr val="tx2"/>
          </a:solidFill>
          <a:latin typeface="Arial" charset="0"/>
          <a:ea typeface="ＭＳ Ｐゴシック" panose="020B0600070205080204" pitchFamily="34" charset="-128"/>
          <a:cs typeface="MS PGothic" charset="0"/>
        </a:defRPr>
      </a:lvl2pPr>
      <a:lvl3pPr algn="l" rtl="0" eaLnBrk="0" fontAlgn="base" hangingPunct="0">
        <a:spcBef>
          <a:spcPct val="20000"/>
        </a:spcBef>
        <a:spcAft>
          <a:spcPct val="0"/>
        </a:spcAft>
        <a:defRPr sz="3600" b="1">
          <a:solidFill>
            <a:schemeClr val="tx2"/>
          </a:solidFill>
          <a:latin typeface="Arial" charset="0"/>
          <a:ea typeface="ＭＳ Ｐゴシック" panose="020B0600070205080204" pitchFamily="34" charset="-128"/>
          <a:cs typeface="MS PGothic" charset="0"/>
        </a:defRPr>
      </a:lvl3pPr>
      <a:lvl4pPr algn="l" rtl="0" eaLnBrk="0" fontAlgn="base" hangingPunct="0">
        <a:spcBef>
          <a:spcPct val="20000"/>
        </a:spcBef>
        <a:spcAft>
          <a:spcPct val="0"/>
        </a:spcAft>
        <a:defRPr sz="3600" b="1">
          <a:solidFill>
            <a:schemeClr val="tx2"/>
          </a:solidFill>
          <a:latin typeface="Arial" charset="0"/>
          <a:ea typeface="ＭＳ Ｐゴシック" panose="020B0600070205080204" pitchFamily="34" charset="-128"/>
          <a:cs typeface="MS PGothic" charset="0"/>
        </a:defRPr>
      </a:lvl4pPr>
      <a:lvl5pPr algn="l" rtl="0" eaLnBrk="0" fontAlgn="base" hangingPunct="0">
        <a:spcBef>
          <a:spcPct val="20000"/>
        </a:spcBef>
        <a:spcAft>
          <a:spcPct val="0"/>
        </a:spcAft>
        <a:defRPr sz="3600" b="1">
          <a:solidFill>
            <a:schemeClr val="tx2"/>
          </a:solidFill>
          <a:latin typeface="Arial" charset="0"/>
          <a:ea typeface="ＭＳ Ｐゴシック" panose="020B0600070205080204" pitchFamily="34" charset="-128"/>
          <a:cs typeface="MS PGothic" charset="0"/>
        </a:defRPr>
      </a:lvl5pPr>
      <a:lvl6pPr marL="457200" algn="l" rtl="0" fontAlgn="base">
        <a:spcBef>
          <a:spcPct val="20000"/>
        </a:spcBef>
        <a:spcAft>
          <a:spcPct val="0"/>
        </a:spcAft>
        <a:defRPr sz="3600" b="1">
          <a:solidFill>
            <a:schemeClr val="tx2"/>
          </a:solidFill>
          <a:latin typeface="Arial" charset="0"/>
        </a:defRPr>
      </a:lvl6pPr>
      <a:lvl7pPr marL="914400" algn="l" rtl="0" fontAlgn="base">
        <a:spcBef>
          <a:spcPct val="20000"/>
        </a:spcBef>
        <a:spcAft>
          <a:spcPct val="0"/>
        </a:spcAft>
        <a:defRPr sz="3600" b="1">
          <a:solidFill>
            <a:schemeClr val="tx2"/>
          </a:solidFill>
          <a:latin typeface="Arial" charset="0"/>
        </a:defRPr>
      </a:lvl7pPr>
      <a:lvl8pPr marL="1371600" algn="l" rtl="0" fontAlgn="base">
        <a:spcBef>
          <a:spcPct val="20000"/>
        </a:spcBef>
        <a:spcAft>
          <a:spcPct val="0"/>
        </a:spcAft>
        <a:defRPr sz="3600" b="1">
          <a:solidFill>
            <a:schemeClr val="tx2"/>
          </a:solidFill>
          <a:latin typeface="Arial" charset="0"/>
        </a:defRPr>
      </a:lvl8pPr>
      <a:lvl9pPr marL="1828800" algn="l" rtl="0" fontAlgn="base">
        <a:spcBef>
          <a:spcPct val="2000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110000"/>
        <a:buChar char="•"/>
        <a:defRPr sz="3200">
          <a:solidFill>
            <a:schemeClr val="tx2"/>
          </a:solidFill>
          <a:latin typeface="+mn-lt"/>
          <a:ea typeface="ＭＳ Ｐゴシック" panose="020B0600070205080204" pitchFamily="34" charset="-128"/>
          <a:cs typeface="MS PGothic" charset="0"/>
        </a:defRPr>
      </a:lvl1pPr>
      <a:lvl2pPr marL="742950" indent="-285750" algn="l" rtl="0" eaLnBrk="0" fontAlgn="base" hangingPunct="0">
        <a:spcBef>
          <a:spcPct val="20000"/>
        </a:spcBef>
        <a:spcAft>
          <a:spcPct val="0"/>
        </a:spcAft>
        <a:buClr>
          <a:schemeClr val="folHlink"/>
        </a:buClr>
        <a:buSzPct val="110000"/>
        <a:buChar char="•"/>
        <a:defRPr sz="2800">
          <a:solidFill>
            <a:schemeClr val="tx2"/>
          </a:solidFill>
          <a:latin typeface="+mn-lt"/>
          <a:ea typeface="ＭＳ Ｐゴシック" panose="020B0600070205080204" pitchFamily="34" charset="-128"/>
          <a:cs typeface="MS PGothic" charset="0"/>
        </a:defRPr>
      </a:lvl2pPr>
      <a:lvl3pPr marL="1143000" indent="-228600" algn="l" rtl="0" eaLnBrk="0" fontAlgn="base" hangingPunct="0">
        <a:spcBef>
          <a:spcPct val="20000"/>
        </a:spcBef>
        <a:spcAft>
          <a:spcPct val="0"/>
        </a:spcAft>
        <a:buClr>
          <a:schemeClr val="folHlink"/>
        </a:buClr>
        <a:buSzPct val="110000"/>
        <a:buChar char="•"/>
        <a:defRPr sz="2400">
          <a:solidFill>
            <a:schemeClr val="tx2"/>
          </a:solidFill>
          <a:latin typeface="+mn-lt"/>
          <a:ea typeface="ＭＳ Ｐゴシック" panose="020B0600070205080204" pitchFamily="34" charset="-128"/>
          <a:cs typeface="MS PGothic" charset="0"/>
        </a:defRPr>
      </a:lvl3pPr>
      <a:lvl4pPr marL="1600200" indent="-228600" algn="l" rtl="0" eaLnBrk="0" fontAlgn="base" hangingPunct="0">
        <a:spcBef>
          <a:spcPct val="20000"/>
        </a:spcBef>
        <a:spcAft>
          <a:spcPct val="0"/>
        </a:spcAft>
        <a:buClr>
          <a:schemeClr val="folHlink"/>
        </a:buClr>
        <a:buSzPct val="110000"/>
        <a:buChar char="•"/>
        <a:defRPr sz="2400">
          <a:solidFill>
            <a:schemeClr val="tx2"/>
          </a:solidFill>
          <a:latin typeface="+mn-lt"/>
          <a:ea typeface="ＭＳ Ｐゴシック" panose="020B0600070205080204" pitchFamily="34" charset="-128"/>
          <a:cs typeface="MS PGothic" charset="0"/>
        </a:defRPr>
      </a:lvl4pPr>
      <a:lvl5pPr marL="2057400" indent="-228600" algn="l" rtl="0" eaLnBrk="0" fontAlgn="base" hangingPunct="0">
        <a:spcBef>
          <a:spcPct val="20000"/>
        </a:spcBef>
        <a:spcAft>
          <a:spcPct val="0"/>
        </a:spcAft>
        <a:buClr>
          <a:schemeClr val="folHlink"/>
        </a:buClr>
        <a:buSzPct val="110000"/>
        <a:buChar char="•"/>
        <a:defRPr sz="2400">
          <a:solidFill>
            <a:schemeClr val="tx2"/>
          </a:solidFill>
          <a:latin typeface="+mn-lt"/>
          <a:ea typeface="ＭＳ Ｐゴシック" panose="020B0600070205080204" pitchFamily="34" charset="-128"/>
          <a:cs typeface="MS PGothic" charset="0"/>
        </a:defRPr>
      </a:lvl5pPr>
      <a:lvl6pPr marL="2514600" indent="-228600" algn="l" rtl="0" fontAlgn="base">
        <a:spcBef>
          <a:spcPct val="20000"/>
        </a:spcBef>
        <a:spcAft>
          <a:spcPct val="0"/>
        </a:spcAft>
        <a:buClr>
          <a:schemeClr val="folHlink"/>
        </a:buClr>
        <a:buSzPct val="110000"/>
        <a:buChar char="•"/>
        <a:defRPr sz="2400">
          <a:solidFill>
            <a:schemeClr val="tx2"/>
          </a:solidFill>
          <a:latin typeface="+mn-lt"/>
        </a:defRPr>
      </a:lvl6pPr>
      <a:lvl7pPr marL="2971800" indent="-228600" algn="l" rtl="0" fontAlgn="base">
        <a:spcBef>
          <a:spcPct val="20000"/>
        </a:spcBef>
        <a:spcAft>
          <a:spcPct val="0"/>
        </a:spcAft>
        <a:buClr>
          <a:schemeClr val="folHlink"/>
        </a:buClr>
        <a:buSzPct val="110000"/>
        <a:buChar char="•"/>
        <a:defRPr sz="2400">
          <a:solidFill>
            <a:schemeClr val="tx2"/>
          </a:solidFill>
          <a:latin typeface="+mn-lt"/>
        </a:defRPr>
      </a:lvl7pPr>
      <a:lvl8pPr marL="3429000" indent="-228600" algn="l" rtl="0" fontAlgn="base">
        <a:spcBef>
          <a:spcPct val="20000"/>
        </a:spcBef>
        <a:spcAft>
          <a:spcPct val="0"/>
        </a:spcAft>
        <a:buClr>
          <a:schemeClr val="folHlink"/>
        </a:buClr>
        <a:buSzPct val="110000"/>
        <a:buChar char="•"/>
        <a:defRPr sz="2400">
          <a:solidFill>
            <a:schemeClr val="tx2"/>
          </a:solidFill>
          <a:latin typeface="+mn-lt"/>
        </a:defRPr>
      </a:lvl8pPr>
      <a:lvl9pPr marL="3886200" indent="-228600" algn="l" rtl="0" fontAlgn="base">
        <a:spcBef>
          <a:spcPct val="20000"/>
        </a:spcBef>
        <a:spcAft>
          <a:spcPct val="0"/>
        </a:spcAft>
        <a:buClr>
          <a:schemeClr val="folHlink"/>
        </a:buClr>
        <a:buSzPct val="110000"/>
        <a:buChar char="•"/>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1.png"/></Relationships>
</file>

<file path=ppt/slides/_rels/slide5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18.png"/><Relationship Id="rId21" Type="http://schemas.openxmlformats.org/officeDocument/2006/relationships/image" Target="../media/image45.png"/><Relationship Id="rId7" Type="http://schemas.openxmlformats.org/officeDocument/2006/relationships/image" Target="../media/image23.png"/><Relationship Id="rId12" Type="http://schemas.openxmlformats.org/officeDocument/2006/relationships/image" Target="../media/image36.png"/><Relationship Id="rId17" Type="http://schemas.openxmlformats.org/officeDocument/2006/relationships/image" Target="../media/image41.jpeg"/><Relationship Id="rId2" Type="http://schemas.openxmlformats.org/officeDocument/2006/relationships/notesSlide" Target="../notesSlides/notesSlide47.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35.png"/><Relationship Id="rId5" Type="http://schemas.openxmlformats.org/officeDocument/2006/relationships/image" Target="../media/image20.png"/><Relationship Id="rId15" Type="http://schemas.openxmlformats.org/officeDocument/2006/relationships/image" Target="../media/image39.jpe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19.png"/><Relationship Id="rId9" Type="http://schemas.openxmlformats.org/officeDocument/2006/relationships/image" Target="../media/image31.png"/><Relationship Id="rId14" Type="http://schemas.openxmlformats.org/officeDocument/2006/relationships/image" Target="../media/image3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facebook.com/photo.php?pid=39861&amp;id=1732371649"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36512" y="332656"/>
            <a:ext cx="9144000" cy="1771650"/>
          </a:xfrm>
        </p:spPr>
        <p:txBody>
          <a:bodyPr/>
          <a:lstStyle/>
          <a:p>
            <a:r>
              <a:rPr lang="en-US" sz="3200" dirty="0"/>
              <a:t>The International Standards for the Safety of Radioactive Waste Management</a:t>
            </a:r>
          </a:p>
        </p:txBody>
      </p:sp>
      <p:sp>
        <p:nvSpPr>
          <p:cNvPr id="8" name="Rectangle 3"/>
          <p:cNvSpPr>
            <a:spLocks noGrp="1" noChangeArrowheads="1"/>
          </p:cNvSpPr>
          <p:nvPr>
            <p:ph type="subTitle" idx="1"/>
          </p:nvPr>
        </p:nvSpPr>
        <p:spPr>
          <a:xfrm>
            <a:off x="0" y="2204864"/>
            <a:ext cx="9144000" cy="3024336"/>
          </a:xfrm>
        </p:spPr>
        <p:txBody>
          <a:bodyPr/>
          <a:lstStyle/>
          <a:p>
            <a:r>
              <a:rPr lang="en-US" sz="2400" b="1" dirty="0" smtClean="0"/>
              <a:t>Japie van Blerk</a:t>
            </a:r>
          </a:p>
          <a:p>
            <a:r>
              <a:rPr lang="en-US" sz="1800" dirty="0" smtClean="0"/>
              <a:t>AquiSim Consulting (Pty) Ltd, South Africa</a:t>
            </a:r>
          </a:p>
          <a:p>
            <a:r>
              <a:rPr lang="en-US" sz="1800" dirty="0" smtClean="0"/>
              <a:t>aquisim@netactive.co.za</a:t>
            </a:r>
          </a:p>
          <a:p>
            <a:endParaRPr lang="en-US" sz="2400" b="1" dirty="0" smtClean="0"/>
          </a:p>
          <a:p>
            <a:pPr>
              <a:spcBef>
                <a:spcPts val="0"/>
              </a:spcBef>
            </a:pPr>
            <a:r>
              <a:rPr lang="en-US" sz="1600" dirty="0"/>
              <a:t>Sustaining Cradle-to-Grave Control of Radioactive Sources (</a:t>
            </a:r>
            <a:r>
              <a:rPr lang="en-GB" sz="1600" dirty="0"/>
              <a:t>INT-9182)</a:t>
            </a:r>
            <a:r>
              <a:rPr lang="en-US" sz="1600" dirty="0"/>
              <a:t/>
            </a:r>
            <a:br>
              <a:rPr lang="en-US" sz="1600" dirty="0"/>
            </a:br>
            <a:r>
              <a:rPr lang="en-US" sz="1600" dirty="0"/>
              <a:t>Meeting on the development, revision and implementation of the safety case and safety assessment</a:t>
            </a:r>
            <a:br>
              <a:rPr lang="en-US" sz="1600" dirty="0"/>
            </a:br>
            <a:r>
              <a:rPr lang="en-US" sz="1600" dirty="0"/>
              <a:t>Indonesia, 15 – 19 May </a:t>
            </a:r>
            <a:r>
              <a:rPr lang="en-US" sz="1600" dirty="0" smtClean="0"/>
              <a:t>2017</a:t>
            </a:r>
            <a:endParaRPr lang="en-US" sz="1600" dirty="0"/>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cs typeface="+mj-cs"/>
              </a:rPr>
              <a:t>Status of Safety Standards</a:t>
            </a:r>
          </a:p>
        </p:txBody>
      </p:sp>
      <p:sp>
        <p:nvSpPr>
          <p:cNvPr id="13315" name="Rectangle 3"/>
          <p:cNvSpPr>
            <a:spLocks noGrp="1" noChangeArrowheads="1"/>
          </p:cNvSpPr>
          <p:nvPr>
            <p:ph type="body" idx="1"/>
          </p:nvPr>
        </p:nvSpPr>
        <p:spPr>
          <a:xfrm>
            <a:off x="268288" y="1891665"/>
            <a:ext cx="5289232" cy="4468495"/>
          </a:xfrm>
        </p:spPr>
        <p:txBody>
          <a:bodyPr>
            <a:normAutofit fontScale="55000" lnSpcReduction="20000"/>
          </a:bodyPr>
          <a:lstStyle/>
          <a:p>
            <a:pPr indent="-360000" eaLnBrk="1" hangingPunct="1">
              <a:lnSpc>
                <a:spcPct val="120000"/>
              </a:lnSpc>
              <a:spcBef>
                <a:spcPct val="0"/>
              </a:spcBef>
              <a:buSzTx/>
            </a:pPr>
            <a:r>
              <a:rPr lang="en-GB" dirty="0"/>
              <a:t>Drafters of safety and security related IAEA publications — particularly safety standards — should use terms as recommended by the IAEA Safety </a:t>
            </a:r>
            <a:r>
              <a:rPr lang="en-GB" dirty="0" smtClean="0"/>
              <a:t>Glossary</a:t>
            </a:r>
          </a:p>
          <a:p>
            <a:pPr lvl="2" indent="-360000" eaLnBrk="1" hangingPunct="1">
              <a:lnSpc>
                <a:spcPct val="120000"/>
              </a:lnSpc>
              <a:spcBef>
                <a:spcPct val="0"/>
              </a:spcBef>
              <a:buSzTx/>
            </a:pPr>
            <a:endParaRPr lang="en-GB" dirty="0" smtClean="0"/>
          </a:p>
          <a:p>
            <a:pPr indent="-360000" eaLnBrk="1" hangingPunct="1">
              <a:lnSpc>
                <a:spcPct val="120000"/>
              </a:lnSpc>
              <a:spcBef>
                <a:spcPct val="0"/>
              </a:spcBef>
              <a:buSzTx/>
            </a:pPr>
            <a:r>
              <a:rPr lang="en-GB" dirty="0" smtClean="0"/>
              <a:t>No </a:t>
            </a:r>
            <a:r>
              <a:rPr lang="en-GB" dirty="0"/>
              <a:t>individual glossary in individual publications</a:t>
            </a:r>
            <a:r>
              <a:rPr lang="en-GB" dirty="0" smtClean="0"/>
              <a:t>.</a:t>
            </a:r>
          </a:p>
          <a:p>
            <a:pPr lvl="2" indent="-360000" eaLnBrk="1" hangingPunct="1">
              <a:lnSpc>
                <a:spcPct val="120000"/>
              </a:lnSpc>
              <a:spcBef>
                <a:spcPct val="0"/>
              </a:spcBef>
              <a:buSzTx/>
            </a:pPr>
            <a:endParaRPr lang="en-GB" dirty="0" smtClean="0"/>
          </a:p>
          <a:p>
            <a:pPr indent="-360000" eaLnBrk="1" hangingPunct="1">
              <a:lnSpc>
                <a:spcPct val="120000"/>
              </a:lnSpc>
              <a:spcBef>
                <a:spcPct val="0"/>
              </a:spcBef>
              <a:buSzTx/>
            </a:pPr>
            <a:r>
              <a:rPr lang="en-GB" dirty="0" smtClean="0"/>
              <a:t>If </a:t>
            </a:r>
            <a:r>
              <a:rPr lang="en-GB" dirty="0"/>
              <a:t>a need to add or revise a definition of the IAEA Safety Glossary is identified through the development or revision of a safety standard, the proposal will be submitted to the review process and to the meeting of the four Chairs and if agreed, the Safety Glossary will be updated accordingly</a:t>
            </a:r>
            <a:endParaRPr lang="en-GB" sz="3600" dirty="0" smtClean="0"/>
          </a:p>
        </p:txBody>
      </p:sp>
      <p:pic>
        <p:nvPicPr>
          <p:cNvPr id="3" name="Picture 2"/>
          <p:cNvPicPr>
            <a:picLocks noChangeAspect="1"/>
          </p:cNvPicPr>
          <p:nvPr/>
        </p:nvPicPr>
        <p:blipFill rotWithShape="1">
          <a:blip r:embed="rId3"/>
          <a:srcRect l="4878" t="1647" r="9147" b="2443"/>
          <a:stretch/>
        </p:blipFill>
        <p:spPr>
          <a:xfrm>
            <a:off x="5390770" y="1241425"/>
            <a:ext cx="3667027" cy="5394654"/>
          </a:xfrm>
          <a:prstGeom prst="rect">
            <a:avLst/>
          </a:prstGeom>
        </p:spPr>
      </p:pic>
    </p:spTree>
    <p:extLst>
      <p:ext uri="{BB962C8B-B14F-4D97-AF65-F5344CB8AC3E}">
        <p14:creationId xmlns:p14="http://schemas.microsoft.com/office/powerpoint/2010/main" val="409005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cs typeface="+mj-cs"/>
              </a:rPr>
              <a:t>Status of Safety Standards</a:t>
            </a:r>
          </a:p>
        </p:txBody>
      </p:sp>
      <p:sp>
        <p:nvSpPr>
          <p:cNvPr id="13315" name="Rectangle 3"/>
          <p:cNvSpPr>
            <a:spLocks noGrp="1" noChangeArrowheads="1"/>
          </p:cNvSpPr>
          <p:nvPr>
            <p:ph type="body" idx="1"/>
          </p:nvPr>
        </p:nvSpPr>
        <p:spPr>
          <a:xfrm>
            <a:off x="268286" y="1241422"/>
            <a:ext cx="8630617" cy="4216698"/>
          </a:xfrm>
        </p:spPr>
        <p:txBody>
          <a:bodyPr>
            <a:normAutofit fontScale="70000" lnSpcReduction="20000"/>
          </a:bodyPr>
          <a:lstStyle/>
          <a:p>
            <a:pPr>
              <a:lnSpc>
                <a:spcPct val="120000"/>
              </a:lnSpc>
            </a:pPr>
            <a:r>
              <a:rPr lang="en-GB" dirty="0"/>
              <a:t>Safety Standards reflect a consensus at the highest level on what constitutes a high level of </a:t>
            </a:r>
            <a:r>
              <a:rPr lang="en-GB" dirty="0" smtClean="0"/>
              <a:t>safety</a:t>
            </a:r>
          </a:p>
          <a:p>
            <a:pPr lvl="4">
              <a:lnSpc>
                <a:spcPct val="120000"/>
              </a:lnSpc>
            </a:pPr>
            <a:endParaRPr lang="en-GB" dirty="0" smtClean="0"/>
          </a:p>
          <a:p>
            <a:pPr>
              <a:lnSpc>
                <a:spcPct val="120000"/>
              </a:lnSpc>
            </a:pPr>
            <a:r>
              <a:rPr lang="en-GB" dirty="0" smtClean="0"/>
              <a:t>The </a:t>
            </a:r>
            <a:r>
              <a:rPr lang="en-GB" dirty="0"/>
              <a:t>Standards can be used to draft and to review the national reports in the framework of the Convention on Nuclear Safety (CNS) and the Joint Convention on the safety of spent fuel management and on the safety of radioactive waste management (JC</a:t>
            </a:r>
            <a:r>
              <a:rPr lang="en-GB" dirty="0" smtClean="0"/>
              <a:t>)</a:t>
            </a:r>
          </a:p>
          <a:p>
            <a:pPr lvl="5">
              <a:lnSpc>
                <a:spcPct val="120000"/>
              </a:lnSpc>
            </a:pPr>
            <a:endParaRPr lang="en-GB" dirty="0" smtClean="0"/>
          </a:p>
          <a:p>
            <a:pPr>
              <a:lnSpc>
                <a:spcPct val="120000"/>
              </a:lnSpc>
            </a:pPr>
            <a:r>
              <a:rPr lang="en-GB" dirty="0" smtClean="0"/>
              <a:t>The </a:t>
            </a:r>
            <a:r>
              <a:rPr lang="en-GB" dirty="0"/>
              <a:t>Standards are the basis for the Integrated Regulatory Review Service (IRRS)</a:t>
            </a:r>
            <a:endParaRPr lang="en-GB" dirty="0" smtClean="0">
              <a:latin typeface="Calibri" panose="020F0502020204030204" pitchFamily="34" charset="0"/>
            </a:endParaRPr>
          </a:p>
        </p:txBody>
      </p:sp>
    </p:spTree>
    <p:extLst>
      <p:ext uri="{BB962C8B-B14F-4D97-AF65-F5344CB8AC3E}">
        <p14:creationId xmlns:p14="http://schemas.microsoft.com/office/powerpoint/2010/main" val="305546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96752"/>
            <a:ext cx="6939531" cy="497403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268288" y="0"/>
            <a:ext cx="860425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1" hangingPunct="1">
              <a:spcBef>
                <a:spcPct val="20000"/>
              </a:spcBef>
              <a:defRPr sz="3600" b="1">
                <a:solidFill>
                  <a:schemeClr val="tx2"/>
                </a:solidFill>
                <a:latin typeface="+mj-lt"/>
                <a:cs typeface="+mj-cs"/>
              </a:defRPr>
            </a:lvl1pPr>
            <a:lvl2pPr eaLnBrk="0" hangingPunct="0">
              <a:spcBef>
                <a:spcPct val="20000"/>
              </a:spcBef>
              <a:defRPr sz="3600" b="1">
                <a:solidFill>
                  <a:schemeClr val="tx2"/>
                </a:solidFill>
                <a:latin typeface="Arial" charset="0"/>
              </a:defRPr>
            </a:lvl2pPr>
            <a:lvl3pPr eaLnBrk="0" hangingPunct="0">
              <a:spcBef>
                <a:spcPct val="20000"/>
              </a:spcBef>
              <a:defRPr sz="3600" b="1">
                <a:solidFill>
                  <a:schemeClr val="tx2"/>
                </a:solidFill>
                <a:latin typeface="Arial" charset="0"/>
              </a:defRPr>
            </a:lvl3pPr>
            <a:lvl4pPr eaLnBrk="0" hangingPunct="0">
              <a:spcBef>
                <a:spcPct val="20000"/>
              </a:spcBef>
              <a:defRPr sz="3600" b="1">
                <a:solidFill>
                  <a:schemeClr val="tx2"/>
                </a:solidFill>
                <a:latin typeface="Arial" charset="0"/>
              </a:defRPr>
            </a:lvl4pPr>
            <a:lvl5pPr eaLnBrk="0" hangingPunct="0">
              <a:spcBef>
                <a:spcPct val="20000"/>
              </a:spcBef>
              <a:defRPr sz="3600" b="1">
                <a:solidFill>
                  <a:schemeClr val="tx2"/>
                </a:solidFill>
                <a:latin typeface="Arial" charset="0"/>
              </a:defRPr>
            </a:lvl5pPr>
            <a:lvl6pPr marL="457200" fontAlgn="base">
              <a:spcBef>
                <a:spcPct val="20000"/>
              </a:spcBef>
              <a:spcAft>
                <a:spcPct val="0"/>
              </a:spcAft>
              <a:defRPr sz="3600" b="1">
                <a:solidFill>
                  <a:schemeClr val="tx2"/>
                </a:solidFill>
                <a:latin typeface="Arial" charset="0"/>
              </a:defRPr>
            </a:lvl6pPr>
            <a:lvl7pPr marL="914400" fontAlgn="base">
              <a:spcBef>
                <a:spcPct val="20000"/>
              </a:spcBef>
              <a:spcAft>
                <a:spcPct val="0"/>
              </a:spcAft>
              <a:defRPr sz="3600" b="1">
                <a:solidFill>
                  <a:schemeClr val="tx2"/>
                </a:solidFill>
                <a:latin typeface="Arial" charset="0"/>
              </a:defRPr>
            </a:lvl7pPr>
            <a:lvl8pPr marL="1371600" fontAlgn="base">
              <a:spcBef>
                <a:spcPct val="20000"/>
              </a:spcBef>
              <a:spcAft>
                <a:spcPct val="0"/>
              </a:spcAft>
              <a:defRPr sz="3600" b="1">
                <a:solidFill>
                  <a:schemeClr val="tx2"/>
                </a:solidFill>
                <a:latin typeface="Arial" charset="0"/>
              </a:defRPr>
            </a:lvl8pPr>
            <a:lvl9pPr marL="1828800" fontAlgn="base">
              <a:spcBef>
                <a:spcPct val="20000"/>
              </a:spcBef>
              <a:spcAft>
                <a:spcPct val="0"/>
              </a:spcAft>
              <a:defRPr sz="3600" b="1">
                <a:solidFill>
                  <a:schemeClr val="tx2"/>
                </a:solidFill>
                <a:latin typeface="Arial" charset="0"/>
              </a:defRPr>
            </a:lvl9pPr>
          </a:lstStyle>
          <a:p>
            <a:pPr>
              <a:defRPr/>
            </a:pPr>
            <a:r>
              <a:rPr lang="de-AT" altLang="en-US" i="0" dirty="0" err="1">
                <a:effectLst>
                  <a:outerShdw blurRad="38100" dist="38100" dir="2700000" algn="tl">
                    <a:srgbClr val="000000">
                      <a:alpha val="43137"/>
                    </a:srgbClr>
                  </a:outerShdw>
                </a:effectLst>
                <a:ea typeface="MS PGothic" pitchFamily="34" charset="-128"/>
              </a:rPr>
              <a:t>Structure</a:t>
            </a:r>
            <a:r>
              <a:rPr lang="de-AT" altLang="en-US" i="0" dirty="0">
                <a:effectLst>
                  <a:outerShdw blurRad="38100" dist="38100" dir="2700000" algn="tl">
                    <a:srgbClr val="000000">
                      <a:alpha val="43137"/>
                    </a:srgbClr>
                  </a:outerShdw>
                </a:effectLst>
                <a:ea typeface="MS PGothic" pitchFamily="34" charset="-128"/>
              </a:rPr>
              <a:t> </a:t>
            </a:r>
            <a:r>
              <a:rPr lang="de-AT" altLang="en-US" i="0" dirty="0" err="1">
                <a:effectLst>
                  <a:outerShdw blurRad="38100" dist="38100" dir="2700000" algn="tl">
                    <a:srgbClr val="000000">
                      <a:alpha val="43137"/>
                    </a:srgbClr>
                  </a:outerShdw>
                </a:effectLst>
                <a:ea typeface="MS PGothic" pitchFamily="34" charset="-128"/>
              </a:rPr>
              <a:t>of</a:t>
            </a:r>
            <a:r>
              <a:rPr lang="de-AT" altLang="en-US" i="0" dirty="0">
                <a:effectLst>
                  <a:outerShdw blurRad="38100" dist="38100" dir="2700000" algn="tl">
                    <a:srgbClr val="000000">
                      <a:alpha val="43137"/>
                    </a:srgbClr>
                  </a:outerShdw>
                </a:effectLst>
                <a:ea typeface="MS PGothic" pitchFamily="34" charset="-128"/>
              </a:rPr>
              <a:t> </a:t>
            </a:r>
            <a:r>
              <a:rPr lang="de-AT" altLang="en-US" i="0" dirty="0" err="1">
                <a:effectLst>
                  <a:outerShdw blurRad="38100" dist="38100" dir="2700000" algn="tl">
                    <a:srgbClr val="000000">
                      <a:alpha val="43137"/>
                    </a:srgbClr>
                  </a:outerShdw>
                </a:effectLst>
                <a:ea typeface="MS PGothic" pitchFamily="34" charset="-128"/>
              </a:rPr>
              <a:t>the</a:t>
            </a:r>
            <a:r>
              <a:rPr lang="de-AT" altLang="en-US" i="0" dirty="0">
                <a:effectLst>
                  <a:outerShdw blurRad="38100" dist="38100" dir="2700000" algn="tl">
                    <a:srgbClr val="000000">
                      <a:alpha val="43137"/>
                    </a:srgbClr>
                  </a:outerShdw>
                </a:effectLst>
                <a:ea typeface="MS PGothic" pitchFamily="34" charset="-128"/>
              </a:rPr>
              <a:t> </a:t>
            </a:r>
            <a:r>
              <a:rPr lang="de-AT" altLang="en-US" i="0" dirty="0" err="1">
                <a:effectLst>
                  <a:outerShdw blurRad="38100" dist="38100" dir="2700000" algn="tl">
                    <a:srgbClr val="000000">
                      <a:alpha val="43137"/>
                    </a:srgbClr>
                  </a:outerShdw>
                </a:effectLst>
                <a:ea typeface="MS PGothic" pitchFamily="34" charset="-128"/>
              </a:rPr>
              <a:t>Safety</a:t>
            </a:r>
            <a:r>
              <a:rPr lang="de-AT" altLang="en-US" i="0" dirty="0">
                <a:effectLst>
                  <a:outerShdw blurRad="38100" dist="38100" dir="2700000" algn="tl">
                    <a:srgbClr val="000000">
                      <a:alpha val="43137"/>
                    </a:srgbClr>
                  </a:outerShdw>
                </a:effectLst>
                <a:ea typeface="MS PGothic" pitchFamily="34" charset="-128"/>
              </a:rPr>
              <a:t> Standards</a:t>
            </a:r>
            <a:endParaRPr lang="en-US" altLang="en-US" i="0" dirty="0">
              <a:effectLst>
                <a:outerShdw blurRad="38100" dist="38100" dir="2700000" algn="tl">
                  <a:srgbClr val="000000">
                    <a:alpha val="43137"/>
                  </a:srgbClr>
                </a:outerShdw>
              </a:effectLst>
              <a:ea typeface="MS PGothic" pitchFamily="34" charset="-128"/>
            </a:endParaRPr>
          </a:p>
        </p:txBody>
      </p:sp>
      <p:sp>
        <p:nvSpPr>
          <p:cNvPr id="2" name="Rectangle 1"/>
          <p:cNvSpPr/>
          <p:nvPr/>
        </p:nvSpPr>
        <p:spPr bwMode="auto">
          <a:xfrm>
            <a:off x="2885440" y="1310640"/>
            <a:ext cx="3698240" cy="548640"/>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0241366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143000"/>
          </a:xfrm>
        </p:spPr>
        <p:txBody>
          <a:bodyPr lIns="91440" tIns="45720" rIns="91440" bIns="45720"/>
          <a:lstStyle/>
          <a:p>
            <a:pPr eaLnBrk="1" hangingPunct="1"/>
            <a:r>
              <a:rPr lang="en-US" kern="1200" dirty="0">
                <a:effectLst>
                  <a:outerShdw blurRad="38100" dist="38100" dir="2700000" algn="tl">
                    <a:srgbClr val="000000">
                      <a:alpha val="43137"/>
                    </a:srgbClr>
                  </a:outerShdw>
                </a:effectLst>
                <a:ea typeface="MS PGothic" pitchFamily="34" charset="-128"/>
                <a:cs typeface="+mj-cs"/>
              </a:rPr>
              <a:t>Safety </a:t>
            </a:r>
            <a:r>
              <a:rPr lang="en-US" kern="1200" dirty="0" smtClean="0">
                <a:effectLst>
                  <a:outerShdw blurRad="38100" dist="38100" dir="2700000" algn="tl">
                    <a:srgbClr val="000000">
                      <a:alpha val="43137"/>
                    </a:srgbClr>
                  </a:outerShdw>
                </a:effectLst>
                <a:ea typeface="MS PGothic" pitchFamily="34" charset="-128"/>
                <a:cs typeface="+mj-cs"/>
              </a:rPr>
              <a:t>Fundamentals</a:t>
            </a:r>
            <a:endParaRPr lang="en-US" kern="1200" dirty="0">
              <a:effectLst>
                <a:outerShdw blurRad="38100" dist="38100" dir="2700000" algn="tl">
                  <a:srgbClr val="000000">
                    <a:alpha val="43137"/>
                  </a:srgbClr>
                </a:outerShdw>
              </a:effectLst>
              <a:ea typeface="MS PGothic" pitchFamily="34" charset="-128"/>
              <a:cs typeface="+mj-cs"/>
            </a:endParaRPr>
          </a:p>
        </p:txBody>
      </p:sp>
      <p:sp>
        <p:nvSpPr>
          <p:cNvPr id="165892" name="Content Placeholder 10"/>
          <p:cNvSpPr>
            <a:spLocks noGrp="1"/>
          </p:cNvSpPr>
          <p:nvPr>
            <p:ph idx="1"/>
          </p:nvPr>
        </p:nvSpPr>
        <p:spPr>
          <a:xfrm>
            <a:off x="4439920" y="1243584"/>
            <a:ext cx="4596577" cy="5614416"/>
          </a:xfrm>
        </p:spPr>
        <p:txBody>
          <a:bodyPr lIns="91440" tIns="45720" rIns="91440" bIns="45720">
            <a:normAutofit fontScale="55000" lnSpcReduction="20000"/>
          </a:bodyPr>
          <a:lstStyle/>
          <a:p>
            <a:pPr defTabSz="833438">
              <a:lnSpc>
                <a:spcPct val="120000"/>
              </a:lnSpc>
              <a:buClr>
                <a:schemeClr val="tx2"/>
              </a:buClr>
              <a:buFont typeface="Arial" charset="0"/>
              <a:buChar char="•"/>
            </a:pPr>
            <a:r>
              <a:rPr lang="en-GB" dirty="0"/>
              <a:t>The </a:t>
            </a:r>
            <a:r>
              <a:rPr lang="en-GB" dirty="0">
                <a:solidFill>
                  <a:srgbClr val="00B050"/>
                </a:solidFill>
              </a:rPr>
              <a:t>fundamental safety objective is to protect people </a:t>
            </a:r>
            <a:r>
              <a:rPr lang="en-GB" dirty="0"/>
              <a:t>- individually and collectively - </a:t>
            </a:r>
            <a:r>
              <a:rPr lang="en-GB" dirty="0">
                <a:solidFill>
                  <a:srgbClr val="00B050"/>
                </a:solidFill>
              </a:rPr>
              <a:t>and the environment from harmful effects of radiation </a:t>
            </a:r>
            <a:r>
              <a:rPr lang="en-GB" dirty="0"/>
              <a:t>(without unduly limiting the operation of facilities or the conduct of activities that give rise to radiation risks)</a:t>
            </a:r>
          </a:p>
          <a:p>
            <a:pPr defTabSz="833438">
              <a:lnSpc>
                <a:spcPct val="120000"/>
              </a:lnSpc>
              <a:buClr>
                <a:schemeClr val="tx2"/>
              </a:buClr>
              <a:buFont typeface="Arial" charset="0"/>
              <a:buChar char="•"/>
            </a:pPr>
            <a:endParaRPr lang="en-GB" dirty="0" smtClean="0"/>
          </a:p>
          <a:p>
            <a:pPr defTabSz="833438">
              <a:lnSpc>
                <a:spcPct val="120000"/>
              </a:lnSpc>
              <a:buClr>
                <a:schemeClr val="tx2"/>
              </a:buClr>
              <a:buFont typeface="Arial" charset="0"/>
              <a:buChar char="•"/>
            </a:pPr>
            <a:r>
              <a:rPr lang="en-GB" dirty="0" smtClean="0">
                <a:solidFill>
                  <a:srgbClr val="00B050"/>
                </a:solidFill>
              </a:rPr>
              <a:t>To </a:t>
            </a:r>
            <a:r>
              <a:rPr lang="en-GB" dirty="0">
                <a:solidFill>
                  <a:srgbClr val="00B050"/>
                </a:solidFill>
              </a:rPr>
              <a:t>achieve </a:t>
            </a:r>
            <a:r>
              <a:rPr lang="en-GB" dirty="0"/>
              <a:t>the highest standards of </a:t>
            </a:r>
            <a:r>
              <a:rPr lang="en-GB" dirty="0">
                <a:solidFill>
                  <a:srgbClr val="00B050"/>
                </a:solidFill>
              </a:rPr>
              <a:t>safety</a:t>
            </a:r>
            <a:r>
              <a:rPr lang="en-GB" dirty="0"/>
              <a:t> that can reasonably be achieved, </a:t>
            </a:r>
            <a:r>
              <a:rPr lang="en-GB" dirty="0">
                <a:solidFill>
                  <a:srgbClr val="00B050"/>
                </a:solidFill>
              </a:rPr>
              <a:t>measures have to be taken</a:t>
            </a:r>
            <a:r>
              <a:rPr lang="en-GB" dirty="0"/>
              <a:t>:</a:t>
            </a:r>
          </a:p>
          <a:p>
            <a:pPr lvl="1" defTabSz="833438">
              <a:lnSpc>
                <a:spcPct val="120000"/>
              </a:lnSpc>
              <a:buClr>
                <a:schemeClr val="tx2"/>
              </a:buClr>
              <a:buFont typeface="Arial" charset="0"/>
              <a:buChar char="•"/>
            </a:pPr>
            <a:r>
              <a:rPr lang="en-GB" dirty="0"/>
              <a:t>to control the radiation exposure of people</a:t>
            </a:r>
          </a:p>
          <a:p>
            <a:pPr lvl="1" defTabSz="833438">
              <a:lnSpc>
                <a:spcPct val="120000"/>
              </a:lnSpc>
              <a:buClr>
                <a:schemeClr val="tx2"/>
              </a:buClr>
              <a:buFont typeface="Arial" charset="0"/>
              <a:buChar char="•"/>
            </a:pPr>
            <a:r>
              <a:rPr lang="en-GB" dirty="0"/>
              <a:t>to control the release of radioactive material to the environment</a:t>
            </a:r>
          </a:p>
          <a:p>
            <a:pPr lvl="1" defTabSz="833438">
              <a:lnSpc>
                <a:spcPct val="120000"/>
              </a:lnSpc>
              <a:buClr>
                <a:schemeClr val="tx2"/>
              </a:buClr>
              <a:buFont typeface="Arial" charset="0"/>
              <a:buChar char="•"/>
            </a:pPr>
            <a:r>
              <a:rPr lang="en-GB" dirty="0"/>
              <a:t>to restrict the likelihood of events that may lead to loss of control of a source of radiation</a:t>
            </a:r>
          </a:p>
          <a:p>
            <a:pPr lvl="1" defTabSz="833438">
              <a:lnSpc>
                <a:spcPct val="120000"/>
              </a:lnSpc>
              <a:buClr>
                <a:schemeClr val="tx2"/>
              </a:buClr>
              <a:buFont typeface="Arial" charset="0"/>
              <a:buChar char="•"/>
            </a:pPr>
            <a:r>
              <a:rPr lang="en-GB" dirty="0"/>
              <a:t>to mitigate the consequences of such events if they were to occur</a:t>
            </a:r>
            <a:endParaRPr lang="en-US" dirty="0"/>
          </a:p>
          <a:p>
            <a:pPr defTabSz="833438">
              <a:lnSpc>
                <a:spcPct val="120000"/>
              </a:lnSpc>
              <a:buClr>
                <a:schemeClr val="tx2"/>
              </a:buClr>
              <a:buFont typeface="Arial" charset="0"/>
              <a:buChar char="•"/>
            </a:pPr>
            <a:endParaRPr lang="en-GB" sz="1800" dirty="0"/>
          </a:p>
        </p:txBody>
      </p:sp>
      <p:sp>
        <p:nvSpPr>
          <p:cNvPr id="165893" name="Text Box 4"/>
          <p:cNvSpPr txBox="1">
            <a:spLocks noChangeArrowheads="1"/>
          </p:cNvSpPr>
          <p:nvPr/>
        </p:nvSpPr>
        <p:spPr bwMode="auto">
          <a:xfrm>
            <a:off x="1095375" y="1557338"/>
            <a:ext cx="171450" cy="457200"/>
          </a:xfrm>
          <a:prstGeom prst="rect">
            <a:avLst/>
          </a:prstGeom>
          <a:noFill/>
          <a:ln w="9525">
            <a:noFill/>
            <a:miter lim="800000"/>
            <a:headEnd/>
            <a:tailEnd/>
          </a:ln>
        </p:spPr>
        <p:txBody>
          <a:bodyPr wrap="none">
            <a:spAutoFit/>
          </a:bodyPr>
          <a:lstStyle/>
          <a:p>
            <a:endParaRPr lang="fi-FI">
              <a:solidFill>
                <a:schemeClr val="tx1"/>
              </a:solidFill>
              <a:ea typeface="MS PGothic" pitchFamily="34" charset="-128"/>
            </a:endParaRPr>
          </a:p>
        </p:txBody>
      </p:sp>
      <p:sp>
        <p:nvSpPr>
          <p:cNvPr id="14" name="Striped Right Arrow 13"/>
          <p:cNvSpPr/>
          <p:nvPr/>
        </p:nvSpPr>
        <p:spPr bwMode="auto">
          <a:xfrm>
            <a:off x="2730500" y="2941638"/>
            <a:ext cx="685800" cy="381000"/>
          </a:xfrm>
          <a:prstGeom prst="stripedRightArrow">
            <a:avLst/>
          </a:prstGeom>
          <a:solidFill>
            <a:schemeClr val="accent1"/>
          </a:solidFill>
          <a:ln w="9525" cap="flat" cmpd="sng" algn="ctr">
            <a:noFill/>
            <a:prstDash val="solid"/>
            <a:round/>
            <a:headEnd type="none" w="med" len="med"/>
            <a:tailEnd type="none" w="med" len="med"/>
          </a:ln>
          <a:effectLst/>
        </p:spPr>
        <p:txBody>
          <a:bodyPr/>
          <a:lstStyle/>
          <a:p>
            <a:pPr algn="ctr">
              <a:defRPr/>
            </a:pPr>
            <a:endParaRPr lang="en-US">
              <a:solidFill>
                <a:schemeClr val="tx1"/>
              </a:solidFill>
              <a:latin typeface="Times New Roman" charset="0"/>
              <a:cs typeface="+mn-cs"/>
            </a:endParaRPr>
          </a:p>
        </p:txBody>
      </p:sp>
      <p:pic>
        <p:nvPicPr>
          <p:cNvPr id="8" name="Picture 4"/>
          <p:cNvPicPr>
            <a:picLocks noChangeAspect="1" noChangeArrowheads="1"/>
          </p:cNvPicPr>
          <p:nvPr/>
        </p:nvPicPr>
        <p:blipFill>
          <a:blip r:embed="rId3"/>
          <a:srcRect/>
          <a:stretch>
            <a:fillRect/>
          </a:stretch>
        </p:blipFill>
        <p:spPr bwMode="auto">
          <a:xfrm>
            <a:off x="255827" y="3233738"/>
            <a:ext cx="2021996" cy="28696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9083" y="1143000"/>
            <a:ext cx="4572000" cy="3739485"/>
          </a:xfrm>
          <a:prstGeom prst="rect">
            <a:avLst/>
          </a:prstGeom>
        </p:spPr>
        <p:txBody>
          <a:bodyPr>
            <a:spAutoFit/>
          </a:bodyPr>
          <a:lstStyle/>
          <a:p>
            <a:pPr defTabSz="833438" eaLnBrk="0" hangingPunct="0">
              <a:lnSpc>
                <a:spcPct val="90000"/>
              </a:lnSpc>
              <a:spcBef>
                <a:spcPct val="20000"/>
              </a:spcBef>
              <a:buClr>
                <a:schemeClr val="tx2"/>
              </a:buClr>
            </a:pPr>
            <a:r>
              <a:rPr lang="en-US" sz="2200" b="1" dirty="0">
                <a:solidFill>
                  <a:schemeClr val="tx2"/>
                </a:solidFill>
                <a:ea typeface="ＭＳ Ｐゴシック" pitchFamily="34" charset="-128"/>
              </a:rPr>
              <a:t>Policy document of the IAEA Safety Standards Series:</a:t>
            </a:r>
          </a:p>
          <a:p>
            <a:pPr marL="342900" indent="-342900" defTabSz="833438" eaLnBrk="0" hangingPunct="0">
              <a:lnSpc>
                <a:spcPct val="50000"/>
              </a:lnSpc>
              <a:spcBef>
                <a:spcPct val="20000"/>
              </a:spcBef>
              <a:buClr>
                <a:schemeClr val="tx2"/>
              </a:buClr>
              <a:buFont typeface="Arial" charset="0"/>
              <a:buChar char="•"/>
            </a:pPr>
            <a:endParaRPr lang="en-US" sz="2200" b="1" dirty="0">
              <a:solidFill>
                <a:schemeClr val="tx2"/>
              </a:solidFill>
              <a:ea typeface="ＭＳ Ｐゴシック" pitchFamily="34" charset="-128"/>
            </a:endParaRPr>
          </a:p>
          <a:p>
            <a:pPr defTabSz="833438" eaLnBrk="0" hangingPunct="0">
              <a:lnSpc>
                <a:spcPct val="110000"/>
              </a:lnSpc>
              <a:spcBef>
                <a:spcPct val="20000"/>
              </a:spcBef>
              <a:buClr>
                <a:schemeClr val="tx2"/>
              </a:buClr>
            </a:pPr>
            <a:r>
              <a:rPr lang="en-US" sz="2000" dirty="0">
                <a:solidFill>
                  <a:schemeClr val="tx2"/>
                </a:solidFill>
                <a:ea typeface="ＭＳ Ｐゴシック" pitchFamily="34" charset="-128"/>
              </a:rPr>
              <a:t>States the basic objectives, concepts and principles involved in ensuring protection and safety</a:t>
            </a:r>
          </a:p>
          <a:p>
            <a:pPr marL="779463" lvl="1" indent="-342900" defTabSz="833438" eaLnBrk="0" hangingPunct="0">
              <a:lnSpc>
                <a:spcPct val="40000"/>
              </a:lnSpc>
              <a:spcBef>
                <a:spcPct val="20000"/>
              </a:spcBef>
              <a:buClr>
                <a:schemeClr val="tx2"/>
              </a:buClr>
              <a:buFont typeface="Arial" charset="0"/>
              <a:buChar char="•"/>
            </a:pPr>
            <a:endParaRPr lang="en-US" sz="2000" dirty="0">
              <a:solidFill>
                <a:schemeClr val="tx2"/>
              </a:solidFill>
              <a:ea typeface="ＭＳ Ｐゴシック" pitchFamily="34" charset="-128"/>
            </a:endParaRPr>
          </a:p>
          <a:p>
            <a:pPr marL="2608263" lvl="5" indent="-342900" defTabSz="833438" eaLnBrk="0" hangingPunct="0">
              <a:lnSpc>
                <a:spcPct val="110000"/>
              </a:lnSpc>
              <a:spcBef>
                <a:spcPct val="20000"/>
              </a:spcBef>
              <a:buClr>
                <a:schemeClr val="tx2"/>
              </a:buClr>
              <a:buFont typeface="Arial" charset="0"/>
              <a:buChar char="•"/>
            </a:pPr>
            <a:endParaRPr lang="en-US" sz="2000" dirty="0" smtClean="0">
              <a:solidFill>
                <a:schemeClr val="tx2"/>
              </a:solidFill>
              <a:ea typeface="ＭＳ Ｐゴシック" pitchFamily="34" charset="-128"/>
            </a:endParaRPr>
          </a:p>
          <a:p>
            <a:pPr marL="2608263" lvl="5" indent="-342900" defTabSz="833438" eaLnBrk="0" hangingPunct="0">
              <a:lnSpc>
                <a:spcPct val="110000"/>
              </a:lnSpc>
              <a:spcBef>
                <a:spcPct val="20000"/>
              </a:spcBef>
              <a:buClr>
                <a:schemeClr val="tx2"/>
              </a:buClr>
              <a:buFont typeface="Arial" charset="0"/>
              <a:buChar char="•"/>
            </a:pPr>
            <a:r>
              <a:rPr lang="en-US" sz="2000" dirty="0" smtClean="0">
                <a:solidFill>
                  <a:srgbClr val="FF0000"/>
                </a:solidFill>
                <a:ea typeface="ＭＳ Ｐゴシック" pitchFamily="34" charset="-128"/>
              </a:rPr>
              <a:t>1 Objective</a:t>
            </a:r>
            <a:endParaRPr lang="en-US" sz="2000" dirty="0">
              <a:solidFill>
                <a:srgbClr val="FF0000"/>
              </a:solidFill>
              <a:ea typeface="ＭＳ Ｐゴシック" pitchFamily="34" charset="-128"/>
            </a:endParaRPr>
          </a:p>
          <a:p>
            <a:pPr marL="2608263" lvl="5" indent="-342900" defTabSz="833438" eaLnBrk="0" hangingPunct="0">
              <a:lnSpc>
                <a:spcPct val="110000"/>
              </a:lnSpc>
              <a:spcBef>
                <a:spcPct val="20000"/>
              </a:spcBef>
              <a:buClr>
                <a:schemeClr val="tx2"/>
              </a:buClr>
              <a:buFont typeface="Arial" charset="0"/>
              <a:buChar char="•"/>
            </a:pPr>
            <a:r>
              <a:rPr lang="en-US" sz="2000" dirty="0" smtClean="0">
                <a:solidFill>
                  <a:schemeClr val="tx2"/>
                </a:solidFill>
                <a:ea typeface="ＭＳ Ｐゴシック" pitchFamily="34" charset="-128"/>
              </a:rPr>
              <a:t>10 </a:t>
            </a:r>
            <a:r>
              <a:rPr lang="en-US" sz="2000" dirty="0">
                <a:solidFill>
                  <a:schemeClr val="tx2"/>
                </a:solidFill>
                <a:ea typeface="ＭＳ Ｐゴシック" pitchFamily="34" charset="-128"/>
              </a:rPr>
              <a:t>safety principles</a:t>
            </a:r>
          </a:p>
        </p:txBody>
      </p:sp>
    </p:spTree>
    <p:extLst>
      <p:ext uri="{BB962C8B-B14F-4D97-AF65-F5344CB8AC3E}">
        <p14:creationId xmlns:p14="http://schemas.microsoft.com/office/powerpoint/2010/main" val="128533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143000"/>
          </a:xfrm>
        </p:spPr>
        <p:txBody>
          <a:bodyPr lIns="91440" tIns="45720" rIns="91440" bIns="45720"/>
          <a:lstStyle/>
          <a:p>
            <a:pPr eaLnBrk="1" hangingPunct="1"/>
            <a:r>
              <a:rPr lang="en-US" kern="1200" dirty="0">
                <a:effectLst>
                  <a:outerShdw blurRad="38100" dist="38100" dir="2700000" algn="tl">
                    <a:srgbClr val="000000">
                      <a:alpha val="43137"/>
                    </a:srgbClr>
                  </a:outerShdw>
                </a:effectLst>
                <a:ea typeface="MS PGothic" pitchFamily="34" charset="-128"/>
                <a:cs typeface="+mj-cs"/>
              </a:rPr>
              <a:t>Safety </a:t>
            </a:r>
            <a:r>
              <a:rPr lang="en-US" kern="1200" dirty="0" smtClean="0">
                <a:effectLst>
                  <a:outerShdw blurRad="38100" dist="38100" dir="2700000" algn="tl">
                    <a:srgbClr val="000000">
                      <a:alpha val="43137"/>
                    </a:srgbClr>
                  </a:outerShdw>
                </a:effectLst>
                <a:ea typeface="MS PGothic" pitchFamily="34" charset="-128"/>
                <a:cs typeface="+mj-cs"/>
              </a:rPr>
              <a:t>Fundamentals</a:t>
            </a:r>
            <a:endParaRPr lang="en-US" kern="1200" dirty="0">
              <a:effectLst>
                <a:outerShdw blurRad="38100" dist="38100" dir="2700000" algn="tl">
                  <a:srgbClr val="000000">
                    <a:alpha val="43137"/>
                  </a:srgbClr>
                </a:outerShdw>
              </a:effectLst>
              <a:ea typeface="MS PGothic" pitchFamily="34" charset="-128"/>
              <a:cs typeface="+mj-cs"/>
            </a:endParaRPr>
          </a:p>
        </p:txBody>
      </p:sp>
      <p:sp>
        <p:nvSpPr>
          <p:cNvPr id="165892" name="Content Placeholder 10"/>
          <p:cNvSpPr>
            <a:spLocks noGrp="1"/>
          </p:cNvSpPr>
          <p:nvPr>
            <p:ph idx="1"/>
          </p:nvPr>
        </p:nvSpPr>
        <p:spPr>
          <a:xfrm>
            <a:off x="4640283" y="1243584"/>
            <a:ext cx="4396214" cy="5614416"/>
          </a:xfrm>
        </p:spPr>
        <p:txBody>
          <a:bodyPr lIns="91440" tIns="45720" rIns="91440" bIns="45720">
            <a:normAutofit/>
          </a:bodyPr>
          <a:lstStyle/>
          <a:p>
            <a:r>
              <a:rPr lang="en-US" sz="1800" dirty="0" smtClean="0"/>
              <a:t>Responsibility for safety</a:t>
            </a:r>
          </a:p>
          <a:p>
            <a:r>
              <a:rPr lang="en-US" sz="1800" dirty="0" smtClean="0"/>
              <a:t>Role of government</a:t>
            </a:r>
          </a:p>
          <a:p>
            <a:r>
              <a:rPr lang="en-US" sz="1800" dirty="0" smtClean="0"/>
              <a:t>Leadership and management for safety</a:t>
            </a:r>
          </a:p>
          <a:p>
            <a:r>
              <a:rPr lang="en-US" sz="1800" dirty="0" smtClean="0"/>
              <a:t>Justification of facilities and activities</a:t>
            </a:r>
          </a:p>
          <a:p>
            <a:r>
              <a:rPr lang="en-US" sz="1800" dirty="0" smtClean="0"/>
              <a:t>Optimization of protection</a:t>
            </a:r>
          </a:p>
          <a:p>
            <a:r>
              <a:rPr lang="en-US" sz="1800" dirty="0" smtClean="0"/>
              <a:t>Limitation of risks to individuals</a:t>
            </a:r>
          </a:p>
          <a:p>
            <a:r>
              <a:rPr lang="en-GB" sz="1800" dirty="0" smtClean="0">
                <a:solidFill>
                  <a:srgbClr val="00B050"/>
                </a:solidFill>
              </a:rPr>
              <a:t>Protection </a:t>
            </a:r>
            <a:r>
              <a:rPr lang="en-GB" sz="1800" dirty="0">
                <a:solidFill>
                  <a:srgbClr val="00B050"/>
                </a:solidFill>
              </a:rPr>
              <a:t>of present and future generations</a:t>
            </a:r>
          </a:p>
          <a:p>
            <a:pPr marL="808038" indent="0" algn="just" defTabSz="833438" eaLnBrk="0" hangingPunct="0">
              <a:lnSpc>
                <a:spcPct val="90000"/>
              </a:lnSpc>
              <a:buClr>
                <a:schemeClr val="tx2"/>
              </a:buClr>
              <a:buNone/>
            </a:pPr>
            <a:r>
              <a:rPr lang="en-GB" sz="1800" dirty="0" smtClean="0">
                <a:solidFill>
                  <a:srgbClr val="00B050"/>
                </a:solidFill>
                <a:ea typeface="ＭＳ Ｐゴシック" pitchFamily="34" charset="-128"/>
              </a:rPr>
              <a:t>People </a:t>
            </a:r>
            <a:r>
              <a:rPr lang="en-GB" sz="1800" dirty="0">
                <a:solidFill>
                  <a:srgbClr val="00B050"/>
                </a:solidFill>
                <a:ea typeface="ＭＳ Ｐゴシック" pitchFamily="34" charset="-128"/>
              </a:rPr>
              <a:t>and the environment, present and future, must be protected against radiation risks</a:t>
            </a:r>
            <a:endParaRPr lang="en-US" sz="1800" dirty="0">
              <a:solidFill>
                <a:srgbClr val="00B050"/>
              </a:solidFill>
              <a:ea typeface="ＭＳ Ｐゴシック" pitchFamily="34" charset="-128"/>
            </a:endParaRPr>
          </a:p>
          <a:p>
            <a:r>
              <a:rPr lang="en-US" sz="1800" dirty="0" smtClean="0"/>
              <a:t>Prevention of accidents</a:t>
            </a:r>
          </a:p>
          <a:p>
            <a:r>
              <a:rPr lang="en-US" sz="1800" dirty="0" smtClean="0"/>
              <a:t>Emergency preparedness and response</a:t>
            </a:r>
          </a:p>
          <a:p>
            <a:r>
              <a:rPr lang="en-US" sz="1800" dirty="0" smtClean="0"/>
              <a:t>Protective actions to reduce existing or unregulated radiation risks</a:t>
            </a:r>
          </a:p>
        </p:txBody>
      </p:sp>
      <p:sp>
        <p:nvSpPr>
          <p:cNvPr id="165893" name="Text Box 4"/>
          <p:cNvSpPr txBox="1">
            <a:spLocks noChangeArrowheads="1"/>
          </p:cNvSpPr>
          <p:nvPr/>
        </p:nvSpPr>
        <p:spPr bwMode="auto">
          <a:xfrm>
            <a:off x="1095375" y="1628458"/>
            <a:ext cx="171450" cy="457200"/>
          </a:xfrm>
          <a:prstGeom prst="rect">
            <a:avLst/>
          </a:prstGeom>
          <a:noFill/>
          <a:ln w="9525">
            <a:noFill/>
            <a:miter lim="800000"/>
            <a:headEnd/>
            <a:tailEnd/>
          </a:ln>
        </p:spPr>
        <p:txBody>
          <a:bodyPr wrap="none">
            <a:spAutoFit/>
          </a:bodyPr>
          <a:lstStyle/>
          <a:p>
            <a:endParaRPr lang="fi-FI">
              <a:solidFill>
                <a:schemeClr val="tx1"/>
              </a:solidFill>
              <a:ea typeface="MS PGothic" pitchFamily="34" charset="-128"/>
            </a:endParaRPr>
          </a:p>
        </p:txBody>
      </p:sp>
      <p:sp>
        <p:nvSpPr>
          <p:cNvPr id="14" name="Striped Right Arrow 13"/>
          <p:cNvSpPr/>
          <p:nvPr/>
        </p:nvSpPr>
        <p:spPr bwMode="auto">
          <a:xfrm>
            <a:off x="2730500" y="3012758"/>
            <a:ext cx="685800" cy="381000"/>
          </a:xfrm>
          <a:prstGeom prst="stripedRightArrow">
            <a:avLst/>
          </a:prstGeom>
          <a:solidFill>
            <a:schemeClr val="accent1"/>
          </a:solidFill>
          <a:ln w="9525" cap="flat" cmpd="sng" algn="ctr">
            <a:noFill/>
            <a:prstDash val="solid"/>
            <a:round/>
            <a:headEnd type="none" w="med" len="med"/>
            <a:tailEnd type="none" w="med" len="med"/>
          </a:ln>
          <a:effectLst/>
        </p:spPr>
        <p:txBody>
          <a:bodyPr/>
          <a:lstStyle/>
          <a:p>
            <a:pPr algn="ctr">
              <a:defRPr/>
            </a:pPr>
            <a:endParaRPr lang="en-US">
              <a:solidFill>
                <a:schemeClr val="tx1"/>
              </a:solidFill>
              <a:latin typeface="Times New Roman" charset="0"/>
              <a:cs typeface="+mn-cs"/>
            </a:endParaRPr>
          </a:p>
        </p:txBody>
      </p:sp>
      <p:pic>
        <p:nvPicPr>
          <p:cNvPr id="8" name="Picture 4"/>
          <p:cNvPicPr>
            <a:picLocks noChangeAspect="1" noChangeArrowheads="1"/>
          </p:cNvPicPr>
          <p:nvPr/>
        </p:nvPicPr>
        <p:blipFill>
          <a:blip r:embed="rId3"/>
          <a:srcRect/>
          <a:stretch>
            <a:fillRect/>
          </a:stretch>
        </p:blipFill>
        <p:spPr bwMode="auto">
          <a:xfrm>
            <a:off x="245717" y="3203258"/>
            <a:ext cx="2021996" cy="28696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283" y="1123856"/>
            <a:ext cx="4572000" cy="3739485"/>
          </a:xfrm>
          <a:prstGeom prst="rect">
            <a:avLst/>
          </a:prstGeom>
        </p:spPr>
        <p:txBody>
          <a:bodyPr>
            <a:spAutoFit/>
          </a:bodyPr>
          <a:lstStyle/>
          <a:p>
            <a:pPr defTabSz="833438" eaLnBrk="0" hangingPunct="0">
              <a:lnSpc>
                <a:spcPct val="90000"/>
              </a:lnSpc>
              <a:spcBef>
                <a:spcPct val="20000"/>
              </a:spcBef>
              <a:buClr>
                <a:schemeClr val="tx2"/>
              </a:buClr>
            </a:pPr>
            <a:r>
              <a:rPr lang="en-US" sz="2200" b="1" dirty="0">
                <a:solidFill>
                  <a:schemeClr val="tx2"/>
                </a:solidFill>
                <a:ea typeface="ＭＳ Ｐゴシック" pitchFamily="34" charset="-128"/>
              </a:rPr>
              <a:t>Policy document of the IAEA Safety Standards Series:</a:t>
            </a:r>
          </a:p>
          <a:p>
            <a:pPr marL="342900" indent="-342900" defTabSz="833438" eaLnBrk="0" hangingPunct="0">
              <a:lnSpc>
                <a:spcPct val="50000"/>
              </a:lnSpc>
              <a:spcBef>
                <a:spcPct val="20000"/>
              </a:spcBef>
              <a:buClr>
                <a:schemeClr val="tx2"/>
              </a:buClr>
              <a:buFont typeface="Arial" charset="0"/>
              <a:buChar char="•"/>
            </a:pPr>
            <a:endParaRPr lang="en-US" sz="2200" b="1" dirty="0">
              <a:solidFill>
                <a:schemeClr val="tx2"/>
              </a:solidFill>
              <a:ea typeface="ＭＳ Ｐゴシック" pitchFamily="34" charset="-128"/>
            </a:endParaRPr>
          </a:p>
          <a:p>
            <a:pPr defTabSz="833438" eaLnBrk="0" hangingPunct="0">
              <a:lnSpc>
                <a:spcPct val="110000"/>
              </a:lnSpc>
              <a:spcBef>
                <a:spcPct val="20000"/>
              </a:spcBef>
              <a:buClr>
                <a:schemeClr val="tx2"/>
              </a:buClr>
            </a:pPr>
            <a:r>
              <a:rPr lang="en-US" sz="2000" dirty="0">
                <a:solidFill>
                  <a:schemeClr val="tx2"/>
                </a:solidFill>
                <a:ea typeface="ＭＳ Ｐゴシック" pitchFamily="34" charset="-128"/>
              </a:rPr>
              <a:t>States the basic objectives, concepts and principles involved in ensuring protection and safety</a:t>
            </a:r>
          </a:p>
          <a:p>
            <a:pPr marL="779463" lvl="1" indent="-342900" defTabSz="833438" eaLnBrk="0" hangingPunct="0">
              <a:lnSpc>
                <a:spcPct val="40000"/>
              </a:lnSpc>
              <a:spcBef>
                <a:spcPct val="20000"/>
              </a:spcBef>
              <a:buClr>
                <a:schemeClr val="tx2"/>
              </a:buClr>
              <a:buFont typeface="Arial" charset="0"/>
              <a:buChar char="•"/>
            </a:pPr>
            <a:endParaRPr lang="en-US" sz="2000" dirty="0">
              <a:solidFill>
                <a:schemeClr val="tx2"/>
              </a:solidFill>
              <a:ea typeface="ＭＳ Ｐゴシック" pitchFamily="34" charset="-128"/>
            </a:endParaRPr>
          </a:p>
          <a:p>
            <a:pPr marL="2608263" lvl="5" indent="-342900" defTabSz="833438" eaLnBrk="0" hangingPunct="0">
              <a:lnSpc>
                <a:spcPct val="110000"/>
              </a:lnSpc>
              <a:spcBef>
                <a:spcPct val="20000"/>
              </a:spcBef>
              <a:buClr>
                <a:schemeClr val="tx2"/>
              </a:buClr>
              <a:buFont typeface="Arial" charset="0"/>
              <a:buChar char="•"/>
            </a:pPr>
            <a:endParaRPr lang="en-US" sz="2000" dirty="0" smtClean="0">
              <a:solidFill>
                <a:schemeClr val="tx2"/>
              </a:solidFill>
              <a:ea typeface="ＭＳ Ｐゴシック" pitchFamily="34" charset="-128"/>
            </a:endParaRPr>
          </a:p>
          <a:p>
            <a:pPr marL="2608263" lvl="5" indent="-342900" defTabSz="833438" eaLnBrk="0" hangingPunct="0">
              <a:lnSpc>
                <a:spcPct val="110000"/>
              </a:lnSpc>
              <a:spcBef>
                <a:spcPct val="20000"/>
              </a:spcBef>
              <a:buClr>
                <a:schemeClr val="tx2"/>
              </a:buClr>
              <a:buFont typeface="Arial" charset="0"/>
              <a:buChar char="•"/>
            </a:pPr>
            <a:r>
              <a:rPr lang="en-US" sz="2000" dirty="0" smtClean="0">
                <a:solidFill>
                  <a:schemeClr val="tx2"/>
                </a:solidFill>
                <a:ea typeface="ＭＳ Ｐゴシック" pitchFamily="34" charset="-128"/>
              </a:rPr>
              <a:t>1 Objective</a:t>
            </a:r>
            <a:endParaRPr lang="en-US" sz="2000" dirty="0">
              <a:solidFill>
                <a:schemeClr val="tx2"/>
              </a:solidFill>
              <a:ea typeface="ＭＳ Ｐゴシック" pitchFamily="34" charset="-128"/>
            </a:endParaRPr>
          </a:p>
          <a:p>
            <a:pPr marL="2608263" lvl="5" indent="-342900" defTabSz="833438" eaLnBrk="0" hangingPunct="0">
              <a:lnSpc>
                <a:spcPct val="110000"/>
              </a:lnSpc>
              <a:spcBef>
                <a:spcPct val="20000"/>
              </a:spcBef>
              <a:buClr>
                <a:schemeClr val="tx2"/>
              </a:buClr>
              <a:buFont typeface="Arial" charset="0"/>
              <a:buChar char="•"/>
            </a:pPr>
            <a:r>
              <a:rPr lang="en-US" sz="2000" dirty="0" smtClean="0">
                <a:solidFill>
                  <a:srgbClr val="FF0000"/>
                </a:solidFill>
                <a:ea typeface="ＭＳ Ｐゴシック" pitchFamily="34" charset="-128"/>
              </a:rPr>
              <a:t>10 </a:t>
            </a:r>
            <a:r>
              <a:rPr lang="en-US" sz="2000" dirty="0">
                <a:solidFill>
                  <a:srgbClr val="FF0000"/>
                </a:solidFill>
                <a:ea typeface="ＭＳ Ｐゴシック" pitchFamily="34" charset="-128"/>
              </a:rPr>
              <a:t>safety principles</a:t>
            </a:r>
          </a:p>
        </p:txBody>
      </p:sp>
    </p:spTree>
    <p:extLst>
      <p:ext uri="{BB962C8B-B14F-4D97-AF65-F5344CB8AC3E}">
        <p14:creationId xmlns:p14="http://schemas.microsoft.com/office/powerpoint/2010/main" val="31238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96752"/>
            <a:ext cx="6939531" cy="497403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268288" y="0"/>
            <a:ext cx="860425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1" hangingPunct="1">
              <a:spcBef>
                <a:spcPct val="20000"/>
              </a:spcBef>
              <a:defRPr sz="3600" b="1">
                <a:solidFill>
                  <a:schemeClr val="tx2"/>
                </a:solidFill>
                <a:latin typeface="+mj-lt"/>
                <a:cs typeface="+mj-cs"/>
              </a:defRPr>
            </a:lvl1pPr>
            <a:lvl2pPr eaLnBrk="0" hangingPunct="0">
              <a:spcBef>
                <a:spcPct val="20000"/>
              </a:spcBef>
              <a:defRPr sz="3600" b="1">
                <a:solidFill>
                  <a:schemeClr val="tx2"/>
                </a:solidFill>
                <a:latin typeface="Arial" charset="0"/>
              </a:defRPr>
            </a:lvl2pPr>
            <a:lvl3pPr eaLnBrk="0" hangingPunct="0">
              <a:spcBef>
                <a:spcPct val="20000"/>
              </a:spcBef>
              <a:defRPr sz="3600" b="1">
                <a:solidFill>
                  <a:schemeClr val="tx2"/>
                </a:solidFill>
                <a:latin typeface="Arial" charset="0"/>
              </a:defRPr>
            </a:lvl3pPr>
            <a:lvl4pPr eaLnBrk="0" hangingPunct="0">
              <a:spcBef>
                <a:spcPct val="20000"/>
              </a:spcBef>
              <a:defRPr sz="3600" b="1">
                <a:solidFill>
                  <a:schemeClr val="tx2"/>
                </a:solidFill>
                <a:latin typeface="Arial" charset="0"/>
              </a:defRPr>
            </a:lvl4pPr>
            <a:lvl5pPr eaLnBrk="0" hangingPunct="0">
              <a:spcBef>
                <a:spcPct val="20000"/>
              </a:spcBef>
              <a:defRPr sz="3600" b="1">
                <a:solidFill>
                  <a:schemeClr val="tx2"/>
                </a:solidFill>
                <a:latin typeface="Arial" charset="0"/>
              </a:defRPr>
            </a:lvl5pPr>
            <a:lvl6pPr marL="457200" fontAlgn="base">
              <a:spcBef>
                <a:spcPct val="20000"/>
              </a:spcBef>
              <a:spcAft>
                <a:spcPct val="0"/>
              </a:spcAft>
              <a:defRPr sz="3600" b="1">
                <a:solidFill>
                  <a:schemeClr val="tx2"/>
                </a:solidFill>
                <a:latin typeface="Arial" charset="0"/>
              </a:defRPr>
            </a:lvl6pPr>
            <a:lvl7pPr marL="914400" fontAlgn="base">
              <a:spcBef>
                <a:spcPct val="20000"/>
              </a:spcBef>
              <a:spcAft>
                <a:spcPct val="0"/>
              </a:spcAft>
              <a:defRPr sz="3600" b="1">
                <a:solidFill>
                  <a:schemeClr val="tx2"/>
                </a:solidFill>
                <a:latin typeface="Arial" charset="0"/>
              </a:defRPr>
            </a:lvl7pPr>
            <a:lvl8pPr marL="1371600" fontAlgn="base">
              <a:spcBef>
                <a:spcPct val="20000"/>
              </a:spcBef>
              <a:spcAft>
                <a:spcPct val="0"/>
              </a:spcAft>
              <a:defRPr sz="3600" b="1">
                <a:solidFill>
                  <a:schemeClr val="tx2"/>
                </a:solidFill>
                <a:latin typeface="Arial" charset="0"/>
              </a:defRPr>
            </a:lvl8pPr>
            <a:lvl9pPr marL="1828800" fontAlgn="base">
              <a:spcBef>
                <a:spcPct val="20000"/>
              </a:spcBef>
              <a:spcAft>
                <a:spcPct val="0"/>
              </a:spcAft>
              <a:defRPr sz="3600" b="1">
                <a:solidFill>
                  <a:schemeClr val="tx2"/>
                </a:solidFill>
                <a:latin typeface="Arial" charset="0"/>
              </a:defRPr>
            </a:lvl9pPr>
          </a:lstStyle>
          <a:p>
            <a:pPr>
              <a:defRPr/>
            </a:pPr>
            <a:r>
              <a:rPr lang="de-AT" altLang="en-US" i="0" dirty="0" err="1">
                <a:effectLst>
                  <a:outerShdw blurRad="38100" dist="38100" dir="2700000" algn="tl">
                    <a:srgbClr val="000000">
                      <a:alpha val="43137"/>
                    </a:srgbClr>
                  </a:outerShdw>
                </a:effectLst>
                <a:ea typeface="MS PGothic" pitchFamily="34" charset="-128"/>
              </a:rPr>
              <a:t>Structure</a:t>
            </a:r>
            <a:r>
              <a:rPr lang="de-AT" altLang="en-US" i="0" dirty="0">
                <a:effectLst>
                  <a:outerShdw blurRad="38100" dist="38100" dir="2700000" algn="tl">
                    <a:srgbClr val="000000">
                      <a:alpha val="43137"/>
                    </a:srgbClr>
                  </a:outerShdw>
                </a:effectLst>
                <a:ea typeface="MS PGothic" pitchFamily="34" charset="-128"/>
              </a:rPr>
              <a:t> </a:t>
            </a:r>
            <a:r>
              <a:rPr lang="de-AT" altLang="en-US" i="0" dirty="0" err="1">
                <a:effectLst>
                  <a:outerShdw blurRad="38100" dist="38100" dir="2700000" algn="tl">
                    <a:srgbClr val="000000">
                      <a:alpha val="43137"/>
                    </a:srgbClr>
                  </a:outerShdw>
                </a:effectLst>
                <a:ea typeface="MS PGothic" pitchFamily="34" charset="-128"/>
              </a:rPr>
              <a:t>of</a:t>
            </a:r>
            <a:r>
              <a:rPr lang="de-AT" altLang="en-US" i="0" dirty="0">
                <a:effectLst>
                  <a:outerShdw blurRad="38100" dist="38100" dir="2700000" algn="tl">
                    <a:srgbClr val="000000">
                      <a:alpha val="43137"/>
                    </a:srgbClr>
                  </a:outerShdw>
                </a:effectLst>
                <a:ea typeface="MS PGothic" pitchFamily="34" charset="-128"/>
              </a:rPr>
              <a:t> </a:t>
            </a:r>
            <a:r>
              <a:rPr lang="de-AT" altLang="en-US" i="0" dirty="0" err="1">
                <a:effectLst>
                  <a:outerShdw blurRad="38100" dist="38100" dir="2700000" algn="tl">
                    <a:srgbClr val="000000">
                      <a:alpha val="43137"/>
                    </a:srgbClr>
                  </a:outerShdw>
                </a:effectLst>
                <a:ea typeface="MS PGothic" pitchFamily="34" charset="-128"/>
              </a:rPr>
              <a:t>the</a:t>
            </a:r>
            <a:r>
              <a:rPr lang="de-AT" altLang="en-US" i="0" dirty="0">
                <a:effectLst>
                  <a:outerShdw blurRad="38100" dist="38100" dir="2700000" algn="tl">
                    <a:srgbClr val="000000">
                      <a:alpha val="43137"/>
                    </a:srgbClr>
                  </a:outerShdw>
                </a:effectLst>
                <a:ea typeface="MS PGothic" pitchFamily="34" charset="-128"/>
              </a:rPr>
              <a:t> </a:t>
            </a:r>
            <a:r>
              <a:rPr lang="de-AT" altLang="en-US" i="0" dirty="0" err="1">
                <a:effectLst>
                  <a:outerShdw blurRad="38100" dist="38100" dir="2700000" algn="tl">
                    <a:srgbClr val="000000">
                      <a:alpha val="43137"/>
                    </a:srgbClr>
                  </a:outerShdw>
                </a:effectLst>
                <a:ea typeface="MS PGothic" pitchFamily="34" charset="-128"/>
              </a:rPr>
              <a:t>Safety</a:t>
            </a:r>
            <a:r>
              <a:rPr lang="de-AT" altLang="en-US" i="0" dirty="0">
                <a:effectLst>
                  <a:outerShdw blurRad="38100" dist="38100" dir="2700000" algn="tl">
                    <a:srgbClr val="000000">
                      <a:alpha val="43137"/>
                    </a:srgbClr>
                  </a:outerShdw>
                </a:effectLst>
                <a:ea typeface="MS PGothic" pitchFamily="34" charset="-128"/>
              </a:rPr>
              <a:t> Standards</a:t>
            </a:r>
            <a:endParaRPr lang="en-US" altLang="en-US" i="0" dirty="0">
              <a:effectLst>
                <a:outerShdw blurRad="38100" dist="38100" dir="2700000" algn="tl">
                  <a:srgbClr val="000000">
                    <a:alpha val="43137"/>
                  </a:srgbClr>
                </a:outerShdw>
              </a:effectLst>
              <a:ea typeface="MS PGothic" pitchFamily="34" charset="-128"/>
            </a:endParaRPr>
          </a:p>
        </p:txBody>
      </p:sp>
      <p:sp>
        <p:nvSpPr>
          <p:cNvPr id="4" name="Rectangle 3"/>
          <p:cNvSpPr/>
          <p:nvPr/>
        </p:nvSpPr>
        <p:spPr bwMode="auto">
          <a:xfrm>
            <a:off x="1320800" y="1849120"/>
            <a:ext cx="3352800" cy="3769360"/>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7537551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cs typeface="+mj-cs"/>
              </a:rPr>
              <a:t>General Safety </a:t>
            </a:r>
            <a:r>
              <a:rPr lang="en-GB" kern="1200" dirty="0" smtClean="0">
                <a:effectLst>
                  <a:outerShdw blurRad="38100" dist="38100" dir="2700000" algn="tl">
                    <a:srgbClr val="000000">
                      <a:alpha val="43137"/>
                    </a:srgbClr>
                  </a:outerShdw>
                </a:effectLst>
                <a:ea typeface="MS PGothic" pitchFamily="34" charset="-128"/>
                <a:cs typeface="+mj-cs"/>
              </a:rPr>
              <a:t>Requirements</a:t>
            </a:r>
            <a:endParaRPr lang="en-GB" kern="1200" dirty="0">
              <a:effectLst>
                <a:outerShdw blurRad="38100" dist="38100" dir="2700000" algn="tl">
                  <a:srgbClr val="000000">
                    <a:alpha val="43137"/>
                  </a:srgbClr>
                </a:outerShdw>
              </a:effectLst>
              <a:ea typeface="MS PGothic" pitchFamily="34" charset="-128"/>
              <a:cs typeface="+mj-cs"/>
            </a:endParaRPr>
          </a:p>
        </p:txBody>
      </p:sp>
      <p:sp>
        <p:nvSpPr>
          <p:cNvPr id="13315" name="Rectangle 3"/>
          <p:cNvSpPr>
            <a:spLocks noGrp="1" noChangeArrowheads="1"/>
          </p:cNvSpPr>
          <p:nvPr>
            <p:ph type="body" idx="1"/>
          </p:nvPr>
        </p:nvSpPr>
        <p:spPr>
          <a:xfrm>
            <a:off x="268287" y="1241425"/>
            <a:ext cx="6295073" cy="4956175"/>
          </a:xfrm>
        </p:spPr>
        <p:txBody>
          <a:bodyPr>
            <a:normAutofit fontScale="77500" lnSpcReduction="20000"/>
          </a:bodyPr>
          <a:lstStyle/>
          <a:p>
            <a:pPr marL="0" indent="0" eaLnBrk="1" hangingPunct="1">
              <a:lnSpc>
                <a:spcPct val="120000"/>
              </a:lnSpc>
              <a:spcBef>
                <a:spcPct val="0"/>
              </a:spcBef>
              <a:buSzTx/>
              <a:buNone/>
            </a:pPr>
            <a:r>
              <a:rPr lang="en-GB" sz="3100" i="1" dirty="0" smtClean="0">
                <a:solidFill>
                  <a:srgbClr val="C00000"/>
                </a:solidFill>
                <a:latin typeface="Calibri" panose="020F0502020204030204" pitchFamily="34" charset="0"/>
              </a:rPr>
              <a:t>GSR Part 1 Governmental </a:t>
            </a:r>
            <a:r>
              <a:rPr lang="en-GB" sz="3100" i="1" dirty="0">
                <a:solidFill>
                  <a:srgbClr val="C00000"/>
                </a:solidFill>
                <a:latin typeface="Calibri" panose="020F0502020204030204" pitchFamily="34" charset="0"/>
              </a:rPr>
              <a:t>Legal and Regulatory Framework for </a:t>
            </a:r>
            <a:r>
              <a:rPr lang="en-GB" sz="3100" i="1" dirty="0" smtClean="0">
                <a:solidFill>
                  <a:srgbClr val="C00000"/>
                </a:solidFill>
                <a:latin typeface="Calibri" panose="020F0502020204030204" pitchFamily="34" charset="0"/>
              </a:rPr>
              <a:t>Safety</a:t>
            </a:r>
          </a:p>
          <a:p>
            <a:pPr lvl="1" indent="-360000" eaLnBrk="1" hangingPunct="1">
              <a:lnSpc>
                <a:spcPct val="120000"/>
              </a:lnSpc>
              <a:spcBef>
                <a:spcPct val="0"/>
              </a:spcBef>
              <a:buSzTx/>
            </a:pPr>
            <a:r>
              <a:rPr lang="en-GB" sz="2900" dirty="0"/>
              <a:t>Covers </a:t>
            </a:r>
            <a:r>
              <a:rPr lang="en-GB" sz="2900" dirty="0">
                <a:solidFill>
                  <a:srgbClr val="00B050"/>
                </a:solidFill>
              </a:rPr>
              <a:t>all phases of the lifetime of facilities and activities</a:t>
            </a:r>
            <a:r>
              <a:rPr lang="en-GB" sz="2900" dirty="0"/>
              <a:t>, from the use of a limited number of radiation sources to a nuclear power programme, until release from regulatory control </a:t>
            </a:r>
          </a:p>
          <a:p>
            <a:pPr lvl="4" indent="-360000" eaLnBrk="1" hangingPunct="1">
              <a:lnSpc>
                <a:spcPct val="120000"/>
              </a:lnSpc>
              <a:spcBef>
                <a:spcPct val="0"/>
              </a:spcBef>
              <a:buSzTx/>
            </a:pPr>
            <a:endParaRPr lang="en-GB" dirty="0" smtClean="0">
              <a:latin typeface="+mj-lt"/>
            </a:endParaRPr>
          </a:p>
          <a:p>
            <a:pPr lvl="1" indent="-360000" eaLnBrk="1" hangingPunct="1">
              <a:lnSpc>
                <a:spcPct val="120000"/>
              </a:lnSpc>
              <a:spcBef>
                <a:spcPct val="0"/>
              </a:spcBef>
              <a:buSzTx/>
            </a:pPr>
            <a:r>
              <a:rPr lang="en-GB" dirty="0" smtClean="0">
                <a:latin typeface="+mj-lt"/>
              </a:rPr>
              <a:t>Covers 3 </a:t>
            </a:r>
            <a:r>
              <a:rPr lang="en-GB" dirty="0">
                <a:latin typeface="+mj-lt"/>
              </a:rPr>
              <a:t>major areas </a:t>
            </a:r>
            <a:r>
              <a:rPr lang="en-GB" dirty="0" smtClean="0">
                <a:latin typeface="+mj-lt"/>
              </a:rPr>
              <a:t>with </a:t>
            </a:r>
            <a:r>
              <a:rPr lang="en-GB" dirty="0">
                <a:latin typeface="+mj-lt"/>
              </a:rPr>
              <a:t>36 r</a:t>
            </a:r>
            <a:r>
              <a:rPr lang="en-GB" dirty="0" smtClean="0">
                <a:latin typeface="+mj-lt"/>
              </a:rPr>
              <a:t>equirements</a:t>
            </a:r>
          </a:p>
          <a:p>
            <a:pPr lvl="2" indent="-360000" eaLnBrk="1" hangingPunct="1">
              <a:lnSpc>
                <a:spcPct val="120000"/>
              </a:lnSpc>
              <a:spcBef>
                <a:spcPct val="0"/>
              </a:spcBef>
              <a:buSzTx/>
            </a:pPr>
            <a:r>
              <a:rPr lang="en-GB" dirty="0" smtClean="0">
                <a:latin typeface="+mj-lt"/>
              </a:rPr>
              <a:t>Responsibilities </a:t>
            </a:r>
            <a:r>
              <a:rPr lang="en-GB" dirty="0">
                <a:latin typeface="+mj-lt"/>
              </a:rPr>
              <a:t>and Functions of the Government (13</a:t>
            </a:r>
            <a:r>
              <a:rPr lang="en-GB" dirty="0" smtClean="0">
                <a:latin typeface="+mj-lt"/>
              </a:rPr>
              <a:t>)</a:t>
            </a:r>
          </a:p>
          <a:p>
            <a:pPr lvl="2" indent="-360000" eaLnBrk="1" hangingPunct="1">
              <a:lnSpc>
                <a:spcPct val="120000"/>
              </a:lnSpc>
              <a:spcBef>
                <a:spcPct val="0"/>
              </a:spcBef>
              <a:buSzTx/>
            </a:pPr>
            <a:r>
              <a:rPr lang="en-GB" dirty="0" smtClean="0">
                <a:latin typeface="+mj-lt"/>
              </a:rPr>
              <a:t>The </a:t>
            </a:r>
            <a:r>
              <a:rPr lang="en-GB" dirty="0">
                <a:latin typeface="+mj-lt"/>
              </a:rPr>
              <a:t>Global Safety Regime (2</a:t>
            </a:r>
            <a:r>
              <a:rPr lang="en-GB" dirty="0" smtClean="0">
                <a:latin typeface="+mj-lt"/>
              </a:rPr>
              <a:t>)</a:t>
            </a:r>
          </a:p>
          <a:p>
            <a:pPr lvl="2" indent="-360000" eaLnBrk="1" hangingPunct="1">
              <a:lnSpc>
                <a:spcPct val="120000"/>
              </a:lnSpc>
              <a:spcBef>
                <a:spcPct val="0"/>
              </a:spcBef>
              <a:buSzTx/>
            </a:pPr>
            <a:r>
              <a:rPr lang="en-GB" dirty="0" smtClean="0">
                <a:latin typeface="+mj-lt"/>
              </a:rPr>
              <a:t>Responsibilities </a:t>
            </a:r>
            <a:r>
              <a:rPr lang="en-GB" dirty="0">
                <a:latin typeface="+mj-lt"/>
              </a:rPr>
              <a:t>and Functions of </a:t>
            </a:r>
            <a:r>
              <a:rPr lang="en-GB" dirty="0" smtClean="0">
                <a:latin typeface="+mj-lt"/>
              </a:rPr>
              <a:t>Regulatory </a:t>
            </a:r>
            <a:r>
              <a:rPr lang="en-GB" dirty="0">
                <a:latin typeface="+mj-lt"/>
              </a:rPr>
              <a:t>Body</a:t>
            </a:r>
            <a:endParaRPr lang="en-GB" sz="2800" dirty="0" smtClean="0">
              <a:latin typeface="+mj-lt"/>
            </a:endParaRPr>
          </a:p>
        </p:txBody>
      </p:sp>
      <p:pic>
        <p:nvPicPr>
          <p:cNvPr id="7" name="Picture 6"/>
          <p:cNvPicPr>
            <a:picLocks noChangeAspect="1"/>
          </p:cNvPicPr>
          <p:nvPr/>
        </p:nvPicPr>
        <p:blipFill>
          <a:blip r:embed="rId3"/>
          <a:stretch>
            <a:fillRect/>
          </a:stretch>
        </p:blipFill>
        <p:spPr>
          <a:xfrm>
            <a:off x="6674493" y="2177159"/>
            <a:ext cx="2384980" cy="3556001"/>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232090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General Safety Requirements</a:t>
            </a:r>
            <a:endParaRPr lang="en-GB" dirty="0" smtClean="0"/>
          </a:p>
        </p:txBody>
      </p:sp>
      <p:sp>
        <p:nvSpPr>
          <p:cNvPr id="13315" name="Rectangle 3"/>
          <p:cNvSpPr>
            <a:spLocks noGrp="1" noChangeArrowheads="1"/>
          </p:cNvSpPr>
          <p:nvPr>
            <p:ph type="body" idx="1"/>
          </p:nvPr>
        </p:nvSpPr>
        <p:spPr>
          <a:xfrm>
            <a:off x="268287" y="1241425"/>
            <a:ext cx="8640043" cy="4956175"/>
          </a:xfrm>
        </p:spPr>
        <p:txBody>
          <a:bodyPr>
            <a:normAutofit fontScale="62500" lnSpcReduction="20000"/>
          </a:bodyPr>
          <a:lstStyle/>
          <a:p>
            <a:pPr marL="0" indent="0" eaLnBrk="1" hangingPunct="1">
              <a:lnSpc>
                <a:spcPct val="120000"/>
              </a:lnSpc>
              <a:spcBef>
                <a:spcPct val="0"/>
              </a:spcBef>
              <a:buSzTx/>
              <a:buNone/>
            </a:pPr>
            <a:r>
              <a:rPr lang="en-GB" dirty="0">
                <a:solidFill>
                  <a:srgbClr val="C00000"/>
                </a:solidFill>
              </a:rPr>
              <a:t>GSR Part 1 </a:t>
            </a:r>
            <a:r>
              <a:rPr lang="en-GB" dirty="0" smtClean="0">
                <a:solidFill>
                  <a:srgbClr val="C00000"/>
                </a:solidFill>
              </a:rPr>
              <a:t>Responsibilities </a:t>
            </a:r>
            <a:r>
              <a:rPr lang="en-GB" dirty="0">
                <a:solidFill>
                  <a:srgbClr val="C00000"/>
                </a:solidFill>
              </a:rPr>
              <a:t>and Functions of the </a:t>
            </a:r>
            <a:r>
              <a:rPr lang="en-GB" dirty="0" smtClean="0">
                <a:solidFill>
                  <a:srgbClr val="C00000"/>
                </a:solidFill>
              </a:rPr>
              <a:t>Government</a:t>
            </a:r>
          </a:p>
          <a:p>
            <a:pPr lvl="1" eaLnBrk="1" hangingPunct="1">
              <a:lnSpc>
                <a:spcPct val="120000"/>
              </a:lnSpc>
              <a:spcBef>
                <a:spcPct val="0"/>
              </a:spcBef>
              <a:buSzTx/>
            </a:pPr>
            <a:r>
              <a:rPr lang="en-GB" dirty="0" smtClean="0"/>
              <a:t>National </a:t>
            </a:r>
            <a:r>
              <a:rPr lang="en-GB" dirty="0"/>
              <a:t>policy and strategy for </a:t>
            </a:r>
            <a:r>
              <a:rPr lang="en-GB" dirty="0" smtClean="0"/>
              <a:t>safety</a:t>
            </a:r>
          </a:p>
          <a:p>
            <a:pPr lvl="1" eaLnBrk="1" hangingPunct="1">
              <a:lnSpc>
                <a:spcPct val="120000"/>
              </a:lnSpc>
              <a:spcBef>
                <a:spcPct val="0"/>
              </a:spcBef>
              <a:buSzTx/>
            </a:pPr>
            <a:r>
              <a:rPr lang="en-GB" dirty="0" smtClean="0"/>
              <a:t>Establishment </a:t>
            </a:r>
            <a:r>
              <a:rPr lang="en-GB" dirty="0"/>
              <a:t>of a framework for </a:t>
            </a:r>
            <a:r>
              <a:rPr lang="en-GB" dirty="0" smtClean="0"/>
              <a:t>safety</a:t>
            </a:r>
          </a:p>
          <a:p>
            <a:pPr lvl="1" eaLnBrk="1" hangingPunct="1">
              <a:lnSpc>
                <a:spcPct val="120000"/>
              </a:lnSpc>
              <a:spcBef>
                <a:spcPct val="0"/>
              </a:spcBef>
              <a:buSzTx/>
            </a:pPr>
            <a:r>
              <a:rPr lang="en-GB" dirty="0" smtClean="0"/>
              <a:t>Establishment </a:t>
            </a:r>
            <a:r>
              <a:rPr lang="en-GB" dirty="0"/>
              <a:t>of an independent regulatory </a:t>
            </a:r>
            <a:r>
              <a:rPr lang="en-GB" dirty="0" smtClean="0"/>
              <a:t>body</a:t>
            </a:r>
          </a:p>
          <a:p>
            <a:pPr lvl="1" eaLnBrk="1" hangingPunct="1">
              <a:lnSpc>
                <a:spcPct val="120000"/>
              </a:lnSpc>
              <a:spcBef>
                <a:spcPct val="0"/>
              </a:spcBef>
              <a:buSzTx/>
            </a:pPr>
            <a:r>
              <a:rPr lang="en-GB" dirty="0" smtClean="0"/>
              <a:t>Prime </a:t>
            </a:r>
            <a:r>
              <a:rPr lang="en-GB" dirty="0"/>
              <a:t>responsibility for </a:t>
            </a:r>
            <a:r>
              <a:rPr lang="en-GB" dirty="0" smtClean="0"/>
              <a:t>safety</a:t>
            </a:r>
          </a:p>
          <a:p>
            <a:pPr lvl="1" eaLnBrk="1" hangingPunct="1">
              <a:lnSpc>
                <a:spcPct val="120000"/>
              </a:lnSpc>
              <a:spcBef>
                <a:spcPct val="0"/>
              </a:spcBef>
              <a:buSzTx/>
            </a:pPr>
            <a:endParaRPr lang="en-GB" dirty="0" smtClean="0"/>
          </a:p>
          <a:p>
            <a:pPr marL="0" indent="0" eaLnBrk="1" hangingPunct="1">
              <a:lnSpc>
                <a:spcPct val="120000"/>
              </a:lnSpc>
              <a:spcBef>
                <a:spcPct val="0"/>
              </a:spcBef>
              <a:buSzTx/>
              <a:buNone/>
            </a:pPr>
            <a:r>
              <a:rPr lang="en-GB" dirty="0" smtClean="0">
                <a:solidFill>
                  <a:srgbClr val="C00000"/>
                </a:solidFill>
              </a:rPr>
              <a:t>GSR </a:t>
            </a:r>
            <a:r>
              <a:rPr lang="en-GB" dirty="0">
                <a:solidFill>
                  <a:srgbClr val="C00000"/>
                </a:solidFill>
              </a:rPr>
              <a:t>Part 1 - Global Safety </a:t>
            </a:r>
            <a:r>
              <a:rPr lang="en-GB" dirty="0" smtClean="0">
                <a:solidFill>
                  <a:srgbClr val="C00000"/>
                </a:solidFill>
              </a:rPr>
              <a:t>Regime</a:t>
            </a:r>
          </a:p>
          <a:p>
            <a:pPr lvl="1" eaLnBrk="1" hangingPunct="1">
              <a:lnSpc>
                <a:spcPct val="120000"/>
              </a:lnSpc>
              <a:spcBef>
                <a:spcPct val="0"/>
              </a:spcBef>
              <a:buSzTx/>
            </a:pPr>
            <a:r>
              <a:rPr lang="en-GB" dirty="0" smtClean="0"/>
              <a:t>International </a:t>
            </a:r>
            <a:r>
              <a:rPr lang="en-GB" dirty="0"/>
              <a:t>obligations and arrangements for international </a:t>
            </a:r>
            <a:r>
              <a:rPr lang="en-GB" dirty="0" smtClean="0"/>
              <a:t>cooperation</a:t>
            </a:r>
          </a:p>
          <a:p>
            <a:pPr lvl="1" eaLnBrk="1" hangingPunct="1">
              <a:lnSpc>
                <a:spcPct val="120000"/>
              </a:lnSpc>
              <a:spcBef>
                <a:spcPct val="0"/>
              </a:spcBef>
              <a:buSzTx/>
            </a:pPr>
            <a:r>
              <a:rPr lang="en-GB" dirty="0" smtClean="0"/>
              <a:t>Sharing </a:t>
            </a:r>
            <a:r>
              <a:rPr lang="en-GB" dirty="0"/>
              <a:t>of operating experience and regulatory </a:t>
            </a:r>
            <a:r>
              <a:rPr lang="en-GB" dirty="0" smtClean="0"/>
              <a:t>experience</a:t>
            </a:r>
          </a:p>
          <a:p>
            <a:pPr lvl="1" eaLnBrk="1" hangingPunct="1">
              <a:lnSpc>
                <a:spcPct val="120000"/>
              </a:lnSpc>
              <a:spcBef>
                <a:spcPct val="0"/>
              </a:spcBef>
              <a:buSzTx/>
            </a:pPr>
            <a:endParaRPr lang="en-GB" dirty="0" smtClean="0"/>
          </a:p>
          <a:p>
            <a:pPr marL="0" indent="0" eaLnBrk="1" hangingPunct="1">
              <a:lnSpc>
                <a:spcPct val="120000"/>
              </a:lnSpc>
              <a:spcBef>
                <a:spcPct val="0"/>
              </a:spcBef>
              <a:buSzTx/>
              <a:buNone/>
            </a:pPr>
            <a:r>
              <a:rPr lang="en-GB" dirty="0" smtClean="0">
                <a:solidFill>
                  <a:srgbClr val="C00000"/>
                </a:solidFill>
              </a:rPr>
              <a:t>GSR </a:t>
            </a:r>
            <a:r>
              <a:rPr lang="en-GB" dirty="0">
                <a:solidFill>
                  <a:srgbClr val="C00000"/>
                </a:solidFill>
              </a:rPr>
              <a:t>Part 1 - Responsibilities and </a:t>
            </a:r>
            <a:r>
              <a:rPr lang="en-GB" dirty="0" smtClean="0">
                <a:solidFill>
                  <a:srgbClr val="C00000"/>
                </a:solidFill>
              </a:rPr>
              <a:t>Functions </a:t>
            </a:r>
            <a:r>
              <a:rPr lang="en-GB" dirty="0">
                <a:solidFill>
                  <a:srgbClr val="C00000"/>
                </a:solidFill>
              </a:rPr>
              <a:t>of the Regulatory </a:t>
            </a:r>
            <a:r>
              <a:rPr lang="en-GB" dirty="0" smtClean="0">
                <a:solidFill>
                  <a:srgbClr val="C00000"/>
                </a:solidFill>
              </a:rPr>
              <a:t>Body</a:t>
            </a:r>
          </a:p>
          <a:p>
            <a:pPr lvl="1" eaLnBrk="1" hangingPunct="1">
              <a:lnSpc>
                <a:spcPct val="120000"/>
              </a:lnSpc>
              <a:spcBef>
                <a:spcPct val="0"/>
              </a:spcBef>
              <a:buSzTx/>
            </a:pPr>
            <a:r>
              <a:rPr lang="en-GB" dirty="0" smtClean="0"/>
              <a:t>Organization</a:t>
            </a:r>
            <a:r>
              <a:rPr lang="en-GB" dirty="0"/>
              <a:t>; resources; staffing; competence; </a:t>
            </a:r>
            <a:r>
              <a:rPr lang="en-GB" dirty="0" smtClean="0"/>
              <a:t>management</a:t>
            </a:r>
          </a:p>
          <a:p>
            <a:pPr lvl="1" eaLnBrk="1" hangingPunct="1">
              <a:lnSpc>
                <a:spcPct val="120000"/>
              </a:lnSpc>
              <a:spcBef>
                <a:spcPct val="0"/>
              </a:spcBef>
              <a:buSzTx/>
            </a:pPr>
            <a:r>
              <a:rPr lang="en-GB" dirty="0" smtClean="0"/>
              <a:t>Independence </a:t>
            </a:r>
            <a:r>
              <a:rPr lang="en-GB" dirty="0"/>
              <a:t>in the performance of regulatory </a:t>
            </a:r>
            <a:r>
              <a:rPr lang="en-GB" dirty="0" smtClean="0"/>
              <a:t>functions</a:t>
            </a:r>
          </a:p>
          <a:p>
            <a:pPr lvl="1" eaLnBrk="1" hangingPunct="1">
              <a:lnSpc>
                <a:spcPct val="120000"/>
              </a:lnSpc>
              <a:spcBef>
                <a:spcPct val="0"/>
              </a:spcBef>
              <a:buSzTx/>
            </a:pPr>
            <a:r>
              <a:rPr lang="en-GB" dirty="0" smtClean="0"/>
              <a:t>Management </a:t>
            </a:r>
            <a:r>
              <a:rPr lang="en-GB" dirty="0"/>
              <a:t>of adequate records relating to </a:t>
            </a:r>
            <a:r>
              <a:rPr lang="en-GB" dirty="0" smtClean="0"/>
              <a:t>safety</a:t>
            </a:r>
          </a:p>
          <a:p>
            <a:pPr lvl="1" eaLnBrk="1" hangingPunct="1">
              <a:lnSpc>
                <a:spcPct val="120000"/>
              </a:lnSpc>
              <a:spcBef>
                <a:spcPct val="0"/>
              </a:spcBef>
              <a:buSzTx/>
            </a:pPr>
            <a:r>
              <a:rPr lang="en-GB" dirty="0" smtClean="0"/>
              <a:t>Stability </a:t>
            </a:r>
            <a:r>
              <a:rPr lang="en-GB" dirty="0"/>
              <a:t>and consistency of regulatory </a:t>
            </a:r>
            <a:r>
              <a:rPr lang="en-GB" dirty="0" smtClean="0"/>
              <a:t>control</a:t>
            </a:r>
          </a:p>
          <a:p>
            <a:pPr lvl="1" eaLnBrk="1" hangingPunct="1">
              <a:lnSpc>
                <a:spcPct val="120000"/>
              </a:lnSpc>
              <a:spcBef>
                <a:spcPct val="0"/>
              </a:spcBef>
              <a:buSzTx/>
            </a:pPr>
            <a:r>
              <a:rPr lang="en-GB" dirty="0" smtClean="0"/>
              <a:t>Regulatory </a:t>
            </a:r>
            <a:r>
              <a:rPr lang="en-GB" dirty="0"/>
              <a:t>functions, etc. </a:t>
            </a:r>
            <a:endParaRPr lang="en-GB" sz="2400" dirty="0" smtClean="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7400041" y="4454536"/>
            <a:ext cx="1574277" cy="2347244"/>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2732590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General Safety Requirements</a:t>
            </a:r>
            <a:endParaRPr lang="en-GB" dirty="0" smtClean="0"/>
          </a:p>
        </p:txBody>
      </p:sp>
      <p:sp>
        <p:nvSpPr>
          <p:cNvPr id="13315" name="Rectangle 3"/>
          <p:cNvSpPr>
            <a:spLocks noGrp="1" noChangeArrowheads="1"/>
          </p:cNvSpPr>
          <p:nvPr>
            <p:ph type="body" idx="1"/>
          </p:nvPr>
        </p:nvSpPr>
        <p:spPr>
          <a:xfrm>
            <a:off x="268287" y="1241424"/>
            <a:ext cx="6361850" cy="5423327"/>
          </a:xfrm>
        </p:spPr>
        <p:txBody>
          <a:bodyPr>
            <a:normAutofit fontScale="70000" lnSpcReduction="20000"/>
          </a:bodyPr>
          <a:lstStyle/>
          <a:p>
            <a:pPr marL="0" indent="0" eaLnBrk="1" hangingPunct="1">
              <a:lnSpc>
                <a:spcPct val="120000"/>
              </a:lnSpc>
              <a:spcBef>
                <a:spcPct val="0"/>
              </a:spcBef>
              <a:buSzTx/>
              <a:buNone/>
            </a:pPr>
            <a:r>
              <a:rPr lang="en-GB" sz="3100" i="1" dirty="0" smtClean="0">
                <a:solidFill>
                  <a:srgbClr val="C00000"/>
                </a:solidFill>
                <a:latin typeface="Calibri" panose="020F0502020204030204" pitchFamily="34" charset="0"/>
              </a:rPr>
              <a:t>GSR Part 2 </a:t>
            </a:r>
            <a:r>
              <a:rPr lang="en-GB" sz="3100" i="1" dirty="0" smtClean="0">
                <a:solidFill>
                  <a:srgbClr val="C00000"/>
                </a:solidFill>
                <a:latin typeface="Calibri" panose="020F0502020204030204" pitchFamily="34" charset="0"/>
              </a:rPr>
              <a:t>Leadership and Management for Safety </a:t>
            </a:r>
            <a:r>
              <a:rPr lang="en-GB" sz="3100" i="1" dirty="0" smtClean="0">
                <a:solidFill>
                  <a:srgbClr val="C00000"/>
                </a:solidFill>
                <a:latin typeface="Calibri" panose="020F0502020204030204" pitchFamily="34" charset="0"/>
              </a:rPr>
              <a:t>(</a:t>
            </a:r>
            <a:r>
              <a:rPr lang="en-GB" sz="3100" i="1" dirty="0" smtClean="0">
                <a:solidFill>
                  <a:srgbClr val="00B050"/>
                </a:solidFill>
                <a:latin typeface="Calibri" panose="020F0502020204030204" pitchFamily="34" charset="0"/>
              </a:rPr>
              <a:t>to replace GS-R-3</a:t>
            </a:r>
            <a:r>
              <a:rPr lang="en-GB" sz="3100" i="1" dirty="0" smtClean="0">
                <a:solidFill>
                  <a:srgbClr val="C00000"/>
                </a:solidFill>
                <a:latin typeface="Calibri" panose="020F0502020204030204" pitchFamily="34" charset="0"/>
              </a:rPr>
              <a:t>)</a:t>
            </a:r>
            <a:r>
              <a:rPr lang="en-GB" dirty="0" smtClean="0">
                <a:latin typeface="Calibri" panose="020F0502020204030204" pitchFamily="34" charset="0"/>
              </a:rPr>
              <a:t>	</a:t>
            </a:r>
          </a:p>
          <a:p>
            <a:pPr lvl="1" indent="-360000" eaLnBrk="1" hangingPunct="1">
              <a:lnSpc>
                <a:spcPct val="120000"/>
              </a:lnSpc>
              <a:spcBef>
                <a:spcPct val="0"/>
              </a:spcBef>
              <a:buSzTx/>
            </a:pPr>
            <a:r>
              <a:rPr lang="en-GB" dirty="0" smtClean="0"/>
              <a:t>To define </a:t>
            </a:r>
            <a:r>
              <a:rPr lang="en-GB" dirty="0" smtClean="0">
                <a:solidFill>
                  <a:srgbClr val="00B050"/>
                </a:solidFill>
              </a:rPr>
              <a:t>requirements for establishing, implementing, assessing and continually improving</a:t>
            </a:r>
            <a:r>
              <a:rPr lang="en-GB" dirty="0" smtClean="0"/>
              <a:t> </a:t>
            </a:r>
            <a:r>
              <a:rPr lang="en-GB" dirty="0" smtClean="0">
                <a:solidFill>
                  <a:srgbClr val="00B050"/>
                </a:solidFill>
              </a:rPr>
              <a:t>a management system </a:t>
            </a:r>
            <a:r>
              <a:rPr lang="en-GB" dirty="0" smtClean="0"/>
              <a:t>that integrates safety, health, environmental, security, quality and economic elements to ensure that safety is properly taken into account in all the activities of an organization</a:t>
            </a:r>
          </a:p>
          <a:p>
            <a:pPr lvl="4" indent="-360000" eaLnBrk="1" hangingPunct="1">
              <a:lnSpc>
                <a:spcPct val="120000"/>
              </a:lnSpc>
              <a:spcBef>
                <a:spcPct val="0"/>
              </a:spcBef>
              <a:buSzTx/>
            </a:pPr>
            <a:endParaRPr lang="en-GB" dirty="0" smtClean="0"/>
          </a:p>
          <a:p>
            <a:pPr lvl="1" indent="-360000" eaLnBrk="1" hangingPunct="1">
              <a:lnSpc>
                <a:spcPct val="120000"/>
              </a:lnSpc>
              <a:spcBef>
                <a:spcPct val="0"/>
              </a:spcBef>
              <a:buSzTx/>
            </a:pPr>
            <a:r>
              <a:rPr lang="en-GB" dirty="0" smtClean="0"/>
              <a:t>To </a:t>
            </a:r>
            <a:r>
              <a:rPr lang="en-GB" dirty="0"/>
              <a:t>ensure, by considering the implications of all actions not within separate management systems but with regard to safety as a whole, that </a:t>
            </a:r>
            <a:r>
              <a:rPr lang="en-GB" dirty="0">
                <a:solidFill>
                  <a:srgbClr val="00B050"/>
                </a:solidFill>
              </a:rPr>
              <a:t>safety is not </a:t>
            </a:r>
            <a:r>
              <a:rPr lang="en-GB" dirty="0" smtClean="0">
                <a:solidFill>
                  <a:srgbClr val="00B050"/>
                </a:solidFill>
              </a:rPr>
              <a:t>compromised</a:t>
            </a:r>
          </a:p>
        </p:txBody>
      </p:sp>
      <p:pic>
        <p:nvPicPr>
          <p:cNvPr id="2" name="Picture 1"/>
          <p:cNvPicPr>
            <a:picLocks noChangeAspect="1"/>
          </p:cNvPicPr>
          <p:nvPr/>
        </p:nvPicPr>
        <p:blipFill>
          <a:blip r:embed="rId3"/>
          <a:stretch>
            <a:fillRect/>
          </a:stretch>
        </p:blipFill>
        <p:spPr>
          <a:xfrm>
            <a:off x="6630137" y="2059743"/>
            <a:ext cx="2371965" cy="3556001"/>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4139362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General Safety Requirements</a:t>
            </a:r>
            <a:endParaRPr lang="en-GB" dirty="0" smtClean="0"/>
          </a:p>
        </p:txBody>
      </p:sp>
      <p:sp>
        <p:nvSpPr>
          <p:cNvPr id="13315" name="Rectangle 3"/>
          <p:cNvSpPr>
            <a:spLocks noGrp="1" noChangeArrowheads="1"/>
          </p:cNvSpPr>
          <p:nvPr>
            <p:ph type="body" idx="1"/>
          </p:nvPr>
        </p:nvSpPr>
        <p:spPr>
          <a:xfrm>
            <a:off x="268287" y="1241425"/>
            <a:ext cx="8640043" cy="5065107"/>
          </a:xfrm>
        </p:spPr>
        <p:txBody>
          <a:bodyPr>
            <a:normAutofit fontScale="62500" lnSpcReduction="20000"/>
          </a:bodyPr>
          <a:lstStyle/>
          <a:p>
            <a:pPr eaLnBrk="1" hangingPunct="1">
              <a:lnSpc>
                <a:spcPct val="120000"/>
              </a:lnSpc>
              <a:spcBef>
                <a:spcPct val="0"/>
              </a:spcBef>
              <a:buSzTx/>
            </a:pPr>
            <a:r>
              <a:rPr lang="en-GB" dirty="0" smtClean="0">
                <a:solidFill>
                  <a:srgbClr val="C00000"/>
                </a:solidFill>
              </a:rPr>
              <a:t>GS-R-3 Management Systems</a:t>
            </a:r>
            <a:r>
              <a:rPr lang="en-GB" dirty="0" smtClean="0"/>
              <a:t>: General </a:t>
            </a:r>
            <a:r>
              <a:rPr lang="en-GB" dirty="0"/>
              <a:t>requirements for the management system, including those relating to safety culture, grading and </a:t>
            </a:r>
            <a:r>
              <a:rPr lang="en-GB" dirty="0" smtClean="0"/>
              <a:t>documentation</a:t>
            </a:r>
          </a:p>
          <a:p>
            <a:pPr lvl="2" eaLnBrk="1" hangingPunct="1">
              <a:lnSpc>
                <a:spcPct val="120000"/>
              </a:lnSpc>
              <a:spcBef>
                <a:spcPct val="0"/>
              </a:spcBef>
              <a:buSzTx/>
            </a:pPr>
            <a:endParaRPr lang="en-GB" dirty="0" smtClean="0"/>
          </a:p>
          <a:p>
            <a:pPr eaLnBrk="1" hangingPunct="1">
              <a:lnSpc>
                <a:spcPct val="120000"/>
              </a:lnSpc>
              <a:spcBef>
                <a:spcPct val="0"/>
              </a:spcBef>
              <a:buSzTx/>
            </a:pPr>
            <a:r>
              <a:rPr lang="en-GB" dirty="0" smtClean="0">
                <a:solidFill>
                  <a:srgbClr val="C00000"/>
                </a:solidFill>
              </a:rPr>
              <a:t>GS-R-3 Management </a:t>
            </a:r>
            <a:r>
              <a:rPr lang="en-GB" dirty="0">
                <a:solidFill>
                  <a:srgbClr val="C00000"/>
                </a:solidFill>
              </a:rPr>
              <a:t>responsibility</a:t>
            </a:r>
            <a:r>
              <a:rPr lang="en-GB" dirty="0"/>
              <a:t>: Responsibilities of senior management for the development and implementation of a management </a:t>
            </a:r>
            <a:r>
              <a:rPr lang="en-GB" dirty="0" smtClean="0"/>
              <a:t>system</a:t>
            </a:r>
          </a:p>
          <a:p>
            <a:pPr lvl="3" eaLnBrk="1" hangingPunct="1">
              <a:lnSpc>
                <a:spcPct val="120000"/>
              </a:lnSpc>
              <a:spcBef>
                <a:spcPct val="0"/>
              </a:spcBef>
              <a:buSzTx/>
            </a:pPr>
            <a:endParaRPr lang="en-GB" dirty="0" smtClean="0"/>
          </a:p>
          <a:p>
            <a:pPr eaLnBrk="1" hangingPunct="1">
              <a:lnSpc>
                <a:spcPct val="120000"/>
              </a:lnSpc>
              <a:spcBef>
                <a:spcPct val="0"/>
              </a:spcBef>
              <a:buSzTx/>
            </a:pPr>
            <a:r>
              <a:rPr lang="en-GB" dirty="0" smtClean="0">
                <a:solidFill>
                  <a:srgbClr val="C00000"/>
                </a:solidFill>
              </a:rPr>
              <a:t>GS-R-3 Resource management</a:t>
            </a:r>
          </a:p>
          <a:p>
            <a:pPr lvl="3" eaLnBrk="1" hangingPunct="1">
              <a:lnSpc>
                <a:spcPct val="120000"/>
              </a:lnSpc>
              <a:spcBef>
                <a:spcPct val="0"/>
              </a:spcBef>
              <a:buSzTx/>
            </a:pPr>
            <a:endParaRPr lang="en-GB" dirty="0" smtClean="0"/>
          </a:p>
          <a:p>
            <a:pPr eaLnBrk="1" hangingPunct="1">
              <a:lnSpc>
                <a:spcPct val="120000"/>
              </a:lnSpc>
              <a:spcBef>
                <a:spcPct val="0"/>
              </a:spcBef>
              <a:buSzTx/>
            </a:pPr>
            <a:r>
              <a:rPr lang="en-GB" dirty="0" smtClean="0">
                <a:solidFill>
                  <a:srgbClr val="C00000"/>
                </a:solidFill>
              </a:rPr>
              <a:t>GS-R-3 Process implementation</a:t>
            </a:r>
            <a:r>
              <a:rPr lang="en-GB" dirty="0" smtClean="0"/>
              <a:t>: Processes of the organization specification, development and management, including the</a:t>
            </a:r>
            <a:br>
              <a:rPr lang="en-GB" dirty="0" smtClean="0"/>
            </a:br>
            <a:r>
              <a:rPr lang="en-GB" dirty="0" smtClean="0"/>
              <a:t>generic processes of the management system</a:t>
            </a:r>
          </a:p>
          <a:p>
            <a:pPr lvl="4" eaLnBrk="1" hangingPunct="1">
              <a:lnSpc>
                <a:spcPct val="120000"/>
              </a:lnSpc>
              <a:spcBef>
                <a:spcPct val="0"/>
              </a:spcBef>
              <a:buSzTx/>
            </a:pPr>
            <a:endParaRPr lang="en-GB" dirty="0" smtClean="0"/>
          </a:p>
          <a:p>
            <a:pPr eaLnBrk="1" hangingPunct="1">
              <a:lnSpc>
                <a:spcPct val="120000"/>
              </a:lnSpc>
              <a:spcBef>
                <a:spcPct val="0"/>
              </a:spcBef>
              <a:buSzTx/>
            </a:pPr>
            <a:r>
              <a:rPr lang="en-GB" dirty="0" smtClean="0">
                <a:solidFill>
                  <a:srgbClr val="C00000"/>
                </a:solidFill>
              </a:rPr>
              <a:t>GS-R-3 Measurement</a:t>
            </a:r>
            <a:r>
              <a:rPr lang="en-GB" dirty="0">
                <a:solidFill>
                  <a:srgbClr val="C00000"/>
                </a:solidFill>
              </a:rPr>
              <a:t>, assessment and improvement</a:t>
            </a:r>
            <a:r>
              <a:rPr lang="en-GB" dirty="0" smtClean="0"/>
              <a:t>:</a:t>
            </a:r>
            <a:br>
              <a:rPr lang="en-GB" dirty="0" smtClean="0"/>
            </a:br>
            <a:r>
              <a:rPr lang="en-GB" dirty="0" smtClean="0"/>
              <a:t>Measuring, assessing </a:t>
            </a:r>
            <a:r>
              <a:rPr lang="en-GB" dirty="0"/>
              <a:t>and improving the </a:t>
            </a:r>
            <a:r>
              <a:rPr lang="en-GB" dirty="0" smtClean="0"/>
              <a:t>management</a:t>
            </a:r>
            <a:br>
              <a:rPr lang="en-GB" dirty="0" smtClean="0"/>
            </a:br>
            <a:r>
              <a:rPr lang="en-GB" dirty="0" smtClean="0"/>
              <a:t>system</a:t>
            </a:r>
            <a:endParaRPr lang="en-GB" sz="2400" dirty="0" smtClean="0">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7404336" y="4445108"/>
            <a:ext cx="1565686" cy="2347244"/>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130883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kern="1200" dirty="0">
                <a:effectLst>
                  <a:outerShdw blurRad="38100" dist="38100" dir="2700000" algn="tl">
                    <a:srgbClr val="000000">
                      <a:alpha val="43137"/>
                    </a:srgbClr>
                  </a:outerShdw>
                </a:effectLst>
                <a:ea typeface="MS PGothic" pitchFamily="34" charset="-128"/>
              </a:rPr>
              <a:t>History</a:t>
            </a:r>
            <a:endParaRPr lang="en-GB" sz="4400" kern="1200" dirty="0">
              <a:effectLst>
                <a:outerShdw blurRad="38100" dist="38100" dir="2700000" algn="tl">
                  <a:srgbClr val="000000">
                    <a:alpha val="43137"/>
                  </a:srgbClr>
                </a:outerShdw>
              </a:effectLst>
              <a:ea typeface="MS PGothic" pitchFamily="34" charset="-128"/>
              <a:cs typeface="+mj-cs"/>
            </a:endParaRPr>
          </a:p>
        </p:txBody>
      </p:sp>
      <p:sp>
        <p:nvSpPr>
          <p:cNvPr id="3" name="Content Placeholder 2"/>
          <p:cNvSpPr>
            <a:spLocks noGrp="1"/>
          </p:cNvSpPr>
          <p:nvPr>
            <p:ph idx="1"/>
          </p:nvPr>
        </p:nvSpPr>
        <p:spPr>
          <a:xfrm>
            <a:off x="274638" y="1524000"/>
            <a:ext cx="8805354" cy="4845050"/>
          </a:xfrm>
        </p:spPr>
        <p:txBody>
          <a:bodyPr>
            <a:normAutofit fontScale="62500" lnSpcReduction="20000"/>
          </a:bodyPr>
          <a:lstStyle/>
          <a:p>
            <a:pPr marL="263365" indent="0" defTabSz="182453">
              <a:lnSpc>
                <a:spcPct val="120000"/>
              </a:lnSpc>
              <a:spcBef>
                <a:spcPts val="0"/>
              </a:spcBef>
              <a:spcAft>
                <a:spcPts val="0"/>
              </a:spcAft>
              <a:buNone/>
              <a:defRPr/>
            </a:pPr>
            <a:r>
              <a:rPr lang="en-US" dirty="0" smtClean="0"/>
              <a:t>Statutory Obligation: Under Article III, Paragraph A.6 of the Statute (1957), the IAEA is required:</a:t>
            </a:r>
            <a:endParaRPr lang="en-US" b="1" dirty="0"/>
          </a:p>
          <a:p>
            <a:pPr marL="1977865" lvl="4" indent="0" defTabSz="182453">
              <a:lnSpc>
                <a:spcPct val="120000"/>
              </a:lnSpc>
              <a:buNone/>
              <a:defRPr/>
            </a:pPr>
            <a:r>
              <a:rPr lang="en-GB" sz="2600" dirty="0"/>
              <a:t>“ </a:t>
            </a:r>
            <a:r>
              <a:rPr lang="en-GB" sz="2600" i="1" dirty="0"/>
              <a:t>To </a:t>
            </a:r>
            <a:r>
              <a:rPr lang="en-GB" sz="2600" b="1" i="1" dirty="0">
                <a:solidFill>
                  <a:srgbClr val="990000"/>
                </a:solidFill>
              </a:rPr>
              <a:t>establish or adopt</a:t>
            </a:r>
            <a:r>
              <a:rPr lang="en-GB" sz="2600" i="1" dirty="0"/>
              <a:t>, in consultation and, where appropriate, in collaboration with the competent organs of the United Nations and with the specialized agencies concerned, </a:t>
            </a:r>
            <a:endParaRPr lang="en-GB" sz="2600" i="1" dirty="0" smtClean="0"/>
          </a:p>
          <a:p>
            <a:pPr marL="1977865" lvl="4" indent="0" defTabSz="182453">
              <a:lnSpc>
                <a:spcPct val="120000"/>
              </a:lnSpc>
              <a:buNone/>
              <a:defRPr/>
            </a:pPr>
            <a:r>
              <a:rPr lang="en-GB" sz="2600" b="1" i="1" dirty="0" smtClean="0">
                <a:solidFill>
                  <a:srgbClr val="990000"/>
                </a:solidFill>
              </a:rPr>
              <a:t>standards </a:t>
            </a:r>
            <a:r>
              <a:rPr lang="en-GB" sz="2600" b="1" i="1" dirty="0">
                <a:solidFill>
                  <a:srgbClr val="990000"/>
                </a:solidFill>
              </a:rPr>
              <a:t>of safety for protection of health </a:t>
            </a:r>
            <a:r>
              <a:rPr lang="en-GB" sz="2600" i="1" dirty="0"/>
              <a:t>and minimization of danger to life and property (including such standards for labour conditions), </a:t>
            </a:r>
            <a:r>
              <a:rPr lang="en-GB" sz="2600" b="1" i="1" dirty="0">
                <a:solidFill>
                  <a:srgbClr val="990000"/>
                </a:solidFill>
              </a:rPr>
              <a:t>and</a:t>
            </a:r>
            <a:r>
              <a:rPr lang="en-GB" sz="2600" i="1" dirty="0"/>
              <a:t> </a:t>
            </a:r>
            <a:endParaRPr lang="en-GB" sz="2600" i="1" dirty="0" smtClean="0"/>
          </a:p>
          <a:p>
            <a:pPr marL="1977865" lvl="4" indent="0" defTabSz="182453">
              <a:lnSpc>
                <a:spcPct val="120000"/>
              </a:lnSpc>
              <a:buNone/>
              <a:defRPr/>
            </a:pPr>
            <a:r>
              <a:rPr lang="en-GB" sz="2600" b="1" i="1" dirty="0" smtClean="0">
                <a:solidFill>
                  <a:srgbClr val="990000"/>
                </a:solidFill>
              </a:rPr>
              <a:t>to </a:t>
            </a:r>
            <a:r>
              <a:rPr lang="en-GB" sz="2600" b="1" i="1" dirty="0">
                <a:solidFill>
                  <a:srgbClr val="990000"/>
                </a:solidFill>
              </a:rPr>
              <a:t>provide for the application of these standards</a:t>
            </a:r>
            <a:r>
              <a:rPr lang="en-GB" sz="2600" b="1" i="1" dirty="0"/>
              <a:t> </a:t>
            </a:r>
            <a:r>
              <a:rPr lang="en-GB" sz="2600" i="1" dirty="0"/>
              <a:t>to its own operation as well as to the operations making use of materials, services, equipment, facilities, and information made available by the Agency …; </a:t>
            </a:r>
            <a:endParaRPr lang="en-GB" sz="2600" i="1" dirty="0" smtClean="0"/>
          </a:p>
          <a:p>
            <a:pPr marL="1977865" lvl="4" indent="0" defTabSz="182453">
              <a:lnSpc>
                <a:spcPct val="120000"/>
              </a:lnSpc>
              <a:buNone/>
              <a:defRPr/>
            </a:pPr>
            <a:endParaRPr lang="en-GB" dirty="0" smtClean="0"/>
          </a:p>
          <a:p>
            <a:pPr marL="1977865" lvl="4" indent="0" defTabSz="182453">
              <a:lnSpc>
                <a:spcPct val="120000"/>
              </a:lnSpc>
              <a:buNone/>
              <a:defRPr/>
            </a:pPr>
            <a:endParaRPr lang="en-GB" dirty="0"/>
          </a:p>
          <a:p>
            <a:pPr marL="663415" lvl="1" indent="0" defTabSz="182453">
              <a:lnSpc>
                <a:spcPct val="120000"/>
              </a:lnSpc>
              <a:buNone/>
              <a:defRPr/>
            </a:pPr>
            <a:r>
              <a:rPr lang="en-GB" sz="2500" dirty="0"/>
              <a:t>In 1958, the IAEA published its </a:t>
            </a:r>
            <a:r>
              <a:rPr lang="en-GB" sz="2500" dirty="0">
                <a:solidFill>
                  <a:srgbClr val="990033"/>
                </a:solidFill>
              </a:rPr>
              <a:t>first Safety Standard</a:t>
            </a:r>
            <a:r>
              <a:rPr lang="en-GB" sz="2500" dirty="0"/>
              <a:t>, </a:t>
            </a:r>
            <a:r>
              <a:rPr lang="en-GB" sz="2500" dirty="0" smtClean="0"/>
              <a:t>Safety Series</a:t>
            </a:r>
            <a:br>
              <a:rPr lang="en-GB" sz="2500" dirty="0" smtClean="0"/>
            </a:br>
            <a:r>
              <a:rPr lang="en-GB" sz="2500" dirty="0" smtClean="0"/>
              <a:t>No</a:t>
            </a:r>
            <a:r>
              <a:rPr lang="en-GB" sz="2500" dirty="0"/>
              <a:t>. 1, </a:t>
            </a:r>
            <a:r>
              <a:rPr lang="en-GB" sz="2500" dirty="0">
                <a:solidFill>
                  <a:srgbClr val="990033"/>
                </a:solidFill>
              </a:rPr>
              <a:t>Safety Handling of </a:t>
            </a:r>
            <a:r>
              <a:rPr lang="en-GB" sz="2500" dirty="0" smtClean="0">
                <a:solidFill>
                  <a:srgbClr val="990033"/>
                </a:solidFill>
              </a:rPr>
              <a:t>Radioisotopes</a:t>
            </a:r>
          </a:p>
          <a:p>
            <a:pPr marL="663415" lvl="1" indent="0" defTabSz="182453">
              <a:lnSpc>
                <a:spcPct val="120000"/>
              </a:lnSpc>
              <a:buNone/>
              <a:defRPr/>
            </a:pPr>
            <a:endParaRPr lang="en-GB" sz="2500" dirty="0" smtClean="0"/>
          </a:p>
        </p:txBody>
      </p:sp>
      <p:sp>
        <p:nvSpPr>
          <p:cNvPr id="4" name="Slide Number Placeholder 3"/>
          <p:cNvSpPr>
            <a:spLocks noGrp="1"/>
          </p:cNvSpPr>
          <p:nvPr>
            <p:ph type="sldNum" sz="quarter" idx="11"/>
          </p:nvPr>
        </p:nvSpPr>
        <p:spPr/>
        <p:txBody>
          <a:bodyPr/>
          <a:lstStyle/>
          <a:p>
            <a:fld id="{368EDBF0-A21D-4BB3-9FC8-5FAFD680572A}" type="slidenum">
              <a:rPr lang="en-GB" altLang="en-US" smtClean="0"/>
              <a:pPr/>
              <a:t>2</a:t>
            </a:fld>
            <a:endParaRPr lang="en-GB"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41" y="2254155"/>
            <a:ext cx="1614871" cy="247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7065481" y="4383357"/>
            <a:ext cx="1650910" cy="2279381"/>
          </a:xfrm>
          <a:prstGeom prst="rect">
            <a:avLst/>
          </a:prstGeom>
        </p:spPr>
      </p:pic>
    </p:spTree>
    <p:extLst>
      <p:ext uri="{BB962C8B-B14F-4D97-AF65-F5344CB8AC3E}">
        <p14:creationId xmlns:p14="http://schemas.microsoft.com/office/powerpoint/2010/main" val="2569755493"/>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General Safety Requirements</a:t>
            </a:r>
            <a:endParaRPr lang="en-GB" dirty="0" smtClean="0"/>
          </a:p>
        </p:txBody>
      </p:sp>
      <p:sp>
        <p:nvSpPr>
          <p:cNvPr id="13315" name="Rectangle 3"/>
          <p:cNvSpPr>
            <a:spLocks noGrp="1" noChangeArrowheads="1"/>
          </p:cNvSpPr>
          <p:nvPr>
            <p:ph type="body" idx="1"/>
          </p:nvPr>
        </p:nvSpPr>
        <p:spPr>
          <a:xfrm>
            <a:off x="268287" y="1241426"/>
            <a:ext cx="7735070" cy="2832733"/>
          </a:xfrm>
        </p:spPr>
        <p:txBody>
          <a:bodyPr>
            <a:normAutofit fontScale="62500" lnSpcReduction="20000"/>
          </a:bodyPr>
          <a:lstStyle/>
          <a:p>
            <a:pPr marL="0" indent="0">
              <a:buNone/>
            </a:pPr>
            <a:r>
              <a:rPr lang="en-GB" sz="3100" i="1" dirty="0" smtClean="0">
                <a:solidFill>
                  <a:srgbClr val="C00000"/>
                </a:solidFill>
                <a:latin typeface="Calibri" panose="020F0502020204030204" pitchFamily="34" charset="0"/>
              </a:rPr>
              <a:t>GSR Part 3 </a:t>
            </a:r>
            <a:r>
              <a:rPr lang="en-GB" sz="3100" i="1" dirty="0">
                <a:solidFill>
                  <a:srgbClr val="C00000"/>
                </a:solidFill>
                <a:latin typeface="Calibri" panose="020F0502020204030204" pitchFamily="34" charset="0"/>
              </a:rPr>
              <a:t>Radiation Protection </a:t>
            </a:r>
            <a:r>
              <a:rPr lang="en-GB" sz="3100" i="1" dirty="0" smtClean="0">
                <a:solidFill>
                  <a:srgbClr val="C00000"/>
                </a:solidFill>
                <a:latin typeface="Calibri" panose="020F0502020204030204" pitchFamily="34" charset="0"/>
              </a:rPr>
              <a:t>and Safety </a:t>
            </a:r>
            <a:r>
              <a:rPr lang="en-GB" sz="3100" i="1" dirty="0">
                <a:solidFill>
                  <a:srgbClr val="C00000"/>
                </a:solidFill>
                <a:latin typeface="Calibri" panose="020F0502020204030204" pitchFamily="34" charset="0"/>
              </a:rPr>
              <a:t>of Radiation Sources</a:t>
            </a:r>
            <a:r>
              <a:rPr lang="en-GB" sz="3100" i="1" dirty="0" smtClean="0">
                <a:solidFill>
                  <a:srgbClr val="C00000"/>
                </a:solidFill>
                <a:latin typeface="Calibri" panose="020F0502020204030204" pitchFamily="34" charset="0"/>
              </a:rPr>
              <a:t>: International Basic Safety </a:t>
            </a:r>
            <a:r>
              <a:rPr lang="en-GB" sz="3100" i="1" dirty="0">
                <a:solidFill>
                  <a:srgbClr val="C00000"/>
                </a:solidFill>
                <a:latin typeface="Calibri" panose="020F0502020204030204" pitchFamily="34" charset="0"/>
              </a:rPr>
              <a:t>Standards</a:t>
            </a:r>
          </a:p>
          <a:p>
            <a:pPr marL="0" indent="0" eaLnBrk="1" hangingPunct="1">
              <a:lnSpc>
                <a:spcPct val="120000"/>
              </a:lnSpc>
              <a:spcBef>
                <a:spcPct val="0"/>
              </a:spcBef>
              <a:buSzTx/>
              <a:buNone/>
            </a:pPr>
            <a:r>
              <a:rPr lang="en-GB" dirty="0" smtClean="0">
                <a:latin typeface="Calibri" panose="020F0502020204030204" pitchFamily="34" charset="0"/>
              </a:rPr>
              <a:t>			</a:t>
            </a:r>
          </a:p>
          <a:p>
            <a:pPr indent="-360000" eaLnBrk="1" hangingPunct="1">
              <a:lnSpc>
                <a:spcPct val="120000"/>
              </a:lnSpc>
              <a:spcBef>
                <a:spcPct val="0"/>
              </a:spcBef>
              <a:buSzTx/>
            </a:pPr>
            <a:r>
              <a:rPr lang="en-GB" dirty="0"/>
              <a:t>This publication </a:t>
            </a:r>
            <a:r>
              <a:rPr lang="en-GB" dirty="0" smtClean="0"/>
              <a:t>establishes requirements for</a:t>
            </a:r>
            <a:br>
              <a:rPr lang="en-GB" dirty="0" smtClean="0"/>
            </a:br>
            <a:r>
              <a:rPr lang="en-GB" dirty="0" smtClean="0"/>
              <a:t>the </a:t>
            </a:r>
            <a:r>
              <a:rPr lang="en-GB" dirty="0"/>
              <a:t>protection </a:t>
            </a:r>
            <a:r>
              <a:rPr lang="en-GB" dirty="0" smtClean="0"/>
              <a:t>of people </a:t>
            </a:r>
            <a:r>
              <a:rPr lang="en-GB" dirty="0"/>
              <a:t>and </a:t>
            </a:r>
            <a:r>
              <a:rPr lang="en-GB" dirty="0" smtClean="0"/>
              <a:t>the</a:t>
            </a:r>
            <a:br>
              <a:rPr lang="en-GB" dirty="0" smtClean="0"/>
            </a:br>
            <a:r>
              <a:rPr lang="en-GB" dirty="0" smtClean="0"/>
              <a:t>environment from harmful </a:t>
            </a:r>
            <a:r>
              <a:rPr lang="en-GB" dirty="0"/>
              <a:t>effects of </a:t>
            </a:r>
            <a:r>
              <a:rPr lang="en-GB" dirty="0" smtClean="0"/>
              <a:t>ionizing</a:t>
            </a:r>
            <a:br>
              <a:rPr lang="en-GB" dirty="0" smtClean="0"/>
            </a:br>
            <a:r>
              <a:rPr lang="en-GB" dirty="0" smtClean="0"/>
              <a:t>radiation and for </a:t>
            </a:r>
            <a:r>
              <a:rPr lang="en-GB" dirty="0"/>
              <a:t>the safety of radiation </a:t>
            </a:r>
            <a:r>
              <a:rPr lang="en-GB" dirty="0" smtClean="0"/>
              <a:t>sources</a:t>
            </a:r>
          </a:p>
          <a:p>
            <a:pPr indent="-360000" eaLnBrk="1" hangingPunct="1">
              <a:lnSpc>
                <a:spcPct val="120000"/>
              </a:lnSpc>
              <a:spcBef>
                <a:spcPct val="0"/>
              </a:spcBef>
              <a:buSzTx/>
            </a:pPr>
            <a:endParaRPr lang="en-GB" dirty="0">
              <a:latin typeface="Calibri" panose="020F0502020204030204" pitchFamily="34" charset="0"/>
            </a:endParaRPr>
          </a:p>
          <a:p>
            <a:pPr indent="-360000" eaLnBrk="1" hangingPunct="1">
              <a:lnSpc>
                <a:spcPct val="120000"/>
              </a:lnSpc>
              <a:spcBef>
                <a:spcPct val="0"/>
              </a:spcBef>
              <a:buSzTx/>
            </a:pPr>
            <a:r>
              <a:rPr lang="en-GB" dirty="0" smtClean="0">
                <a:latin typeface="Calibri" panose="020F0502020204030204" pitchFamily="34" charset="0"/>
              </a:rPr>
              <a:t>Replaced the Basic Safety Standards of 1996</a:t>
            </a:r>
          </a:p>
        </p:txBody>
      </p:sp>
      <p:pic>
        <p:nvPicPr>
          <p:cNvPr id="2" name="Picture 1"/>
          <p:cNvPicPr>
            <a:picLocks noChangeAspect="1"/>
          </p:cNvPicPr>
          <p:nvPr/>
        </p:nvPicPr>
        <p:blipFill>
          <a:blip r:embed="rId3"/>
          <a:stretch>
            <a:fillRect/>
          </a:stretch>
        </p:blipFill>
        <p:spPr>
          <a:xfrm>
            <a:off x="6589337" y="2268599"/>
            <a:ext cx="2370667" cy="3556001"/>
          </a:xfrm>
          <a:prstGeom prst="rect">
            <a:avLst/>
          </a:prstGeom>
          <a:effectLst>
            <a:glow rad="101600">
              <a:schemeClr val="tx1">
                <a:lumMod val="50000"/>
                <a:lumOff val="50000"/>
                <a:alpha val="40000"/>
              </a:schemeClr>
            </a:glow>
          </a:effectLst>
        </p:spPr>
      </p:pic>
      <p:pic>
        <p:nvPicPr>
          <p:cNvPr id="3" name="Picture 2"/>
          <p:cNvPicPr>
            <a:picLocks noChangeAspect="1"/>
          </p:cNvPicPr>
          <p:nvPr/>
        </p:nvPicPr>
        <p:blipFill>
          <a:blip r:embed="rId4"/>
          <a:stretch>
            <a:fillRect/>
          </a:stretch>
        </p:blipFill>
        <p:spPr>
          <a:xfrm>
            <a:off x="2786381" y="4167708"/>
            <a:ext cx="1653540" cy="2497252"/>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387140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General Safety Requirements</a:t>
            </a:r>
            <a:endParaRPr lang="en-GB" dirty="0" smtClean="0"/>
          </a:p>
        </p:txBody>
      </p:sp>
      <p:sp>
        <p:nvSpPr>
          <p:cNvPr id="13315" name="Rectangle 3"/>
          <p:cNvSpPr>
            <a:spLocks noGrp="1" noChangeArrowheads="1"/>
          </p:cNvSpPr>
          <p:nvPr>
            <p:ph type="body" idx="1"/>
          </p:nvPr>
        </p:nvSpPr>
        <p:spPr>
          <a:xfrm>
            <a:off x="268287" y="1241425"/>
            <a:ext cx="8630616" cy="5055680"/>
          </a:xfrm>
        </p:spPr>
        <p:txBody>
          <a:bodyPr>
            <a:normAutofit fontScale="55000" lnSpcReduction="20000"/>
          </a:bodyPr>
          <a:lstStyle/>
          <a:p>
            <a:pPr marL="0" indent="0">
              <a:buNone/>
            </a:pPr>
            <a:r>
              <a:rPr lang="en-GB" sz="3100" i="1" dirty="0">
                <a:solidFill>
                  <a:srgbClr val="C00000"/>
                </a:solidFill>
                <a:latin typeface="Calibri" panose="020F0502020204030204" pitchFamily="34" charset="0"/>
              </a:rPr>
              <a:t>GSR Part 3 Radiation Protection and Safety of Radiation Sources: International Basic Safety </a:t>
            </a:r>
            <a:r>
              <a:rPr lang="en-GB" sz="3100" i="1" dirty="0" smtClean="0">
                <a:solidFill>
                  <a:srgbClr val="C00000"/>
                </a:solidFill>
                <a:latin typeface="Calibri" panose="020F0502020204030204" pitchFamily="34" charset="0"/>
              </a:rPr>
              <a:t>Standards</a:t>
            </a:r>
            <a:r>
              <a:rPr lang="en-GB" dirty="0" smtClean="0">
                <a:latin typeface="Calibri" panose="020F0502020204030204" pitchFamily="34" charset="0"/>
              </a:rPr>
              <a:t>	</a:t>
            </a:r>
          </a:p>
          <a:p>
            <a:pPr lvl="5" indent="-360000">
              <a:lnSpc>
                <a:spcPct val="120000"/>
              </a:lnSpc>
              <a:spcBef>
                <a:spcPct val="0"/>
              </a:spcBef>
              <a:buSzTx/>
            </a:pPr>
            <a:endParaRPr lang="en-GB" dirty="0" smtClean="0"/>
          </a:p>
          <a:p>
            <a:pPr indent="-360000" eaLnBrk="1" hangingPunct="1">
              <a:lnSpc>
                <a:spcPct val="120000"/>
              </a:lnSpc>
              <a:spcBef>
                <a:spcPct val="0"/>
              </a:spcBef>
              <a:buSzTx/>
            </a:pPr>
            <a:r>
              <a:rPr lang="en-GB" dirty="0" smtClean="0">
                <a:solidFill>
                  <a:srgbClr val="A50021"/>
                </a:solidFill>
              </a:rPr>
              <a:t>General Requirements for Protection and Safety</a:t>
            </a:r>
          </a:p>
          <a:p>
            <a:pPr lvl="1" indent="-360000" eaLnBrk="1" hangingPunct="1">
              <a:lnSpc>
                <a:spcPct val="120000"/>
              </a:lnSpc>
              <a:spcBef>
                <a:spcPct val="0"/>
              </a:spcBef>
              <a:buSzTx/>
            </a:pPr>
            <a:r>
              <a:rPr lang="en-GB" dirty="0" smtClean="0"/>
              <a:t>Responsibilities of government, regulator, operators</a:t>
            </a:r>
          </a:p>
          <a:p>
            <a:pPr lvl="1" indent="-360000" eaLnBrk="1" hangingPunct="1">
              <a:lnSpc>
                <a:spcPct val="120000"/>
              </a:lnSpc>
              <a:spcBef>
                <a:spcPct val="0"/>
              </a:spcBef>
              <a:buSzTx/>
            </a:pPr>
            <a:r>
              <a:rPr lang="en-GB" dirty="0" smtClean="0"/>
              <a:t>Management requirements</a:t>
            </a:r>
          </a:p>
          <a:p>
            <a:pPr lvl="4" indent="-360000">
              <a:lnSpc>
                <a:spcPct val="120000"/>
              </a:lnSpc>
              <a:spcBef>
                <a:spcPct val="0"/>
              </a:spcBef>
              <a:buSzTx/>
            </a:pPr>
            <a:endParaRPr lang="en-GB" dirty="0" smtClean="0"/>
          </a:p>
          <a:p>
            <a:pPr indent="-360000" eaLnBrk="1" hangingPunct="1">
              <a:lnSpc>
                <a:spcPct val="120000"/>
              </a:lnSpc>
              <a:spcBef>
                <a:spcPct val="0"/>
              </a:spcBef>
              <a:buSzTx/>
            </a:pPr>
            <a:r>
              <a:rPr lang="en-GB" dirty="0" smtClean="0">
                <a:solidFill>
                  <a:srgbClr val="A50021"/>
                </a:solidFill>
              </a:rPr>
              <a:t>Planned Exposure Situations</a:t>
            </a:r>
          </a:p>
          <a:p>
            <a:pPr lvl="1" indent="-360000" eaLnBrk="1" hangingPunct="1">
              <a:lnSpc>
                <a:spcPct val="120000"/>
              </a:lnSpc>
              <a:spcBef>
                <a:spcPct val="0"/>
              </a:spcBef>
              <a:buSzTx/>
            </a:pPr>
            <a:r>
              <a:rPr lang="en-GB" dirty="0" smtClean="0"/>
              <a:t>Public exposure</a:t>
            </a:r>
          </a:p>
          <a:p>
            <a:pPr lvl="1" indent="-360000" eaLnBrk="1" hangingPunct="1">
              <a:lnSpc>
                <a:spcPct val="120000"/>
              </a:lnSpc>
              <a:spcBef>
                <a:spcPct val="0"/>
              </a:spcBef>
              <a:buSzTx/>
            </a:pPr>
            <a:r>
              <a:rPr lang="en-GB" dirty="0" smtClean="0"/>
              <a:t>Medical exposure</a:t>
            </a:r>
          </a:p>
          <a:p>
            <a:pPr lvl="1" indent="-360000" eaLnBrk="1" hangingPunct="1">
              <a:lnSpc>
                <a:spcPct val="120000"/>
              </a:lnSpc>
              <a:spcBef>
                <a:spcPct val="0"/>
              </a:spcBef>
              <a:buSzTx/>
            </a:pPr>
            <a:r>
              <a:rPr lang="en-GB" dirty="0" smtClean="0"/>
              <a:t>Occupational exposure.</a:t>
            </a:r>
          </a:p>
          <a:p>
            <a:pPr lvl="4" indent="-360000">
              <a:lnSpc>
                <a:spcPct val="120000"/>
              </a:lnSpc>
              <a:spcBef>
                <a:spcPct val="0"/>
              </a:spcBef>
              <a:buSzTx/>
            </a:pPr>
            <a:endParaRPr lang="en-GB" dirty="0" smtClean="0"/>
          </a:p>
          <a:p>
            <a:pPr indent="-360000" eaLnBrk="1" hangingPunct="1">
              <a:lnSpc>
                <a:spcPct val="120000"/>
              </a:lnSpc>
              <a:spcBef>
                <a:spcPct val="0"/>
              </a:spcBef>
              <a:buSzTx/>
            </a:pPr>
            <a:r>
              <a:rPr lang="en-GB" dirty="0" smtClean="0">
                <a:solidFill>
                  <a:srgbClr val="A50021"/>
                </a:solidFill>
              </a:rPr>
              <a:t>Emergency </a:t>
            </a:r>
            <a:r>
              <a:rPr lang="en-GB" dirty="0">
                <a:solidFill>
                  <a:srgbClr val="A50021"/>
                </a:solidFill>
              </a:rPr>
              <a:t>E</a:t>
            </a:r>
            <a:r>
              <a:rPr lang="en-GB" dirty="0" smtClean="0">
                <a:solidFill>
                  <a:srgbClr val="A50021"/>
                </a:solidFill>
              </a:rPr>
              <a:t>xposure Situations</a:t>
            </a:r>
          </a:p>
          <a:p>
            <a:pPr lvl="1" indent="-360000" eaLnBrk="1" hangingPunct="1">
              <a:lnSpc>
                <a:spcPct val="120000"/>
              </a:lnSpc>
              <a:spcBef>
                <a:spcPct val="0"/>
              </a:spcBef>
              <a:buSzTx/>
            </a:pPr>
            <a:r>
              <a:rPr lang="en-GB" dirty="0" smtClean="0"/>
              <a:t>Public and worker exposure </a:t>
            </a:r>
          </a:p>
          <a:p>
            <a:pPr lvl="1" indent="-360000" eaLnBrk="1" hangingPunct="1">
              <a:lnSpc>
                <a:spcPct val="120000"/>
              </a:lnSpc>
              <a:spcBef>
                <a:spcPct val="0"/>
              </a:spcBef>
              <a:buSzTx/>
            </a:pPr>
            <a:r>
              <a:rPr lang="en-GB" dirty="0" smtClean="0"/>
              <a:t>Transition from emergency to existing exposure situation</a:t>
            </a:r>
          </a:p>
          <a:p>
            <a:pPr lvl="7" indent="-360000">
              <a:lnSpc>
                <a:spcPct val="120000"/>
              </a:lnSpc>
              <a:spcBef>
                <a:spcPct val="0"/>
              </a:spcBef>
              <a:buSzTx/>
            </a:pPr>
            <a:endParaRPr lang="en-GB" dirty="0" smtClean="0"/>
          </a:p>
          <a:p>
            <a:pPr indent="-360000" eaLnBrk="1" hangingPunct="1">
              <a:lnSpc>
                <a:spcPct val="120000"/>
              </a:lnSpc>
              <a:spcBef>
                <a:spcPct val="0"/>
              </a:spcBef>
              <a:buSzTx/>
            </a:pPr>
            <a:r>
              <a:rPr lang="en-GB" dirty="0" smtClean="0">
                <a:solidFill>
                  <a:srgbClr val="A50021"/>
                </a:solidFill>
              </a:rPr>
              <a:t>Existing </a:t>
            </a:r>
            <a:r>
              <a:rPr lang="en-GB" dirty="0">
                <a:solidFill>
                  <a:srgbClr val="A50021"/>
                </a:solidFill>
              </a:rPr>
              <a:t>E</a:t>
            </a:r>
            <a:r>
              <a:rPr lang="en-GB" dirty="0" smtClean="0">
                <a:solidFill>
                  <a:srgbClr val="A50021"/>
                </a:solidFill>
              </a:rPr>
              <a:t>xposure Situation</a:t>
            </a:r>
            <a:r>
              <a:rPr lang="en-GB" dirty="0"/>
              <a:t> </a:t>
            </a:r>
            <a:endParaRPr lang="en-GB" dirty="0" smtClean="0"/>
          </a:p>
          <a:p>
            <a:pPr lvl="1" indent="-360000" eaLnBrk="1" hangingPunct="1">
              <a:lnSpc>
                <a:spcPct val="120000"/>
              </a:lnSpc>
              <a:spcBef>
                <a:spcPct val="0"/>
              </a:spcBef>
              <a:buSzTx/>
            </a:pPr>
            <a:r>
              <a:rPr lang="en-GB" dirty="0"/>
              <a:t>Public and worker exposure </a:t>
            </a:r>
            <a:endParaRPr lang="en-GB" dirty="0" smtClean="0"/>
          </a:p>
          <a:p>
            <a:pPr lvl="1" indent="-360000" eaLnBrk="1" hangingPunct="1">
              <a:lnSpc>
                <a:spcPct val="120000"/>
              </a:lnSpc>
              <a:spcBef>
                <a:spcPct val="0"/>
              </a:spcBef>
              <a:buSzTx/>
            </a:pPr>
            <a:endParaRPr lang="en-GB" dirty="0"/>
          </a:p>
          <a:p>
            <a:pPr indent="-360000" eaLnBrk="1" hangingPunct="1">
              <a:lnSpc>
                <a:spcPct val="120000"/>
              </a:lnSpc>
              <a:spcBef>
                <a:spcPct val="0"/>
              </a:spcBef>
              <a:buSzTx/>
            </a:pPr>
            <a:r>
              <a:rPr lang="en-GB" sz="3300" dirty="0">
                <a:solidFill>
                  <a:srgbClr val="A50021"/>
                </a:solidFill>
              </a:rPr>
              <a:t>Exemption Levels, Dose Conversion Factors</a:t>
            </a:r>
          </a:p>
          <a:p>
            <a:pPr indent="-360000" eaLnBrk="1" hangingPunct="1">
              <a:lnSpc>
                <a:spcPct val="120000"/>
              </a:lnSpc>
              <a:spcBef>
                <a:spcPct val="0"/>
              </a:spcBef>
              <a:buSzTx/>
            </a:pPr>
            <a:endParaRPr lang="en-GB" dirty="0" smtClean="0"/>
          </a:p>
          <a:p>
            <a:pPr lvl="1" indent="-360000" eaLnBrk="1" hangingPunct="1">
              <a:lnSpc>
                <a:spcPct val="120000"/>
              </a:lnSpc>
              <a:spcBef>
                <a:spcPct val="0"/>
              </a:spcBef>
              <a:buSzTx/>
            </a:pPr>
            <a:endParaRPr lang="en-GB" dirty="0" smtClean="0">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5938345" y="2125231"/>
            <a:ext cx="3102939" cy="4654409"/>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202554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General Safety Requirements</a:t>
            </a:r>
            <a:endParaRPr lang="en-GB" dirty="0" smtClean="0"/>
          </a:p>
        </p:txBody>
      </p:sp>
      <p:sp>
        <p:nvSpPr>
          <p:cNvPr id="13315" name="Rectangle 3"/>
          <p:cNvSpPr>
            <a:spLocks noGrp="1" noChangeArrowheads="1"/>
          </p:cNvSpPr>
          <p:nvPr>
            <p:ph type="body" idx="1"/>
          </p:nvPr>
        </p:nvSpPr>
        <p:spPr>
          <a:xfrm>
            <a:off x="268287" y="1241425"/>
            <a:ext cx="6594426" cy="5055680"/>
          </a:xfrm>
        </p:spPr>
        <p:txBody>
          <a:bodyPr>
            <a:normAutofit fontScale="70000" lnSpcReduction="20000"/>
          </a:bodyPr>
          <a:lstStyle/>
          <a:p>
            <a:pPr marL="0" indent="0">
              <a:buNone/>
            </a:pPr>
            <a:r>
              <a:rPr lang="en-GB" sz="3100" i="1" dirty="0" smtClean="0">
                <a:solidFill>
                  <a:srgbClr val="C00000"/>
                </a:solidFill>
                <a:latin typeface="Calibri" panose="020F0502020204030204" pitchFamily="34" charset="0"/>
              </a:rPr>
              <a:t>GSR Part 4 Safety Assessment for Facilities and Activities</a:t>
            </a:r>
            <a:endParaRPr lang="en-GB" sz="3100" i="1" dirty="0">
              <a:solidFill>
                <a:srgbClr val="C00000"/>
              </a:solidFill>
              <a:latin typeface="Calibri" panose="020F0502020204030204" pitchFamily="34" charset="0"/>
            </a:endParaRPr>
          </a:p>
          <a:p>
            <a:pPr marL="0" indent="0" eaLnBrk="1" hangingPunct="1">
              <a:lnSpc>
                <a:spcPct val="120000"/>
              </a:lnSpc>
              <a:spcBef>
                <a:spcPct val="0"/>
              </a:spcBef>
              <a:buSzTx/>
              <a:buNone/>
            </a:pPr>
            <a:r>
              <a:rPr lang="en-GB" dirty="0" smtClean="0">
                <a:latin typeface="Calibri" panose="020F0502020204030204" pitchFamily="34" charset="0"/>
              </a:rPr>
              <a:t>			</a:t>
            </a:r>
          </a:p>
          <a:p>
            <a:pPr indent="-360000" eaLnBrk="1" hangingPunct="1">
              <a:lnSpc>
                <a:spcPct val="120000"/>
              </a:lnSpc>
              <a:spcBef>
                <a:spcPct val="0"/>
              </a:spcBef>
              <a:buSzTx/>
            </a:pPr>
            <a:r>
              <a:rPr lang="en-GB" dirty="0" smtClean="0"/>
              <a:t>This </a:t>
            </a:r>
            <a:r>
              <a:rPr lang="en-GB" dirty="0"/>
              <a:t>publication establishes the generally applicable </a:t>
            </a:r>
            <a:r>
              <a:rPr lang="en-GB" dirty="0">
                <a:solidFill>
                  <a:srgbClr val="00B050"/>
                </a:solidFill>
              </a:rPr>
              <a:t>requirements to be fulfilled in safety assessment for facilities and </a:t>
            </a:r>
            <a:r>
              <a:rPr lang="en-GB" dirty="0" smtClean="0">
                <a:solidFill>
                  <a:srgbClr val="00B050"/>
                </a:solidFill>
              </a:rPr>
              <a:t>activities</a:t>
            </a:r>
          </a:p>
          <a:p>
            <a:pPr lvl="4" indent="-360000">
              <a:lnSpc>
                <a:spcPct val="120000"/>
              </a:lnSpc>
              <a:spcBef>
                <a:spcPct val="0"/>
              </a:spcBef>
              <a:buSzTx/>
            </a:pPr>
            <a:endParaRPr lang="en-GB" dirty="0" smtClean="0"/>
          </a:p>
          <a:p>
            <a:pPr lvl="1" indent="-360000" eaLnBrk="1" hangingPunct="1">
              <a:lnSpc>
                <a:spcPct val="120000"/>
              </a:lnSpc>
              <a:spcBef>
                <a:spcPct val="0"/>
              </a:spcBef>
              <a:buSzTx/>
            </a:pPr>
            <a:r>
              <a:rPr lang="en-GB" dirty="0" smtClean="0"/>
              <a:t>Defence </a:t>
            </a:r>
            <a:r>
              <a:rPr lang="en-GB" dirty="0"/>
              <a:t>in depth, quantitative analyses </a:t>
            </a:r>
            <a:r>
              <a:rPr lang="en-GB" dirty="0" smtClean="0"/>
              <a:t>and</a:t>
            </a:r>
            <a:br>
              <a:rPr lang="en-GB" dirty="0" smtClean="0"/>
            </a:br>
            <a:r>
              <a:rPr lang="en-GB" dirty="0" smtClean="0"/>
              <a:t>the </a:t>
            </a:r>
            <a:r>
              <a:rPr lang="en-GB" dirty="0"/>
              <a:t>application of a graded approach to the ranges of facilities </a:t>
            </a:r>
            <a:r>
              <a:rPr lang="en-GB" dirty="0" smtClean="0"/>
              <a:t>and of </a:t>
            </a:r>
            <a:r>
              <a:rPr lang="en-GB" dirty="0"/>
              <a:t>activities that are </a:t>
            </a:r>
            <a:r>
              <a:rPr lang="en-GB" dirty="0" smtClean="0"/>
              <a:t>addressed</a:t>
            </a:r>
          </a:p>
          <a:p>
            <a:pPr lvl="3" indent="-360000" eaLnBrk="1" hangingPunct="1">
              <a:lnSpc>
                <a:spcPct val="120000"/>
              </a:lnSpc>
              <a:spcBef>
                <a:spcPct val="0"/>
              </a:spcBef>
              <a:buSzTx/>
            </a:pPr>
            <a:endParaRPr lang="en-GB" dirty="0" smtClean="0"/>
          </a:p>
          <a:p>
            <a:pPr lvl="1" indent="-360000" eaLnBrk="1" hangingPunct="1">
              <a:lnSpc>
                <a:spcPct val="120000"/>
              </a:lnSpc>
              <a:spcBef>
                <a:spcPct val="0"/>
              </a:spcBef>
              <a:buSzTx/>
            </a:pPr>
            <a:r>
              <a:rPr lang="en-GB" dirty="0" smtClean="0"/>
              <a:t>Independent </a:t>
            </a:r>
            <a:r>
              <a:rPr lang="en-GB" dirty="0"/>
              <a:t>verification of the safety assessment that needs to be carried out </a:t>
            </a:r>
            <a:r>
              <a:rPr lang="en-GB" dirty="0" smtClean="0"/>
              <a:t>by</a:t>
            </a:r>
            <a:br>
              <a:rPr lang="en-GB" dirty="0" smtClean="0"/>
            </a:br>
            <a:r>
              <a:rPr lang="en-GB" dirty="0" smtClean="0"/>
              <a:t>the </a:t>
            </a:r>
            <a:r>
              <a:rPr lang="en-GB" dirty="0"/>
              <a:t>originators and users of the safety </a:t>
            </a:r>
            <a:r>
              <a:rPr lang="en-GB" dirty="0" smtClean="0"/>
              <a:t>assessment</a:t>
            </a:r>
            <a:endParaRPr lang="en-GB" dirty="0" smtClean="0">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6779846" y="1879600"/>
            <a:ext cx="2140404" cy="3219450"/>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64956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General Safety Requirements</a:t>
            </a:r>
            <a:endParaRPr lang="en-GB" dirty="0" smtClean="0"/>
          </a:p>
        </p:txBody>
      </p:sp>
      <p:sp>
        <p:nvSpPr>
          <p:cNvPr id="13315" name="Rectangle 3"/>
          <p:cNvSpPr>
            <a:spLocks noGrp="1" noChangeArrowheads="1"/>
          </p:cNvSpPr>
          <p:nvPr>
            <p:ph type="body" idx="1"/>
          </p:nvPr>
        </p:nvSpPr>
        <p:spPr>
          <a:xfrm>
            <a:off x="268287" y="1241425"/>
            <a:ext cx="8630616" cy="5055680"/>
          </a:xfrm>
        </p:spPr>
        <p:txBody>
          <a:bodyPr>
            <a:normAutofit fontScale="62500" lnSpcReduction="20000"/>
          </a:bodyPr>
          <a:lstStyle/>
          <a:p>
            <a:pPr marL="0" indent="0">
              <a:buNone/>
            </a:pPr>
            <a:r>
              <a:rPr lang="en-GB" sz="3100" i="1" dirty="0" smtClean="0">
                <a:solidFill>
                  <a:srgbClr val="C00000"/>
                </a:solidFill>
                <a:latin typeface="Calibri" panose="020F0502020204030204" pitchFamily="34" charset="0"/>
              </a:rPr>
              <a:t>GSR Part 4 Safety Assessment for Facilities and Activities</a:t>
            </a:r>
            <a:r>
              <a:rPr lang="en-GB" dirty="0" smtClean="0">
                <a:latin typeface="Calibri" panose="020F0502020204030204" pitchFamily="34" charset="0"/>
              </a:rPr>
              <a:t>			</a:t>
            </a:r>
          </a:p>
          <a:p>
            <a:pPr lvl="5" indent="-360000">
              <a:lnSpc>
                <a:spcPct val="120000"/>
              </a:lnSpc>
              <a:spcBef>
                <a:spcPct val="0"/>
              </a:spcBef>
              <a:buSzTx/>
            </a:pPr>
            <a:endParaRPr lang="en-GB" dirty="0" smtClean="0"/>
          </a:p>
          <a:p>
            <a:pPr indent="-360000" eaLnBrk="1" hangingPunct="1">
              <a:lnSpc>
                <a:spcPct val="120000"/>
              </a:lnSpc>
              <a:spcBef>
                <a:spcPct val="0"/>
              </a:spcBef>
              <a:buSzTx/>
            </a:pPr>
            <a:r>
              <a:rPr lang="en-GB" dirty="0" smtClean="0">
                <a:solidFill>
                  <a:srgbClr val="A50021"/>
                </a:solidFill>
              </a:rPr>
              <a:t>Basis for Requiring a Safety Assessment</a:t>
            </a:r>
          </a:p>
          <a:p>
            <a:pPr lvl="1" indent="-360000" eaLnBrk="1" hangingPunct="1">
              <a:lnSpc>
                <a:spcPct val="120000"/>
              </a:lnSpc>
              <a:spcBef>
                <a:spcPct val="0"/>
              </a:spcBef>
              <a:buSzTx/>
            </a:pPr>
            <a:r>
              <a:rPr lang="en-GB" dirty="0" smtClean="0"/>
              <a:t>Basis </a:t>
            </a:r>
            <a:r>
              <a:rPr lang="en-GB" dirty="0"/>
              <a:t>for requiring a safety assessment to be carried out, derived from </a:t>
            </a:r>
            <a:r>
              <a:rPr lang="en-GB" dirty="0" smtClean="0"/>
              <a:t>SF-1</a:t>
            </a:r>
          </a:p>
          <a:p>
            <a:pPr lvl="4" indent="-360000">
              <a:lnSpc>
                <a:spcPct val="120000"/>
              </a:lnSpc>
              <a:spcBef>
                <a:spcPct val="0"/>
              </a:spcBef>
              <a:buSzTx/>
            </a:pPr>
            <a:endParaRPr lang="en-GB" dirty="0" smtClean="0"/>
          </a:p>
          <a:p>
            <a:pPr indent="-360000" eaLnBrk="1" hangingPunct="1">
              <a:lnSpc>
                <a:spcPct val="120000"/>
              </a:lnSpc>
              <a:spcBef>
                <a:spcPct val="0"/>
              </a:spcBef>
              <a:buSzTx/>
            </a:pPr>
            <a:r>
              <a:rPr lang="en-GB" dirty="0" smtClean="0">
                <a:solidFill>
                  <a:srgbClr val="A50021"/>
                </a:solidFill>
              </a:rPr>
              <a:t>Graded Approach</a:t>
            </a:r>
          </a:p>
          <a:p>
            <a:pPr lvl="1" indent="-360000" eaLnBrk="1" hangingPunct="1">
              <a:lnSpc>
                <a:spcPct val="120000"/>
              </a:lnSpc>
              <a:spcBef>
                <a:spcPct val="0"/>
              </a:spcBef>
              <a:buSzTx/>
            </a:pPr>
            <a:r>
              <a:rPr lang="en-GB" dirty="0" smtClean="0"/>
              <a:t>to </a:t>
            </a:r>
            <a:r>
              <a:rPr lang="en-GB" dirty="0"/>
              <a:t>implementation of the requirements for safety assessment for different facilities and activities</a:t>
            </a:r>
            <a:r>
              <a:rPr lang="en-GB" dirty="0" smtClean="0"/>
              <a:t>.</a:t>
            </a:r>
          </a:p>
          <a:p>
            <a:pPr lvl="4" indent="-360000">
              <a:lnSpc>
                <a:spcPct val="120000"/>
              </a:lnSpc>
              <a:spcBef>
                <a:spcPct val="0"/>
              </a:spcBef>
              <a:buSzTx/>
            </a:pPr>
            <a:endParaRPr lang="en-GB" dirty="0" smtClean="0"/>
          </a:p>
          <a:p>
            <a:pPr indent="-360000" eaLnBrk="1" hangingPunct="1">
              <a:lnSpc>
                <a:spcPct val="120000"/>
              </a:lnSpc>
              <a:spcBef>
                <a:spcPct val="0"/>
              </a:spcBef>
              <a:buSzTx/>
            </a:pPr>
            <a:r>
              <a:rPr lang="en-GB" dirty="0" smtClean="0">
                <a:solidFill>
                  <a:srgbClr val="A50021"/>
                </a:solidFill>
              </a:rPr>
              <a:t>Safety Assessment</a:t>
            </a:r>
          </a:p>
          <a:p>
            <a:pPr lvl="1" indent="-360000" eaLnBrk="1" hangingPunct="1">
              <a:lnSpc>
                <a:spcPct val="120000"/>
              </a:lnSpc>
              <a:spcBef>
                <a:spcPct val="0"/>
              </a:spcBef>
              <a:buSzTx/>
            </a:pPr>
            <a:r>
              <a:rPr lang="en-GB" dirty="0" smtClean="0"/>
              <a:t>Overall </a:t>
            </a:r>
            <a:r>
              <a:rPr lang="en-GB" dirty="0"/>
              <a:t>requirements for a safety assessment and specific requirements that relate to the assessment of features relevant to safety </a:t>
            </a:r>
            <a:endParaRPr lang="en-GB" dirty="0" smtClean="0"/>
          </a:p>
          <a:p>
            <a:pPr lvl="1" indent="-360000" eaLnBrk="1" hangingPunct="1">
              <a:lnSpc>
                <a:spcPct val="120000"/>
              </a:lnSpc>
              <a:spcBef>
                <a:spcPct val="0"/>
              </a:spcBef>
              <a:buSzTx/>
            </a:pPr>
            <a:r>
              <a:rPr lang="en-GB" dirty="0" smtClean="0"/>
              <a:t>Requirements </a:t>
            </a:r>
            <a:r>
              <a:rPr lang="en-GB" dirty="0"/>
              <a:t>to address: defence in depth and </a:t>
            </a:r>
            <a:r>
              <a:rPr lang="en-GB" dirty="0" smtClean="0"/>
              <a:t>safety</a:t>
            </a:r>
            <a:br>
              <a:rPr lang="en-GB" dirty="0" smtClean="0"/>
            </a:br>
            <a:r>
              <a:rPr lang="en-GB" dirty="0" smtClean="0"/>
              <a:t>margins, to </a:t>
            </a:r>
            <a:r>
              <a:rPr lang="en-GB" dirty="0"/>
              <a:t>perform safety analysis, to document the </a:t>
            </a:r>
            <a:r>
              <a:rPr lang="en-GB" dirty="0" smtClean="0"/>
              <a:t>safety</a:t>
            </a:r>
            <a:br>
              <a:rPr lang="en-GB" dirty="0" smtClean="0"/>
            </a:br>
            <a:r>
              <a:rPr lang="en-GB" dirty="0" smtClean="0"/>
              <a:t>assessment </a:t>
            </a:r>
            <a:r>
              <a:rPr lang="en-GB" dirty="0"/>
              <a:t>and to carry out an independent </a:t>
            </a:r>
            <a:r>
              <a:rPr lang="en-GB" dirty="0" smtClean="0"/>
              <a:t>verification</a:t>
            </a:r>
          </a:p>
          <a:p>
            <a:pPr lvl="7" indent="-360000">
              <a:lnSpc>
                <a:spcPct val="120000"/>
              </a:lnSpc>
              <a:spcBef>
                <a:spcPct val="0"/>
              </a:spcBef>
              <a:buSzTx/>
            </a:pPr>
            <a:endParaRPr lang="en-GB" dirty="0" smtClean="0"/>
          </a:p>
          <a:p>
            <a:pPr indent="-360000" eaLnBrk="1" hangingPunct="1">
              <a:lnSpc>
                <a:spcPct val="120000"/>
              </a:lnSpc>
              <a:spcBef>
                <a:spcPct val="0"/>
              </a:spcBef>
              <a:buSzTx/>
            </a:pPr>
            <a:r>
              <a:rPr lang="en-GB" dirty="0" smtClean="0">
                <a:solidFill>
                  <a:srgbClr val="A50021"/>
                </a:solidFill>
              </a:rPr>
              <a:t>Management and Maintenance of the Safety</a:t>
            </a:r>
            <a:br>
              <a:rPr lang="en-GB" dirty="0" smtClean="0">
                <a:solidFill>
                  <a:srgbClr val="A50021"/>
                </a:solidFill>
              </a:rPr>
            </a:br>
            <a:r>
              <a:rPr lang="en-GB" dirty="0" smtClean="0">
                <a:solidFill>
                  <a:srgbClr val="A50021"/>
                </a:solidFill>
              </a:rPr>
              <a:t>Assessment</a:t>
            </a:r>
            <a:r>
              <a:rPr lang="en-GB" dirty="0"/>
              <a:t> </a:t>
            </a:r>
            <a:endParaRPr lang="en-GB" dirty="0" smtClean="0">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7402015" y="4331852"/>
            <a:ext cx="1610010" cy="2421667"/>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4018553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General Safety Requirements</a:t>
            </a:r>
            <a:endParaRPr lang="en-GB" dirty="0" smtClean="0"/>
          </a:p>
        </p:txBody>
      </p:sp>
      <p:sp>
        <p:nvSpPr>
          <p:cNvPr id="13315" name="Rectangle 3"/>
          <p:cNvSpPr>
            <a:spLocks noGrp="1" noChangeArrowheads="1"/>
          </p:cNvSpPr>
          <p:nvPr>
            <p:ph type="body" idx="1"/>
          </p:nvPr>
        </p:nvSpPr>
        <p:spPr>
          <a:xfrm>
            <a:off x="268287" y="1241425"/>
            <a:ext cx="6405890" cy="5055680"/>
          </a:xfrm>
        </p:spPr>
        <p:txBody>
          <a:bodyPr>
            <a:normAutofit fontScale="85000" lnSpcReduction="20000"/>
          </a:bodyPr>
          <a:lstStyle/>
          <a:p>
            <a:pPr marL="0" indent="0">
              <a:buNone/>
            </a:pPr>
            <a:r>
              <a:rPr lang="en-GB" sz="3100" i="1" dirty="0" smtClean="0">
                <a:solidFill>
                  <a:srgbClr val="C00000"/>
                </a:solidFill>
                <a:latin typeface="Calibri" panose="020F0502020204030204" pitchFamily="34" charset="0"/>
              </a:rPr>
              <a:t>GSR Part 5 Pre-Disposal of Radioactive Waste</a:t>
            </a:r>
            <a:endParaRPr lang="en-GB" dirty="0" smtClean="0">
              <a:latin typeface="Calibri" panose="020F0502020204030204" pitchFamily="34" charset="0"/>
            </a:endParaRPr>
          </a:p>
          <a:p>
            <a:pPr lvl="6" indent="-360000">
              <a:lnSpc>
                <a:spcPct val="120000"/>
              </a:lnSpc>
              <a:spcBef>
                <a:spcPct val="0"/>
              </a:spcBef>
              <a:buSzTx/>
            </a:pPr>
            <a:endParaRPr lang="en-GB" dirty="0" smtClean="0"/>
          </a:p>
          <a:p>
            <a:pPr eaLnBrk="1" hangingPunct="1">
              <a:lnSpc>
                <a:spcPct val="110000"/>
              </a:lnSpc>
              <a:buFontTx/>
              <a:buNone/>
            </a:pPr>
            <a:r>
              <a:rPr lang="en-GB" altLang="en-US" sz="2000" u="sng" dirty="0"/>
              <a:t>OBJECTIVES</a:t>
            </a:r>
          </a:p>
          <a:p>
            <a:pPr eaLnBrk="1" hangingPunct="1">
              <a:lnSpc>
                <a:spcPct val="110000"/>
              </a:lnSpc>
            </a:pPr>
            <a:r>
              <a:rPr lang="en-GB" altLang="en-US" sz="2400" dirty="0"/>
              <a:t>To establish the </a:t>
            </a:r>
            <a:r>
              <a:rPr lang="en-GB" altLang="en-US" sz="2400" dirty="0">
                <a:solidFill>
                  <a:srgbClr val="C00000"/>
                </a:solidFill>
              </a:rPr>
              <a:t>requirements</a:t>
            </a:r>
            <a:r>
              <a:rPr lang="en-GB" altLang="en-US" sz="2400" dirty="0"/>
              <a:t> that must be satisfied in the </a:t>
            </a:r>
            <a:r>
              <a:rPr lang="en-GB" altLang="en-US" sz="2400" dirty="0">
                <a:solidFill>
                  <a:srgbClr val="C00000"/>
                </a:solidFill>
              </a:rPr>
              <a:t>predisposal management </a:t>
            </a:r>
            <a:r>
              <a:rPr lang="en-GB" altLang="en-US" sz="2400" dirty="0"/>
              <a:t>of RW</a:t>
            </a:r>
          </a:p>
          <a:p>
            <a:pPr eaLnBrk="1" hangingPunct="1">
              <a:lnSpc>
                <a:spcPct val="110000"/>
              </a:lnSpc>
            </a:pPr>
            <a:r>
              <a:rPr lang="en-GB" altLang="en-US" sz="2400" dirty="0"/>
              <a:t>To sets out the objectives, criteria and requirements that apply to </a:t>
            </a:r>
            <a:r>
              <a:rPr lang="en-GB" altLang="en-US" sz="2400" dirty="0">
                <a:solidFill>
                  <a:srgbClr val="C00000"/>
                </a:solidFill>
              </a:rPr>
              <a:t>all stage of predisposal management facilities</a:t>
            </a:r>
          </a:p>
          <a:p>
            <a:pPr eaLnBrk="1" hangingPunct="1">
              <a:lnSpc>
                <a:spcPct val="110000"/>
              </a:lnSpc>
            </a:pPr>
            <a:endParaRPr lang="en-GB" altLang="en-US" sz="2000" dirty="0"/>
          </a:p>
          <a:p>
            <a:pPr eaLnBrk="1" hangingPunct="1">
              <a:lnSpc>
                <a:spcPct val="110000"/>
              </a:lnSpc>
              <a:buFontTx/>
              <a:buNone/>
            </a:pPr>
            <a:r>
              <a:rPr lang="en-GB" altLang="en-US" sz="2000" u="sng" dirty="0"/>
              <a:t>SCOPE</a:t>
            </a:r>
          </a:p>
          <a:p>
            <a:pPr eaLnBrk="1" hangingPunct="1">
              <a:lnSpc>
                <a:spcPct val="110000"/>
              </a:lnSpc>
            </a:pPr>
            <a:r>
              <a:rPr lang="en-GB" altLang="en-US" sz="2400" dirty="0"/>
              <a:t>Predisposal management of all types of RW</a:t>
            </a:r>
          </a:p>
          <a:p>
            <a:pPr eaLnBrk="1" hangingPunct="1">
              <a:lnSpc>
                <a:spcPct val="110000"/>
              </a:lnSpc>
            </a:pPr>
            <a:r>
              <a:rPr lang="en-GB" altLang="en-US" sz="2400" dirty="0"/>
              <a:t>Predisposal management from generation up to disposal (incl. processing, storage, transport)</a:t>
            </a:r>
          </a:p>
          <a:p>
            <a:pPr eaLnBrk="1" hangingPunct="1">
              <a:lnSpc>
                <a:spcPct val="110000"/>
              </a:lnSpc>
            </a:pPr>
            <a:r>
              <a:rPr lang="en-GB" altLang="en-US" sz="2400" dirty="0" smtClean="0"/>
              <a:t>Do not </a:t>
            </a:r>
            <a:r>
              <a:rPr lang="en-GB" altLang="en-US" sz="2400" dirty="0"/>
              <a:t>repeat requirements in other Safety Requirements</a:t>
            </a:r>
          </a:p>
        </p:txBody>
      </p:sp>
      <p:pic>
        <p:nvPicPr>
          <p:cNvPr id="4" name="Picture 3"/>
          <p:cNvPicPr>
            <a:picLocks noChangeAspect="1"/>
          </p:cNvPicPr>
          <p:nvPr/>
        </p:nvPicPr>
        <p:blipFill>
          <a:blip r:embed="rId3"/>
          <a:stretch>
            <a:fillRect/>
          </a:stretch>
        </p:blipFill>
        <p:spPr>
          <a:xfrm>
            <a:off x="6569007" y="2248279"/>
            <a:ext cx="2368062" cy="3556001"/>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1659451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General Safety Requirements</a:t>
            </a:r>
            <a:endParaRPr lang="en-GB" dirty="0" smtClean="0"/>
          </a:p>
        </p:txBody>
      </p:sp>
      <p:sp>
        <p:nvSpPr>
          <p:cNvPr id="13315" name="Rectangle 3"/>
          <p:cNvSpPr>
            <a:spLocks noGrp="1" noChangeArrowheads="1"/>
          </p:cNvSpPr>
          <p:nvPr>
            <p:ph type="body" idx="1"/>
          </p:nvPr>
        </p:nvSpPr>
        <p:spPr>
          <a:xfrm>
            <a:off x="268287" y="1241425"/>
            <a:ext cx="6405890" cy="5055680"/>
          </a:xfrm>
        </p:spPr>
        <p:txBody>
          <a:bodyPr>
            <a:normAutofit fontScale="70000" lnSpcReduction="20000"/>
          </a:bodyPr>
          <a:lstStyle/>
          <a:p>
            <a:pPr marL="0" indent="0">
              <a:buNone/>
            </a:pPr>
            <a:r>
              <a:rPr lang="en-GB" sz="3100" i="1" dirty="0" smtClean="0">
                <a:solidFill>
                  <a:srgbClr val="C00000"/>
                </a:solidFill>
                <a:latin typeface="Calibri" panose="020F0502020204030204" pitchFamily="34" charset="0"/>
              </a:rPr>
              <a:t>GSR Part 5 Pre-Disposal of Radioactive Waste</a:t>
            </a:r>
            <a:endParaRPr lang="en-GB" dirty="0" smtClean="0">
              <a:latin typeface="Calibri" panose="020F0502020204030204" pitchFamily="34" charset="0"/>
            </a:endParaRPr>
          </a:p>
          <a:p>
            <a:pPr lvl="6" indent="-360000">
              <a:lnSpc>
                <a:spcPct val="120000"/>
              </a:lnSpc>
              <a:spcBef>
                <a:spcPct val="0"/>
              </a:spcBef>
              <a:buSzTx/>
            </a:pPr>
            <a:endParaRPr lang="en-GB" dirty="0" smtClean="0"/>
          </a:p>
          <a:p>
            <a:pPr lvl="1" indent="-360000" eaLnBrk="1" hangingPunct="1">
              <a:lnSpc>
                <a:spcPct val="120000"/>
              </a:lnSpc>
              <a:spcBef>
                <a:spcPct val="0"/>
              </a:spcBef>
              <a:buSzTx/>
            </a:pPr>
            <a:r>
              <a:rPr lang="en-GB" dirty="0" smtClean="0"/>
              <a:t>This publication establishes the </a:t>
            </a:r>
            <a:r>
              <a:rPr lang="en-GB" dirty="0" smtClean="0">
                <a:solidFill>
                  <a:srgbClr val="00B050"/>
                </a:solidFill>
              </a:rPr>
              <a:t>requirements</a:t>
            </a:r>
            <a:r>
              <a:rPr lang="en-GB" dirty="0" smtClean="0"/>
              <a:t> that must be satisfied in the </a:t>
            </a:r>
            <a:r>
              <a:rPr lang="en-GB" sz="2900" dirty="0">
                <a:solidFill>
                  <a:srgbClr val="00B050"/>
                </a:solidFill>
              </a:rPr>
              <a:t>predi</a:t>
            </a:r>
            <a:r>
              <a:rPr lang="en-GB" dirty="0" smtClean="0">
                <a:solidFill>
                  <a:srgbClr val="00B050"/>
                </a:solidFill>
              </a:rPr>
              <a:t>sposal management of radioactive waste</a:t>
            </a:r>
          </a:p>
          <a:p>
            <a:pPr lvl="1" indent="-360000" eaLnBrk="1" hangingPunct="1">
              <a:lnSpc>
                <a:spcPct val="120000"/>
              </a:lnSpc>
              <a:spcBef>
                <a:spcPct val="0"/>
              </a:spcBef>
              <a:buSzTx/>
            </a:pPr>
            <a:endParaRPr lang="en-GB" dirty="0" smtClean="0"/>
          </a:p>
          <a:p>
            <a:pPr lvl="1" indent="-360000" eaLnBrk="1" hangingPunct="1">
              <a:lnSpc>
                <a:spcPct val="120000"/>
              </a:lnSpc>
              <a:spcBef>
                <a:spcPct val="0"/>
              </a:spcBef>
              <a:buSzTx/>
            </a:pPr>
            <a:r>
              <a:rPr lang="en-GB" dirty="0" smtClean="0"/>
              <a:t>It </a:t>
            </a:r>
            <a:r>
              <a:rPr lang="en-GB" dirty="0"/>
              <a:t>sets out the objectives, criteria and requirements for the protection of human health and the environment that apply to the siting, design, construction, commissioning, operation and shutdown of facilities for the predisposal </a:t>
            </a:r>
            <a:r>
              <a:rPr lang="en-GB" dirty="0" smtClean="0"/>
              <a:t>management </a:t>
            </a:r>
            <a:r>
              <a:rPr lang="en-GB" dirty="0"/>
              <a:t>of radioactive waste, and the requirements that must be met to ensure the safety of such facilities and activities</a:t>
            </a:r>
            <a:endParaRPr lang="en-GB" sz="2800" dirty="0" smtClean="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6569007" y="2258439"/>
            <a:ext cx="2368062" cy="3556001"/>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2258472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2"/>
          <p:cNvSpPr>
            <a:spLocks noGrp="1" noChangeArrowheads="1"/>
          </p:cNvSpPr>
          <p:nvPr>
            <p:ph type="body" idx="1"/>
          </p:nvPr>
        </p:nvSpPr>
        <p:spPr>
          <a:xfrm>
            <a:off x="222085" y="980728"/>
            <a:ext cx="8604250" cy="5166072"/>
          </a:xfrm>
        </p:spPr>
        <p:txBody>
          <a:bodyPr>
            <a:normAutofit fontScale="92500" lnSpcReduction="10000"/>
          </a:bodyPr>
          <a:lstStyle/>
          <a:p>
            <a:pPr marL="0" indent="0">
              <a:lnSpc>
                <a:spcPct val="100000"/>
              </a:lnSpc>
              <a:spcAft>
                <a:spcPts val="0"/>
              </a:spcAft>
              <a:buFontTx/>
              <a:buNone/>
            </a:pPr>
            <a:r>
              <a:rPr lang="en-US" sz="1600" b="1" dirty="0"/>
              <a:t>RESPONSIBILITIES ASSOCIATED </a:t>
            </a:r>
            <a:r>
              <a:rPr lang="en-US" sz="1600" b="1" dirty="0" smtClean="0"/>
              <a:t>WITH</a:t>
            </a:r>
            <a:r>
              <a:rPr lang="en-US" sz="1600" b="1" dirty="0"/>
              <a:t> </a:t>
            </a:r>
            <a:r>
              <a:rPr lang="en-US" sz="1600" b="1" dirty="0" smtClean="0"/>
              <a:t>THE </a:t>
            </a:r>
            <a:r>
              <a:rPr lang="en-US" sz="1600" b="1" dirty="0"/>
              <a:t>PREDISPOSAL MANAGEMENT </a:t>
            </a:r>
            <a:r>
              <a:rPr lang="en-US" sz="1600" b="1" dirty="0" smtClean="0"/>
              <a:t>OF</a:t>
            </a:r>
            <a:r>
              <a:rPr lang="en-US" sz="1600" b="1" dirty="0"/>
              <a:t> </a:t>
            </a:r>
            <a:r>
              <a:rPr lang="en-US" sz="1600" b="1" dirty="0" smtClean="0"/>
              <a:t>RADIOACTIVE WASTE</a:t>
            </a:r>
          </a:p>
          <a:p>
            <a:pPr marL="0" indent="0">
              <a:lnSpc>
                <a:spcPct val="100000"/>
              </a:lnSpc>
              <a:spcAft>
                <a:spcPts val="0"/>
              </a:spcAft>
              <a:buFontTx/>
              <a:buNone/>
            </a:pPr>
            <a:r>
              <a:rPr lang="en-US" sz="1400" b="1" dirty="0" smtClean="0">
                <a:solidFill>
                  <a:srgbClr val="C00000"/>
                </a:solidFill>
              </a:rPr>
              <a:t>General</a:t>
            </a:r>
          </a:p>
          <a:p>
            <a:pPr marL="0" indent="0">
              <a:lnSpc>
                <a:spcPct val="100000"/>
              </a:lnSpc>
              <a:spcAft>
                <a:spcPts val="0"/>
              </a:spcAft>
              <a:buFontTx/>
              <a:buNone/>
            </a:pPr>
            <a:r>
              <a:rPr lang="en-US" sz="1400" b="1" dirty="0" smtClean="0">
                <a:solidFill>
                  <a:srgbClr val="C00000"/>
                </a:solidFill>
              </a:rPr>
              <a:t>Legal</a:t>
            </a:r>
            <a:r>
              <a:rPr lang="en-US" sz="1400" b="1" dirty="0">
                <a:solidFill>
                  <a:srgbClr val="C00000"/>
                </a:solidFill>
              </a:rPr>
              <a:t>, regulatory and policy framework </a:t>
            </a:r>
            <a:endParaRPr lang="en-US" sz="1400" b="1" dirty="0" smtClean="0">
              <a:solidFill>
                <a:srgbClr val="C00000"/>
              </a:solidFill>
            </a:endParaRPr>
          </a:p>
          <a:p>
            <a:pPr marL="0" indent="0">
              <a:lnSpc>
                <a:spcPct val="100000"/>
              </a:lnSpc>
              <a:spcAft>
                <a:spcPts val="0"/>
              </a:spcAft>
              <a:buFontTx/>
              <a:buNone/>
            </a:pPr>
            <a:r>
              <a:rPr lang="en-US" sz="1200" dirty="0" smtClean="0"/>
              <a:t>Requirement </a:t>
            </a:r>
            <a:r>
              <a:rPr lang="en-US" sz="1200" dirty="0"/>
              <a:t>1: Legal and regulatory </a:t>
            </a:r>
            <a:r>
              <a:rPr lang="en-US" sz="1200" dirty="0" smtClean="0"/>
              <a:t>framework</a:t>
            </a:r>
          </a:p>
          <a:p>
            <a:pPr marL="0" indent="0">
              <a:lnSpc>
                <a:spcPct val="100000"/>
              </a:lnSpc>
              <a:spcAft>
                <a:spcPts val="0"/>
              </a:spcAft>
              <a:buFontTx/>
              <a:buNone/>
            </a:pPr>
            <a:r>
              <a:rPr lang="en-US" sz="1200" dirty="0" smtClean="0"/>
              <a:t>Requirement </a:t>
            </a:r>
            <a:r>
              <a:rPr lang="en-US" sz="1200" dirty="0"/>
              <a:t>2: National policy and strategy </a:t>
            </a:r>
            <a:r>
              <a:rPr lang="en-US" sz="1200" dirty="0" smtClean="0"/>
              <a:t>on </a:t>
            </a:r>
            <a:r>
              <a:rPr lang="en-US" sz="1200" dirty="0"/>
              <a:t>radioactive waste management </a:t>
            </a:r>
            <a:endParaRPr lang="en-US" sz="1200" dirty="0" smtClean="0"/>
          </a:p>
          <a:p>
            <a:pPr marL="0" indent="0">
              <a:lnSpc>
                <a:spcPct val="100000"/>
              </a:lnSpc>
              <a:spcAft>
                <a:spcPts val="0"/>
              </a:spcAft>
              <a:buFontTx/>
              <a:buNone/>
            </a:pPr>
            <a:r>
              <a:rPr lang="en-US" sz="1200" dirty="0" smtClean="0"/>
              <a:t>Requirement </a:t>
            </a:r>
            <a:r>
              <a:rPr lang="en-US" sz="1200" dirty="0"/>
              <a:t>3: Responsibilities of </a:t>
            </a:r>
            <a:r>
              <a:rPr lang="en-US" sz="1200" dirty="0" smtClean="0"/>
              <a:t>the regulatory </a:t>
            </a:r>
            <a:r>
              <a:rPr lang="en-US" sz="1200" dirty="0"/>
              <a:t>body </a:t>
            </a:r>
            <a:endParaRPr lang="en-US" sz="1200" dirty="0" smtClean="0"/>
          </a:p>
          <a:p>
            <a:pPr marL="0" indent="0">
              <a:lnSpc>
                <a:spcPct val="100000"/>
              </a:lnSpc>
              <a:spcAft>
                <a:spcPts val="0"/>
              </a:spcAft>
              <a:buFontTx/>
              <a:buNone/>
            </a:pPr>
            <a:r>
              <a:rPr lang="en-GB" sz="1400" b="1" dirty="0">
                <a:solidFill>
                  <a:srgbClr val="C00000"/>
                </a:solidFill>
              </a:rPr>
              <a:t>Operators </a:t>
            </a:r>
            <a:endParaRPr lang="en-US" sz="1400" b="1" dirty="0" smtClean="0">
              <a:solidFill>
                <a:srgbClr val="C00000"/>
              </a:solidFill>
            </a:endParaRPr>
          </a:p>
          <a:p>
            <a:pPr marL="0" indent="0">
              <a:lnSpc>
                <a:spcPct val="100000"/>
              </a:lnSpc>
              <a:spcAft>
                <a:spcPts val="0"/>
              </a:spcAft>
              <a:buFontTx/>
              <a:buNone/>
            </a:pPr>
            <a:r>
              <a:rPr lang="en-US" sz="1200" dirty="0" smtClean="0"/>
              <a:t>Requirement </a:t>
            </a:r>
            <a:r>
              <a:rPr lang="en-US" sz="1200" dirty="0"/>
              <a:t>4: Responsibilities of the operator </a:t>
            </a:r>
            <a:endParaRPr lang="en-US" sz="1200" dirty="0" smtClean="0"/>
          </a:p>
          <a:p>
            <a:pPr marL="0" indent="0">
              <a:lnSpc>
                <a:spcPct val="100000"/>
              </a:lnSpc>
              <a:spcAft>
                <a:spcPts val="0"/>
              </a:spcAft>
              <a:buFontTx/>
              <a:buNone/>
            </a:pPr>
            <a:r>
              <a:rPr lang="en-GB" sz="1400" b="1" dirty="0">
                <a:solidFill>
                  <a:srgbClr val="C00000"/>
                </a:solidFill>
              </a:rPr>
              <a:t>Integrated approach to safety </a:t>
            </a:r>
            <a:endParaRPr lang="en-US" sz="1400" b="1" dirty="0" smtClean="0">
              <a:solidFill>
                <a:srgbClr val="C00000"/>
              </a:solidFill>
            </a:endParaRPr>
          </a:p>
          <a:p>
            <a:pPr marL="0" indent="0">
              <a:lnSpc>
                <a:spcPct val="100000"/>
              </a:lnSpc>
              <a:spcAft>
                <a:spcPts val="0"/>
              </a:spcAft>
              <a:buFontTx/>
              <a:buNone/>
            </a:pPr>
            <a:r>
              <a:rPr lang="en-US" sz="1200" dirty="0" smtClean="0"/>
              <a:t>Requirement </a:t>
            </a:r>
            <a:r>
              <a:rPr lang="en-US" sz="1200" dirty="0"/>
              <a:t>5: Requirements in respect </a:t>
            </a:r>
            <a:r>
              <a:rPr lang="en-US" sz="1200" dirty="0" smtClean="0"/>
              <a:t>of </a:t>
            </a:r>
            <a:r>
              <a:rPr lang="en-US" sz="1200" dirty="0"/>
              <a:t>security measures </a:t>
            </a:r>
            <a:endParaRPr lang="en-US" sz="1200" dirty="0" smtClean="0"/>
          </a:p>
          <a:p>
            <a:pPr marL="0" indent="0">
              <a:lnSpc>
                <a:spcPct val="100000"/>
              </a:lnSpc>
              <a:spcAft>
                <a:spcPts val="0"/>
              </a:spcAft>
              <a:buFontTx/>
              <a:buNone/>
            </a:pPr>
            <a:r>
              <a:rPr lang="en-US" sz="1200" dirty="0" smtClean="0"/>
              <a:t>Requirement </a:t>
            </a:r>
            <a:r>
              <a:rPr lang="en-US" sz="1200" dirty="0"/>
              <a:t>6: Interdependences </a:t>
            </a:r>
            <a:endParaRPr lang="en-US" sz="1200" dirty="0" smtClean="0"/>
          </a:p>
          <a:p>
            <a:pPr marL="0" indent="0">
              <a:lnSpc>
                <a:spcPct val="100000"/>
              </a:lnSpc>
              <a:spcAft>
                <a:spcPts val="0"/>
              </a:spcAft>
              <a:buFontTx/>
              <a:buNone/>
            </a:pPr>
            <a:r>
              <a:rPr lang="en-US" sz="1200" dirty="0" smtClean="0"/>
              <a:t>Requirement </a:t>
            </a:r>
            <a:r>
              <a:rPr lang="en-US" sz="1200" dirty="0"/>
              <a:t>7: Management </a:t>
            </a:r>
            <a:r>
              <a:rPr lang="en-US" sz="1200" dirty="0" smtClean="0"/>
              <a:t>systems</a:t>
            </a:r>
          </a:p>
          <a:p>
            <a:pPr marL="0" indent="0">
              <a:lnSpc>
                <a:spcPct val="100000"/>
              </a:lnSpc>
              <a:spcAft>
                <a:spcPts val="0"/>
              </a:spcAft>
              <a:buFontTx/>
              <a:buNone/>
            </a:pPr>
            <a:r>
              <a:rPr lang="en-US" sz="1600" b="1" dirty="0" smtClean="0"/>
              <a:t>STEPS </a:t>
            </a:r>
            <a:r>
              <a:rPr lang="en-US" sz="1600" b="1" dirty="0"/>
              <a:t>IN </a:t>
            </a:r>
            <a:r>
              <a:rPr lang="en-US" sz="1600" b="1" dirty="0" smtClean="0"/>
              <a:t>THE </a:t>
            </a:r>
            <a:r>
              <a:rPr lang="en-US" sz="1600" b="1" dirty="0"/>
              <a:t>PREDISPOSAL MANAGEMENT OF </a:t>
            </a:r>
            <a:r>
              <a:rPr lang="en-US" sz="1600" b="1" dirty="0" smtClean="0"/>
              <a:t>RADIOACTIVE</a:t>
            </a:r>
            <a:br>
              <a:rPr lang="en-US" sz="1600" b="1" dirty="0" smtClean="0"/>
            </a:br>
            <a:r>
              <a:rPr lang="en-US" sz="1600" b="1" dirty="0" smtClean="0"/>
              <a:t>WASTE</a:t>
            </a:r>
          </a:p>
          <a:p>
            <a:pPr marL="0" indent="0">
              <a:lnSpc>
                <a:spcPct val="100000"/>
              </a:lnSpc>
              <a:spcAft>
                <a:spcPts val="0"/>
              </a:spcAft>
              <a:buFontTx/>
              <a:buNone/>
            </a:pPr>
            <a:r>
              <a:rPr lang="en-US" sz="1400" b="1" dirty="0">
                <a:solidFill>
                  <a:srgbClr val="C00000"/>
                </a:solidFill>
              </a:rPr>
              <a:t>Generation of radioactive </a:t>
            </a:r>
            <a:r>
              <a:rPr lang="en-US" sz="1400" b="1" dirty="0" smtClean="0">
                <a:solidFill>
                  <a:srgbClr val="C00000"/>
                </a:solidFill>
              </a:rPr>
              <a:t>waste</a:t>
            </a:r>
          </a:p>
          <a:p>
            <a:pPr marL="0" indent="0">
              <a:lnSpc>
                <a:spcPct val="100000"/>
              </a:lnSpc>
              <a:spcAft>
                <a:spcPts val="0"/>
              </a:spcAft>
              <a:buFontTx/>
              <a:buNone/>
            </a:pPr>
            <a:r>
              <a:rPr lang="en-US" sz="1200" dirty="0" smtClean="0"/>
              <a:t>Requirement </a:t>
            </a:r>
            <a:r>
              <a:rPr lang="en-US" sz="1200" dirty="0"/>
              <a:t>8: Radioactive waste </a:t>
            </a:r>
            <a:r>
              <a:rPr lang="en-US" sz="1200" dirty="0" smtClean="0"/>
              <a:t>generation </a:t>
            </a:r>
            <a:r>
              <a:rPr lang="en-US" sz="1200" dirty="0"/>
              <a:t>and </a:t>
            </a:r>
            <a:r>
              <a:rPr lang="en-US" sz="1200" dirty="0" smtClean="0"/>
              <a:t>control</a:t>
            </a:r>
          </a:p>
          <a:p>
            <a:pPr marL="0" indent="0">
              <a:lnSpc>
                <a:spcPct val="100000"/>
              </a:lnSpc>
              <a:spcAft>
                <a:spcPts val="0"/>
              </a:spcAft>
              <a:buFontTx/>
              <a:buNone/>
            </a:pPr>
            <a:r>
              <a:rPr lang="en-US" sz="1200" dirty="0" smtClean="0"/>
              <a:t>Requirement </a:t>
            </a:r>
            <a:r>
              <a:rPr lang="en-US" sz="1200" dirty="0"/>
              <a:t>9: Characterization and </a:t>
            </a:r>
            <a:r>
              <a:rPr lang="en-US" sz="1200" dirty="0" smtClean="0"/>
              <a:t>classification </a:t>
            </a:r>
            <a:r>
              <a:rPr lang="en-US" sz="1200" dirty="0"/>
              <a:t>of radioactive waste </a:t>
            </a:r>
            <a:endParaRPr lang="en-US" sz="1200" dirty="0" smtClean="0"/>
          </a:p>
          <a:p>
            <a:pPr marL="0" indent="0">
              <a:lnSpc>
                <a:spcPct val="100000"/>
              </a:lnSpc>
              <a:spcAft>
                <a:spcPts val="0"/>
              </a:spcAft>
              <a:buFontTx/>
              <a:buNone/>
            </a:pPr>
            <a:r>
              <a:rPr lang="en-US" sz="1400" b="1" dirty="0" smtClean="0">
                <a:solidFill>
                  <a:srgbClr val="C00000"/>
                </a:solidFill>
              </a:rPr>
              <a:t>Processing </a:t>
            </a:r>
            <a:r>
              <a:rPr lang="en-US" sz="1400" b="1" dirty="0">
                <a:solidFill>
                  <a:srgbClr val="C00000"/>
                </a:solidFill>
              </a:rPr>
              <a:t>of radioactive </a:t>
            </a:r>
            <a:r>
              <a:rPr lang="en-US" sz="1400" b="1" dirty="0" smtClean="0">
                <a:solidFill>
                  <a:srgbClr val="C00000"/>
                </a:solidFill>
              </a:rPr>
              <a:t>waste</a:t>
            </a:r>
          </a:p>
          <a:p>
            <a:pPr marL="0" indent="0">
              <a:lnSpc>
                <a:spcPct val="100000"/>
              </a:lnSpc>
              <a:spcAft>
                <a:spcPts val="0"/>
              </a:spcAft>
              <a:buFontTx/>
              <a:buNone/>
            </a:pPr>
            <a:r>
              <a:rPr lang="en-US" sz="1200" dirty="0" smtClean="0"/>
              <a:t>Requirement </a:t>
            </a:r>
            <a:r>
              <a:rPr lang="en-US" sz="1200" dirty="0"/>
              <a:t>10: Processing of radioactive </a:t>
            </a:r>
            <a:r>
              <a:rPr lang="en-US" sz="1200" dirty="0" smtClean="0"/>
              <a:t>waste</a:t>
            </a:r>
          </a:p>
          <a:p>
            <a:pPr marL="0" indent="0">
              <a:lnSpc>
                <a:spcPct val="100000"/>
              </a:lnSpc>
              <a:spcAft>
                <a:spcPts val="0"/>
              </a:spcAft>
              <a:buFontTx/>
              <a:buNone/>
            </a:pPr>
            <a:r>
              <a:rPr lang="en-US" sz="1400" b="1" dirty="0" smtClean="0">
                <a:solidFill>
                  <a:srgbClr val="C00000"/>
                </a:solidFill>
              </a:rPr>
              <a:t>Storage </a:t>
            </a:r>
            <a:r>
              <a:rPr lang="en-US" sz="1400" b="1" dirty="0">
                <a:solidFill>
                  <a:srgbClr val="C00000"/>
                </a:solidFill>
              </a:rPr>
              <a:t>of radioactive </a:t>
            </a:r>
            <a:r>
              <a:rPr lang="en-US" sz="1400" b="1" dirty="0" smtClean="0">
                <a:solidFill>
                  <a:srgbClr val="C00000"/>
                </a:solidFill>
              </a:rPr>
              <a:t>waste</a:t>
            </a:r>
          </a:p>
          <a:p>
            <a:pPr marL="0" indent="0">
              <a:lnSpc>
                <a:spcPct val="100000"/>
              </a:lnSpc>
              <a:spcAft>
                <a:spcPts val="0"/>
              </a:spcAft>
              <a:buFontTx/>
              <a:buNone/>
            </a:pPr>
            <a:r>
              <a:rPr lang="en-US" sz="1200" dirty="0" smtClean="0"/>
              <a:t>Requirement </a:t>
            </a:r>
            <a:r>
              <a:rPr lang="en-US" sz="1200" dirty="0"/>
              <a:t>11: Storage of radioactive </a:t>
            </a:r>
            <a:r>
              <a:rPr lang="en-US" sz="1200" dirty="0" smtClean="0"/>
              <a:t>waste</a:t>
            </a:r>
          </a:p>
          <a:p>
            <a:pPr marL="0" indent="0">
              <a:lnSpc>
                <a:spcPct val="100000"/>
              </a:lnSpc>
              <a:spcAft>
                <a:spcPts val="0"/>
              </a:spcAft>
              <a:buFontTx/>
              <a:buNone/>
            </a:pPr>
            <a:r>
              <a:rPr lang="en-US" sz="1400" b="1" dirty="0" smtClean="0">
                <a:solidFill>
                  <a:srgbClr val="C00000"/>
                </a:solidFill>
              </a:rPr>
              <a:t>Radioactive </a:t>
            </a:r>
            <a:r>
              <a:rPr lang="en-US" sz="1400" b="1" dirty="0">
                <a:solidFill>
                  <a:srgbClr val="C00000"/>
                </a:solidFill>
              </a:rPr>
              <a:t>waste acceptance </a:t>
            </a:r>
            <a:r>
              <a:rPr lang="en-US" sz="1400" b="1" dirty="0" smtClean="0">
                <a:solidFill>
                  <a:srgbClr val="C00000"/>
                </a:solidFill>
              </a:rPr>
              <a:t>criteria</a:t>
            </a:r>
          </a:p>
          <a:p>
            <a:pPr marL="0" indent="0">
              <a:lnSpc>
                <a:spcPct val="100000"/>
              </a:lnSpc>
              <a:spcAft>
                <a:spcPts val="0"/>
              </a:spcAft>
              <a:buFontTx/>
              <a:buNone/>
            </a:pPr>
            <a:r>
              <a:rPr lang="en-US" sz="1200" dirty="0" smtClean="0"/>
              <a:t>Requirement </a:t>
            </a:r>
            <a:r>
              <a:rPr lang="en-US" sz="1200" dirty="0"/>
              <a:t>12: Radioactive waste </a:t>
            </a:r>
            <a:r>
              <a:rPr lang="en-US" sz="1200" dirty="0" smtClean="0"/>
              <a:t>acceptance</a:t>
            </a:r>
            <a:r>
              <a:rPr lang="en-US" sz="1200" dirty="0"/>
              <a:t> </a:t>
            </a:r>
            <a:r>
              <a:rPr lang="en-US" sz="1200" dirty="0" smtClean="0"/>
              <a:t>criteria</a:t>
            </a:r>
          </a:p>
        </p:txBody>
      </p:sp>
      <p:sp>
        <p:nvSpPr>
          <p:cNvPr id="3" name="Rectangle 2"/>
          <p:cNvSpPr/>
          <p:nvPr/>
        </p:nvSpPr>
        <p:spPr>
          <a:xfrm>
            <a:off x="374319" y="188640"/>
            <a:ext cx="8602025" cy="646331"/>
          </a:xfrm>
          <a:prstGeom prst="rect">
            <a:avLst/>
          </a:prstGeom>
        </p:spPr>
        <p:txBody>
          <a:bodyPr wrap="square">
            <a:spAutoFit/>
          </a:bodyPr>
          <a:lstStyle/>
          <a:p>
            <a:r>
              <a:rPr lang="en-GB" sz="3600" b="1" i="0" dirty="0">
                <a:solidFill>
                  <a:schemeClr val="tx2"/>
                </a:solidFill>
                <a:effectLst>
                  <a:outerShdw blurRad="38100" dist="38100" dir="2700000" algn="tl">
                    <a:srgbClr val="000000">
                      <a:alpha val="43137"/>
                    </a:srgbClr>
                  </a:outerShdw>
                </a:effectLst>
                <a:latin typeface="+mj-lt"/>
                <a:ea typeface="MS PGothic" pitchFamily="34" charset="-128"/>
                <a:cs typeface="MS PGothic" charset="0"/>
              </a:rPr>
              <a:t>General Safety Requirements</a:t>
            </a:r>
          </a:p>
        </p:txBody>
      </p:sp>
      <p:pic>
        <p:nvPicPr>
          <p:cNvPr id="6" name="Picture 5"/>
          <p:cNvPicPr>
            <a:picLocks noChangeAspect="1"/>
          </p:cNvPicPr>
          <p:nvPr/>
        </p:nvPicPr>
        <p:blipFill>
          <a:blip r:embed="rId3"/>
          <a:stretch>
            <a:fillRect/>
          </a:stretch>
        </p:blipFill>
        <p:spPr>
          <a:xfrm>
            <a:off x="6608282" y="2238119"/>
            <a:ext cx="2368062" cy="3556001"/>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4458647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9962" y="332656"/>
            <a:ext cx="8534400" cy="762000"/>
          </a:xfrm>
        </p:spPr>
        <p:txBody>
          <a:bodyPr/>
          <a:lstStyle/>
          <a:p>
            <a:r>
              <a:rPr lang="en-GB" sz="3200" dirty="0">
                <a:effectLst>
                  <a:outerShdw blurRad="38100" dist="38100" dir="2700000" algn="tl">
                    <a:srgbClr val="000000">
                      <a:alpha val="43137"/>
                    </a:srgbClr>
                  </a:outerShdw>
                </a:effectLst>
                <a:ea typeface="MS PGothic" pitchFamily="34" charset="-128"/>
              </a:rPr>
              <a:t>General Safety Requirements</a:t>
            </a:r>
          </a:p>
        </p:txBody>
      </p:sp>
      <p:sp>
        <p:nvSpPr>
          <p:cNvPr id="3" name="Content Placeholder 2"/>
          <p:cNvSpPr>
            <a:spLocks noGrp="1"/>
          </p:cNvSpPr>
          <p:nvPr>
            <p:ph idx="1"/>
          </p:nvPr>
        </p:nvSpPr>
        <p:spPr/>
        <p:txBody>
          <a:bodyPr/>
          <a:lstStyle/>
          <a:p>
            <a:pPr marL="0" lvl="0" indent="0">
              <a:spcAft>
                <a:spcPts val="0"/>
              </a:spcAft>
              <a:buClr>
                <a:srgbClr val="3366CC"/>
              </a:buClr>
              <a:buNone/>
            </a:pPr>
            <a:r>
              <a:rPr lang="en-US" sz="1600" b="1" dirty="0">
                <a:solidFill>
                  <a:srgbClr val="003399"/>
                </a:solidFill>
              </a:rPr>
              <a:t>DEVELOPMENT AND OPERATION OF PREDISPOSAL RADIOACTIVE WASTE MANAGEMENT </a:t>
            </a:r>
            <a:r>
              <a:rPr lang="en-US" sz="1600" b="1" dirty="0" smtClean="0">
                <a:solidFill>
                  <a:srgbClr val="003399"/>
                </a:solidFill>
              </a:rPr>
              <a:t>FACILITIES </a:t>
            </a:r>
            <a:r>
              <a:rPr lang="en-US" sz="1600" b="1" dirty="0">
                <a:solidFill>
                  <a:srgbClr val="003399"/>
                </a:solidFill>
              </a:rPr>
              <a:t>AND ACTIVITIES </a:t>
            </a:r>
          </a:p>
          <a:p>
            <a:pPr marL="0" lvl="0" indent="0">
              <a:spcAft>
                <a:spcPts val="0"/>
              </a:spcAft>
              <a:buClr>
                <a:srgbClr val="3366CC"/>
              </a:buClr>
              <a:buNone/>
            </a:pPr>
            <a:r>
              <a:rPr lang="en-US" sz="1400" b="1" dirty="0">
                <a:solidFill>
                  <a:srgbClr val="C00000"/>
                </a:solidFill>
              </a:rPr>
              <a:t>General</a:t>
            </a:r>
          </a:p>
          <a:p>
            <a:pPr marL="0" lvl="0" indent="0">
              <a:spcAft>
                <a:spcPts val="0"/>
              </a:spcAft>
              <a:buClr>
                <a:srgbClr val="3366CC"/>
              </a:buClr>
              <a:buNone/>
            </a:pPr>
            <a:r>
              <a:rPr lang="en-US" sz="1400" b="1" dirty="0">
                <a:solidFill>
                  <a:srgbClr val="C00000"/>
                </a:solidFill>
              </a:rPr>
              <a:t>Approach to safety </a:t>
            </a:r>
          </a:p>
          <a:p>
            <a:pPr marL="0" lvl="0" indent="0">
              <a:spcAft>
                <a:spcPts val="0"/>
              </a:spcAft>
              <a:buClr>
                <a:srgbClr val="3366CC"/>
              </a:buClr>
              <a:buNone/>
            </a:pPr>
            <a:r>
              <a:rPr lang="en-US" sz="1200" dirty="0">
                <a:solidFill>
                  <a:srgbClr val="003399"/>
                </a:solidFill>
              </a:rPr>
              <a:t>Requirement 13: Preparation of the safety case and supporting safety assessment </a:t>
            </a:r>
          </a:p>
          <a:p>
            <a:pPr marL="0" lvl="0" indent="0">
              <a:spcAft>
                <a:spcPts val="0"/>
              </a:spcAft>
              <a:buClr>
                <a:srgbClr val="3366CC"/>
              </a:buClr>
              <a:buNone/>
            </a:pPr>
            <a:r>
              <a:rPr lang="en-US" sz="1200" dirty="0">
                <a:solidFill>
                  <a:srgbClr val="003399"/>
                </a:solidFill>
              </a:rPr>
              <a:t>Requirement 14: Scope of the safety case and supporting safety assessment </a:t>
            </a:r>
          </a:p>
          <a:p>
            <a:pPr marL="0" lvl="0" indent="0">
              <a:spcAft>
                <a:spcPts val="0"/>
              </a:spcAft>
              <a:buClr>
                <a:srgbClr val="3366CC"/>
              </a:buClr>
              <a:buNone/>
            </a:pPr>
            <a:r>
              <a:rPr lang="en-US" sz="1200" dirty="0">
                <a:solidFill>
                  <a:srgbClr val="003399"/>
                </a:solidFill>
              </a:rPr>
              <a:t>Requirement 15: Documentation of the safety case and supporting safety assessment </a:t>
            </a:r>
          </a:p>
          <a:p>
            <a:pPr marL="0" lvl="0" indent="0">
              <a:spcAft>
                <a:spcPts val="0"/>
              </a:spcAft>
              <a:buClr>
                <a:srgbClr val="3366CC"/>
              </a:buClr>
              <a:buNone/>
            </a:pPr>
            <a:r>
              <a:rPr lang="en-US" sz="1200" dirty="0">
                <a:solidFill>
                  <a:srgbClr val="003399"/>
                </a:solidFill>
              </a:rPr>
              <a:t>Requirement 16: Periodic safety reviews</a:t>
            </a:r>
          </a:p>
          <a:p>
            <a:pPr marL="0" lvl="0" indent="0">
              <a:spcAft>
                <a:spcPts val="0"/>
              </a:spcAft>
              <a:buClr>
                <a:srgbClr val="3366CC"/>
              </a:buClr>
              <a:buNone/>
            </a:pPr>
            <a:r>
              <a:rPr lang="en-US" sz="1400" b="1" dirty="0">
                <a:solidFill>
                  <a:srgbClr val="C00000"/>
                </a:solidFill>
              </a:rPr>
              <a:t>Development of predisposal radioactive waste management facilities </a:t>
            </a:r>
          </a:p>
          <a:p>
            <a:pPr marL="0" lvl="0" indent="0">
              <a:spcAft>
                <a:spcPts val="0"/>
              </a:spcAft>
              <a:buClr>
                <a:srgbClr val="3366CC"/>
              </a:buClr>
              <a:buNone/>
            </a:pPr>
            <a:r>
              <a:rPr lang="en-US" sz="1200" dirty="0">
                <a:solidFill>
                  <a:srgbClr val="003399"/>
                </a:solidFill>
              </a:rPr>
              <a:t>Requirement 17: Location and design of facilities</a:t>
            </a:r>
          </a:p>
          <a:p>
            <a:pPr marL="0" lvl="0" indent="0">
              <a:spcAft>
                <a:spcPts val="0"/>
              </a:spcAft>
              <a:buClr>
                <a:srgbClr val="3366CC"/>
              </a:buClr>
              <a:buNone/>
            </a:pPr>
            <a:r>
              <a:rPr lang="en-US" sz="1200" dirty="0">
                <a:solidFill>
                  <a:srgbClr val="003399"/>
                </a:solidFill>
              </a:rPr>
              <a:t>Requirement 18: Construction and commissioning of the facilities</a:t>
            </a:r>
          </a:p>
          <a:p>
            <a:pPr marL="0" lvl="0" indent="0">
              <a:spcAft>
                <a:spcPts val="0"/>
              </a:spcAft>
              <a:buClr>
                <a:srgbClr val="3366CC"/>
              </a:buClr>
              <a:buNone/>
            </a:pPr>
            <a:r>
              <a:rPr lang="en-US" sz="1200" dirty="0">
                <a:solidFill>
                  <a:srgbClr val="003399"/>
                </a:solidFill>
              </a:rPr>
              <a:t>Requirement 19: Facility operation</a:t>
            </a:r>
          </a:p>
          <a:p>
            <a:pPr marL="0" lvl="0" indent="0">
              <a:spcAft>
                <a:spcPts val="0"/>
              </a:spcAft>
              <a:buClr>
                <a:srgbClr val="3366CC"/>
              </a:buClr>
              <a:buNone/>
            </a:pPr>
            <a:r>
              <a:rPr lang="en-US" sz="1200" dirty="0">
                <a:solidFill>
                  <a:srgbClr val="003399"/>
                </a:solidFill>
              </a:rPr>
              <a:t>Requirement 20: Shutdown and decommissioning of facilities</a:t>
            </a:r>
          </a:p>
          <a:p>
            <a:pPr marL="0" lvl="0" indent="0">
              <a:spcAft>
                <a:spcPts val="0"/>
              </a:spcAft>
              <a:buClr>
                <a:srgbClr val="3366CC"/>
              </a:buClr>
              <a:buNone/>
            </a:pPr>
            <a:r>
              <a:rPr lang="en-US" sz="1400" b="1" dirty="0">
                <a:solidFill>
                  <a:srgbClr val="C00000"/>
                </a:solidFill>
              </a:rPr>
              <a:t>Other provisions</a:t>
            </a:r>
          </a:p>
          <a:p>
            <a:pPr marL="0" lvl="0" indent="0">
              <a:spcAft>
                <a:spcPts val="0"/>
              </a:spcAft>
              <a:buClr>
                <a:srgbClr val="3366CC"/>
              </a:buClr>
              <a:buNone/>
            </a:pPr>
            <a:r>
              <a:rPr lang="en-US" sz="1200" dirty="0">
                <a:solidFill>
                  <a:srgbClr val="003399"/>
                </a:solidFill>
              </a:rPr>
              <a:t>Requirement 21: System of accounting for and control of nuclear material </a:t>
            </a:r>
          </a:p>
          <a:p>
            <a:pPr marL="0" lvl="0" indent="0">
              <a:spcAft>
                <a:spcPts val="0"/>
              </a:spcAft>
              <a:buClr>
                <a:srgbClr val="3366CC"/>
              </a:buClr>
              <a:buNone/>
            </a:pPr>
            <a:r>
              <a:rPr lang="en-US" sz="1200" dirty="0">
                <a:solidFill>
                  <a:srgbClr val="003399"/>
                </a:solidFill>
              </a:rPr>
              <a:t>Requirement 22: Existing facilities</a:t>
            </a:r>
            <a:endParaRPr lang="en-GB" sz="1200" dirty="0">
              <a:solidFill>
                <a:srgbClr val="000099"/>
              </a:solidFill>
            </a:endParaRPr>
          </a:p>
          <a:p>
            <a:endParaRPr lang="en-GB" dirty="0"/>
          </a:p>
        </p:txBody>
      </p:sp>
      <p:pic>
        <p:nvPicPr>
          <p:cNvPr id="7" name="Picture 6"/>
          <p:cNvPicPr>
            <a:picLocks noChangeAspect="1"/>
          </p:cNvPicPr>
          <p:nvPr/>
        </p:nvPicPr>
        <p:blipFill>
          <a:blip r:embed="rId2"/>
          <a:stretch>
            <a:fillRect/>
          </a:stretch>
        </p:blipFill>
        <p:spPr>
          <a:xfrm>
            <a:off x="6569007" y="2248279"/>
            <a:ext cx="2368062" cy="3556001"/>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4183615588"/>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ea typeface="MS PGothic" pitchFamily="34" charset="-128"/>
              </a:rPr>
              <a:t>General Safety Requirements</a:t>
            </a:r>
          </a:p>
        </p:txBody>
      </p:sp>
      <p:sp>
        <p:nvSpPr>
          <p:cNvPr id="13315" name="Rectangle 3"/>
          <p:cNvSpPr>
            <a:spLocks noGrp="1" noChangeArrowheads="1"/>
          </p:cNvSpPr>
          <p:nvPr>
            <p:ph type="body" idx="1"/>
          </p:nvPr>
        </p:nvSpPr>
        <p:spPr>
          <a:xfrm>
            <a:off x="268287" y="1241425"/>
            <a:ext cx="6245634" cy="2576431"/>
          </a:xfrm>
        </p:spPr>
        <p:txBody>
          <a:bodyPr>
            <a:normAutofit fontScale="70000" lnSpcReduction="20000"/>
          </a:bodyPr>
          <a:lstStyle/>
          <a:p>
            <a:pPr marL="0" indent="0">
              <a:buNone/>
            </a:pPr>
            <a:r>
              <a:rPr lang="en-GB" sz="3100" i="1" dirty="0" smtClean="0">
                <a:solidFill>
                  <a:srgbClr val="C00000"/>
                </a:solidFill>
                <a:latin typeface="Calibri" panose="020F0502020204030204" pitchFamily="34" charset="0"/>
              </a:rPr>
              <a:t>GSR Part 6 Decommissioning of Facilities</a:t>
            </a:r>
            <a:endParaRPr lang="en-GB" dirty="0" smtClean="0">
              <a:latin typeface="Calibri" panose="020F0502020204030204" pitchFamily="34" charset="0"/>
            </a:endParaRPr>
          </a:p>
          <a:p>
            <a:pPr lvl="6" indent="-360000">
              <a:lnSpc>
                <a:spcPct val="120000"/>
              </a:lnSpc>
              <a:spcBef>
                <a:spcPct val="0"/>
              </a:spcBef>
              <a:buSzTx/>
            </a:pPr>
            <a:endParaRPr lang="en-GB" dirty="0" smtClean="0"/>
          </a:p>
          <a:p>
            <a:pPr lvl="1" indent="-360000" eaLnBrk="1" hangingPunct="1">
              <a:lnSpc>
                <a:spcPct val="120000"/>
              </a:lnSpc>
              <a:spcBef>
                <a:spcPct val="0"/>
              </a:spcBef>
              <a:buSzTx/>
            </a:pPr>
            <a:r>
              <a:rPr lang="en-GB" dirty="0"/>
              <a:t>This publication establishes the general safety requirements to be met during planning for decommissioning, during conduct of decommissioning actions and </a:t>
            </a:r>
            <a:r>
              <a:rPr lang="en-GB" dirty="0" smtClean="0"/>
              <a:t>during termination </a:t>
            </a:r>
            <a:r>
              <a:rPr lang="en-GB" dirty="0"/>
              <a:t>of authorization for decommissioning</a:t>
            </a:r>
            <a:endParaRPr lang="en-GB" sz="2800" dirty="0" smtClean="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6513921" y="2288879"/>
            <a:ext cx="2448061" cy="3556001"/>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2615161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ea typeface="MS PGothic" pitchFamily="34" charset="-128"/>
              </a:rPr>
              <a:t>General Safety Requirements</a:t>
            </a:r>
          </a:p>
        </p:txBody>
      </p:sp>
      <p:sp>
        <p:nvSpPr>
          <p:cNvPr id="13315" name="Rectangle 3"/>
          <p:cNvSpPr>
            <a:spLocks noGrp="1" noChangeArrowheads="1"/>
          </p:cNvSpPr>
          <p:nvPr>
            <p:ph type="body" idx="1"/>
          </p:nvPr>
        </p:nvSpPr>
        <p:spPr>
          <a:xfrm>
            <a:off x="268287" y="1241425"/>
            <a:ext cx="6405890" cy="3698220"/>
          </a:xfrm>
        </p:spPr>
        <p:txBody>
          <a:bodyPr>
            <a:normAutofit fontScale="70000" lnSpcReduction="20000"/>
          </a:bodyPr>
          <a:lstStyle/>
          <a:p>
            <a:pPr marL="0" indent="0">
              <a:buNone/>
            </a:pPr>
            <a:r>
              <a:rPr lang="en-GB" sz="3100" i="1" dirty="0" smtClean="0">
                <a:solidFill>
                  <a:srgbClr val="C00000"/>
                </a:solidFill>
                <a:latin typeface="Calibri" panose="020F0502020204030204" pitchFamily="34" charset="0"/>
              </a:rPr>
              <a:t>GSR Part 7 </a:t>
            </a:r>
            <a:r>
              <a:rPr lang="en-GB" sz="3100" i="1" dirty="0">
                <a:solidFill>
                  <a:srgbClr val="C00000"/>
                </a:solidFill>
                <a:latin typeface="Calibri" panose="020F0502020204030204" pitchFamily="34" charset="0"/>
              </a:rPr>
              <a:t>Preparedness and Response for a Nuclear or Radiological Emergency</a:t>
            </a:r>
          </a:p>
          <a:p>
            <a:pPr lvl="6" indent="-360000">
              <a:lnSpc>
                <a:spcPct val="120000"/>
              </a:lnSpc>
              <a:spcBef>
                <a:spcPct val="0"/>
              </a:spcBef>
              <a:buSzTx/>
            </a:pPr>
            <a:endParaRPr lang="en-GB" dirty="0" smtClean="0"/>
          </a:p>
          <a:p>
            <a:pPr lvl="1" indent="-360000" eaLnBrk="1" hangingPunct="1">
              <a:lnSpc>
                <a:spcPct val="120000"/>
              </a:lnSpc>
              <a:spcBef>
                <a:spcPct val="0"/>
              </a:spcBef>
              <a:buSzTx/>
            </a:pPr>
            <a:r>
              <a:rPr lang="en-GB" dirty="0" smtClean="0"/>
              <a:t>This </a:t>
            </a:r>
            <a:r>
              <a:rPr lang="en-GB" dirty="0"/>
              <a:t>publication establishes the requirements for an adequate level of preparedness and response for a nuclear or radiological emergency in any </a:t>
            </a:r>
            <a:r>
              <a:rPr lang="en-GB" dirty="0" smtClean="0"/>
              <a:t>State</a:t>
            </a:r>
          </a:p>
          <a:p>
            <a:pPr lvl="1" indent="-360000" eaLnBrk="1" hangingPunct="1">
              <a:lnSpc>
                <a:spcPct val="120000"/>
              </a:lnSpc>
              <a:spcBef>
                <a:spcPct val="0"/>
              </a:spcBef>
              <a:buSzTx/>
            </a:pPr>
            <a:endParaRPr lang="en-GB" dirty="0" smtClean="0"/>
          </a:p>
          <a:p>
            <a:pPr lvl="1" indent="-360000" eaLnBrk="1" hangingPunct="1">
              <a:lnSpc>
                <a:spcPct val="120000"/>
              </a:lnSpc>
              <a:spcBef>
                <a:spcPct val="0"/>
              </a:spcBef>
              <a:buSzTx/>
            </a:pPr>
            <a:r>
              <a:rPr lang="en-GB" dirty="0" smtClean="0"/>
              <a:t>These </a:t>
            </a:r>
            <a:r>
              <a:rPr lang="en-GB" dirty="0"/>
              <a:t>requirements are intended to be applied by authorities at the national level by means of adopting legislation, establishing </a:t>
            </a:r>
            <a:r>
              <a:rPr lang="en-GB" dirty="0" smtClean="0"/>
              <a:t>regulations</a:t>
            </a:r>
            <a:br>
              <a:rPr lang="en-GB" dirty="0" smtClean="0"/>
            </a:br>
            <a:r>
              <a:rPr lang="en-GB" dirty="0" smtClean="0"/>
              <a:t>and </a:t>
            </a:r>
            <a:r>
              <a:rPr lang="en-GB" dirty="0"/>
              <a:t>assigning responsibilities will replace</a:t>
            </a:r>
            <a:endParaRPr lang="en-GB" sz="2800" dirty="0" smtClean="0">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6554625" y="2285001"/>
            <a:ext cx="2485680" cy="3563757"/>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292663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kern="1200" dirty="0" smtClean="0">
                <a:effectLst>
                  <a:outerShdw blurRad="38100" dist="38100" dir="2700000" algn="tl">
                    <a:srgbClr val="000000">
                      <a:alpha val="43137"/>
                    </a:srgbClr>
                  </a:outerShdw>
                </a:effectLst>
                <a:ea typeface="MS PGothic" pitchFamily="34" charset="-128"/>
                <a:cs typeface="+mj-cs"/>
              </a:rPr>
              <a:t>History</a:t>
            </a:r>
            <a:endParaRPr lang="en-GB" sz="4400" kern="1200" dirty="0">
              <a:effectLst>
                <a:outerShdw blurRad="38100" dist="38100" dir="2700000" algn="tl">
                  <a:srgbClr val="000000">
                    <a:alpha val="43137"/>
                  </a:srgbClr>
                </a:outerShdw>
              </a:effectLst>
              <a:ea typeface="MS PGothic" pitchFamily="34" charset="-128"/>
              <a:cs typeface="+mj-cs"/>
            </a:endParaRPr>
          </a:p>
        </p:txBody>
      </p:sp>
      <p:sp>
        <p:nvSpPr>
          <p:cNvPr id="4" name="Slide Number Placeholder 3"/>
          <p:cNvSpPr>
            <a:spLocks noGrp="1"/>
          </p:cNvSpPr>
          <p:nvPr>
            <p:ph type="sldNum" sz="quarter" idx="11"/>
          </p:nvPr>
        </p:nvSpPr>
        <p:spPr/>
        <p:txBody>
          <a:bodyPr/>
          <a:lstStyle/>
          <a:p>
            <a:fld id="{368EDBF0-A21D-4BB3-9FC8-5FAFD680572A}" type="slidenum">
              <a:rPr lang="en-GB" altLang="en-US" smtClean="0"/>
              <a:pPr/>
              <a:t>3</a:t>
            </a:fld>
            <a:endParaRPr lang="en-GB" altLang="en-US"/>
          </a:p>
        </p:txBody>
      </p:sp>
      <p:sp>
        <p:nvSpPr>
          <p:cNvPr id="6" name="Content Placeholder 5"/>
          <p:cNvSpPr>
            <a:spLocks noGrp="1"/>
          </p:cNvSpPr>
          <p:nvPr>
            <p:ph idx="1"/>
          </p:nvPr>
        </p:nvSpPr>
        <p:spPr>
          <a:xfrm>
            <a:off x="1940560" y="2189352"/>
            <a:ext cx="7041515" cy="4668648"/>
          </a:xfrm>
        </p:spPr>
        <p:txBody>
          <a:bodyPr>
            <a:normAutofit fontScale="62500" lnSpcReduction="20000"/>
          </a:bodyPr>
          <a:lstStyle/>
          <a:p>
            <a:endParaRPr lang="en-GB" dirty="0" smtClean="0"/>
          </a:p>
          <a:p>
            <a:endParaRPr lang="en-GB" dirty="0"/>
          </a:p>
          <a:p>
            <a:endParaRPr lang="en-GB" dirty="0" smtClean="0"/>
          </a:p>
          <a:p>
            <a:endParaRPr lang="en-GB" dirty="0"/>
          </a:p>
          <a:p>
            <a:endParaRPr lang="en-GB" dirty="0" smtClean="0"/>
          </a:p>
          <a:p>
            <a:pPr marL="0" indent="0">
              <a:buNone/>
            </a:pPr>
            <a:endParaRPr lang="en-GB" dirty="0" smtClean="0"/>
          </a:p>
          <a:p>
            <a:pPr>
              <a:lnSpc>
                <a:spcPct val="120000"/>
              </a:lnSpc>
            </a:pPr>
            <a:r>
              <a:rPr lang="en-GB" dirty="0" smtClean="0"/>
              <a:t>Over the year, the IAEA published all </a:t>
            </a:r>
            <a:r>
              <a:rPr lang="en-GB" dirty="0"/>
              <a:t>kinds of documents related to </a:t>
            </a:r>
            <a:r>
              <a:rPr lang="en-GB" dirty="0" smtClean="0"/>
              <a:t>safety (more than 200 in the Safety Series):</a:t>
            </a:r>
          </a:p>
          <a:p>
            <a:pPr lvl="4">
              <a:lnSpc>
                <a:spcPct val="120000"/>
              </a:lnSpc>
            </a:pPr>
            <a:endParaRPr lang="en-GB" dirty="0" smtClean="0"/>
          </a:p>
          <a:p>
            <a:pPr lvl="1">
              <a:lnSpc>
                <a:spcPct val="120000"/>
              </a:lnSpc>
            </a:pPr>
            <a:r>
              <a:rPr lang="en-GB" dirty="0" smtClean="0"/>
              <a:t>fundamentals </a:t>
            </a:r>
            <a:r>
              <a:rPr lang="en-GB" dirty="0"/>
              <a:t>(silver</a:t>
            </a:r>
            <a:r>
              <a:rPr lang="en-GB" dirty="0" smtClean="0"/>
              <a:t>)</a:t>
            </a:r>
          </a:p>
          <a:p>
            <a:pPr lvl="1">
              <a:lnSpc>
                <a:spcPct val="120000"/>
              </a:lnSpc>
            </a:pPr>
            <a:r>
              <a:rPr lang="en-GB" dirty="0" smtClean="0"/>
              <a:t>standards </a:t>
            </a:r>
            <a:r>
              <a:rPr lang="en-GB" dirty="0"/>
              <a:t>(red</a:t>
            </a:r>
            <a:r>
              <a:rPr lang="en-GB" dirty="0" smtClean="0"/>
              <a:t>)</a:t>
            </a:r>
          </a:p>
          <a:p>
            <a:pPr lvl="1">
              <a:lnSpc>
                <a:spcPct val="120000"/>
              </a:lnSpc>
            </a:pPr>
            <a:r>
              <a:rPr lang="en-GB" dirty="0" smtClean="0"/>
              <a:t>guides </a:t>
            </a:r>
            <a:r>
              <a:rPr lang="en-GB" dirty="0"/>
              <a:t>(green</a:t>
            </a:r>
            <a:r>
              <a:rPr lang="en-GB" dirty="0" smtClean="0"/>
              <a:t>)</a:t>
            </a:r>
          </a:p>
          <a:p>
            <a:pPr lvl="1">
              <a:lnSpc>
                <a:spcPct val="120000"/>
              </a:lnSpc>
            </a:pPr>
            <a:r>
              <a:rPr lang="en-GB" dirty="0" smtClean="0"/>
              <a:t>reports </a:t>
            </a:r>
            <a:r>
              <a:rPr lang="en-GB" dirty="0"/>
              <a:t>(brown/purple</a:t>
            </a:r>
            <a:r>
              <a:rPr lang="en-GB" dirty="0" smtClean="0"/>
              <a:t>)</a:t>
            </a:r>
          </a:p>
          <a:p>
            <a:pPr lvl="1">
              <a:lnSpc>
                <a:spcPct val="120000"/>
              </a:lnSpc>
            </a:pPr>
            <a:r>
              <a:rPr lang="en-GB" dirty="0" smtClean="0"/>
              <a:t>practices </a:t>
            </a:r>
            <a:r>
              <a:rPr lang="en-GB" dirty="0"/>
              <a:t>(blue)</a:t>
            </a:r>
          </a:p>
        </p:txBody>
      </p:sp>
      <p:pic>
        <p:nvPicPr>
          <p:cNvPr id="8" name="Picture 7"/>
          <p:cNvPicPr>
            <a:picLocks noChangeAspect="1"/>
          </p:cNvPicPr>
          <p:nvPr/>
        </p:nvPicPr>
        <p:blipFill rotWithShape="1">
          <a:blip r:embed="rId3"/>
          <a:srcRect l="529"/>
          <a:stretch/>
        </p:blipFill>
        <p:spPr>
          <a:xfrm>
            <a:off x="329183" y="1250950"/>
            <a:ext cx="8767461" cy="2635250"/>
          </a:xfrm>
          <a:prstGeom prst="rect">
            <a:avLst/>
          </a:prstGeom>
        </p:spPr>
      </p:pic>
    </p:spTree>
    <p:extLst>
      <p:ext uri="{BB962C8B-B14F-4D97-AF65-F5344CB8AC3E}">
        <p14:creationId xmlns:p14="http://schemas.microsoft.com/office/powerpoint/2010/main" val="1500728858"/>
      </p:ext>
    </p:extLst>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96752"/>
            <a:ext cx="6939531" cy="497403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268288" y="0"/>
            <a:ext cx="860425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1" hangingPunct="1">
              <a:spcBef>
                <a:spcPct val="20000"/>
              </a:spcBef>
              <a:defRPr sz="3600" b="1">
                <a:solidFill>
                  <a:schemeClr val="tx2"/>
                </a:solidFill>
                <a:latin typeface="+mj-lt"/>
                <a:cs typeface="+mj-cs"/>
              </a:defRPr>
            </a:lvl1pPr>
            <a:lvl2pPr eaLnBrk="0" hangingPunct="0">
              <a:spcBef>
                <a:spcPct val="20000"/>
              </a:spcBef>
              <a:defRPr sz="3600" b="1">
                <a:solidFill>
                  <a:schemeClr val="tx2"/>
                </a:solidFill>
                <a:latin typeface="Arial" charset="0"/>
              </a:defRPr>
            </a:lvl2pPr>
            <a:lvl3pPr eaLnBrk="0" hangingPunct="0">
              <a:spcBef>
                <a:spcPct val="20000"/>
              </a:spcBef>
              <a:defRPr sz="3600" b="1">
                <a:solidFill>
                  <a:schemeClr val="tx2"/>
                </a:solidFill>
                <a:latin typeface="Arial" charset="0"/>
              </a:defRPr>
            </a:lvl3pPr>
            <a:lvl4pPr eaLnBrk="0" hangingPunct="0">
              <a:spcBef>
                <a:spcPct val="20000"/>
              </a:spcBef>
              <a:defRPr sz="3600" b="1">
                <a:solidFill>
                  <a:schemeClr val="tx2"/>
                </a:solidFill>
                <a:latin typeface="Arial" charset="0"/>
              </a:defRPr>
            </a:lvl4pPr>
            <a:lvl5pPr eaLnBrk="0" hangingPunct="0">
              <a:spcBef>
                <a:spcPct val="20000"/>
              </a:spcBef>
              <a:defRPr sz="3600" b="1">
                <a:solidFill>
                  <a:schemeClr val="tx2"/>
                </a:solidFill>
                <a:latin typeface="Arial" charset="0"/>
              </a:defRPr>
            </a:lvl5pPr>
            <a:lvl6pPr marL="457200" fontAlgn="base">
              <a:spcBef>
                <a:spcPct val="20000"/>
              </a:spcBef>
              <a:spcAft>
                <a:spcPct val="0"/>
              </a:spcAft>
              <a:defRPr sz="3600" b="1">
                <a:solidFill>
                  <a:schemeClr val="tx2"/>
                </a:solidFill>
                <a:latin typeface="Arial" charset="0"/>
              </a:defRPr>
            </a:lvl6pPr>
            <a:lvl7pPr marL="914400" fontAlgn="base">
              <a:spcBef>
                <a:spcPct val="20000"/>
              </a:spcBef>
              <a:spcAft>
                <a:spcPct val="0"/>
              </a:spcAft>
              <a:defRPr sz="3600" b="1">
                <a:solidFill>
                  <a:schemeClr val="tx2"/>
                </a:solidFill>
                <a:latin typeface="Arial" charset="0"/>
              </a:defRPr>
            </a:lvl7pPr>
            <a:lvl8pPr marL="1371600" fontAlgn="base">
              <a:spcBef>
                <a:spcPct val="20000"/>
              </a:spcBef>
              <a:spcAft>
                <a:spcPct val="0"/>
              </a:spcAft>
              <a:defRPr sz="3600" b="1">
                <a:solidFill>
                  <a:schemeClr val="tx2"/>
                </a:solidFill>
                <a:latin typeface="Arial" charset="0"/>
              </a:defRPr>
            </a:lvl8pPr>
            <a:lvl9pPr marL="1828800" fontAlgn="base">
              <a:spcBef>
                <a:spcPct val="20000"/>
              </a:spcBef>
              <a:spcAft>
                <a:spcPct val="0"/>
              </a:spcAft>
              <a:defRPr sz="3600" b="1">
                <a:solidFill>
                  <a:schemeClr val="tx2"/>
                </a:solidFill>
                <a:latin typeface="Arial" charset="0"/>
              </a:defRPr>
            </a:lvl9pPr>
          </a:lstStyle>
          <a:p>
            <a:pPr>
              <a:defRPr/>
            </a:pPr>
            <a:r>
              <a:rPr lang="de-AT" altLang="en-US" i="0" dirty="0" err="1">
                <a:effectLst>
                  <a:outerShdw blurRad="38100" dist="38100" dir="2700000" algn="tl">
                    <a:srgbClr val="000000">
                      <a:alpha val="43137"/>
                    </a:srgbClr>
                  </a:outerShdw>
                </a:effectLst>
                <a:ea typeface="MS PGothic" pitchFamily="34" charset="-128"/>
                <a:cs typeface="MS PGothic" charset="0"/>
              </a:rPr>
              <a:t>Structure</a:t>
            </a:r>
            <a:r>
              <a:rPr lang="de-AT" altLang="en-US" i="0" dirty="0">
                <a:effectLst>
                  <a:outerShdw blurRad="38100" dist="38100" dir="2700000" algn="tl">
                    <a:srgbClr val="000000">
                      <a:alpha val="43137"/>
                    </a:srgbClr>
                  </a:outerShdw>
                </a:effectLst>
                <a:ea typeface="MS PGothic" pitchFamily="34" charset="-128"/>
                <a:cs typeface="MS PGothic" charset="0"/>
              </a:rPr>
              <a:t> </a:t>
            </a:r>
            <a:r>
              <a:rPr lang="de-AT" altLang="en-US" i="0" dirty="0" err="1">
                <a:effectLst>
                  <a:outerShdw blurRad="38100" dist="38100" dir="2700000" algn="tl">
                    <a:srgbClr val="000000">
                      <a:alpha val="43137"/>
                    </a:srgbClr>
                  </a:outerShdw>
                </a:effectLst>
                <a:ea typeface="MS PGothic" pitchFamily="34" charset="-128"/>
                <a:cs typeface="MS PGothic" charset="0"/>
              </a:rPr>
              <a:t>of</a:t>
            </a:r>
            <a:r>
              <a:rPr lang="de-AT" altLang="en-US" i="0" dirty="0">
                <a:effectLst>
                  <a:outerShdw blurRad="38100" dist="38100" dir="2700000" algn="tl">
                    <a:srgbClr val="000000">
                      <a:alpha val="43137"/>
                    </a:srgbClr>
                  </a:outerShdw>
                </a:effectLst>
                <a:ea typeface="MS PGothic" pitchFamily="34" charset="-128"/>
                <a:cs typeface="MS PGothic" charset="0"/>
              </a:rPr>
              <a:t> </a:t>
            </a:r>
            <a:r>
              <a:rPr lang="de-AT" altLang="en-US" i="0" dirty="0" err="1">
                <a:effectLst>
                  <a:outerShdw blurRad="38100" dist="38100" dir="2700000" algn="tl">
                    <a:srgbClr val="000000">
                      <a:alpha val="43137"/>
                    </a:srgbClr>
                  </a:outerShdw>
                </a:effectLst>
                <a:ea typeface="MS PGothic" pitchFamily="34" charset="-128"/>
                <a:cs typeface="MS PGothic" charset="0"/>
              </a:rPr>
              <a:t>the</a:t>
            </a:r>
            <a:r>
              <a:rPr lang="de-AT" altLang="en-US" i="0" dirty="0">
                <a:effectLst>
                  <a:outerShdw blurRad="38100" dist="38100" dir="2700000" algn="tl">
                    <a:srgbClr val="000000">
                      <a:alpha val="43137"/>
                    </a:srgbClr>
                  </a:outerShdw>
                </a:effectLst>
                <a:ea typeface="MS PGothic" pitchFamily="34" charset="-128"/>
                <a:cs typeface="MS PGothic" charset="0"/>
              </a:rPr>
              <a:t> </a:t>
            </a:r>
            <a:r>
              <a:rPr lang="de-AT" altLang="en-US" i="0" dirty="0" err="1">
                <a:effectLst>
                  <a:outerShdw blurRad="38100" dist="38100" dir="2700000" algn="tl">
                    <a:srgbClr val="000000">
                      <a:alpha val="43137"/>
                    </a:srgbClr>
                  </a:outerShdw>
                </a:effectLst>
                <a:ea typeface="MS PGothic" pitchFamily="34" charset="-128"/>
                <a:cs typeface="MS PGothic" charset="0"/>
              </a:rPr>
              <a:t>Safety</a:t>
            </a:r>
            <a:r>
              <a:rPr lang="de-AT" altLang="en-US" i="0" dirty="0">
                <a:effectLst>
                  <a:outerShdw blurRad="38100" dist="38100" dir="2700000" algn="tl">
                    <a:srgbClr val="000000">
                      <a:alpha val="43137"/>
                    </a:srgbClr>
                  </a:outerShdw>
                </a:effectLst>
                <a:ea typeface="MS PGothic" pitchFamily="34" charset="-128"/>
                <a:cs typeface="MS PGothic" charset="0"/>
              </a:rPr>
              <a:t> Standards</a:t>
            </a:r>
            <a:endParaRPr lang="en-US" altLang="en-US" i="0" dirty="0">
              <a:effectLst>
                <a:outerShdw blurRad="38100" dist="38100" dir="2700000" algn="tl">
                  <a:srgbClr val="000000">
                    <a:alpha val="43137"/>
                  </a:srgbClr>
                </a:outerShdw>
              </a:effectLst>
              <a:ea typeface="MS PGothic" pitchFamily="34" charset="-128"/>
              <a:cs typeface="MS PGothic" charset="0"/>
            </a:endParaRPr>
          </a:p>
        </p:txBody>
      </p:sp>
      <p:sp>
        <p:nvSpPr>
          <p:cNvPr id="4" name="Rectangle 3"/>
          <p:cNvSpPr/>
          <p:nvPr/>
        </p:nvSpPr>
        <p:spPr bwMode="auto">
          <a:xfrm>
            <a:off x="4657389" y="1879600"/>
            <a:ext cx="3352800" cy="3484880"/>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1912313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Specific Safety Requirement</a:t>
            </a:r>
          </a:p>
        </p:txBody>
      </p:sp>
      <p:pic>
        <p:nvPicPr>
          <p:cNvPr id="2" name="Picture 1"/>
          <p:cNvPicPr>
            <a:picLocks noChangeAspect="1"/>
          </p:cNvPicPr>
          <p:nvPr/>
        </p:nvPicPr>
        <p:blipFill>
          <a:blip r:embed="rId3"/>
          <a:stretch>
            <a:fillRect/>
          </a:stretch>
        </p:blipFill>
        <p:spPr>
          <a:xfrm>
            <a:off x="398862" y="1444144"/>
            <a:ext cx="2029934" cy="2944076"/>
          </a:xfrm>
          <a:prstGeom prst="rect">
            <a:avLst/>
          </a:prstGeom>
        </p:spPr>
      </p:pic>
      <p:pic>
        <p:nvPicPr>
          <p:cNvPr id="4" name="Picture 3"/>
          <p:cNvPicPr>
            <a:picLocks noChangeAspect="1"/>
          </p:cNvPicPr>
          <p:nvPr/>
        </p:nvPicPr>
        <p:blipFill>
          <a:blip r:embed="rId4"/>
          <a:stretch>
            <a:fillRect/>
          </a:stretch>
        </p:blipFill>
        <p:spPr>
          <a:xfrm>
            <a:off x="2595194" y="1444144"/>
            <a:ext cx="1956261" cy="2944076"/>
          </a:xfrm>
          <a:prstGeom prst="rect">
            <a:avLst/>
          </a:prstGeom>
        </p:spPr>
      </p:pic>
      <p:pic>
        <p:nvPicPr>
          <p:cNvPr id="5" name="Picture 4"/>
          <p:cNvPicPr>
            <a:picLocks noChangeAspect="1"/>
          </p:cNvPicPr>
          <p:nvPr/>
        </p:nvPicPr>
        <p:blipFill>
          <a:blip r:embed="rId5"/>
          <a:stretch>
            <a:fillRect/>
          </a:stretch>
        </p:blipFill>
        <p:spPr>
          <a:xfrm>
            <a:off x="4712452" y="1444144"/>
            <a:ext cx="2040737" cy="2927723"/>
          </a:xfrm>
          <a:prstGeom prst="rect">
            <a:avLst/>
          </a:prstGeom>
        </p:spPr>
      </p:pic>
      <p:pic>
        <p:nvPicPr>
          <p:cNvPr id="6" name="Picture 5"/>
          <p:cNvPicPr>
            <a:picLocks noChangeAspect="1"/>
          </p:cNvPicPr>
          <p:nvPr/>
        </p:nvPicPr>
        <p:blipFill rotWithShape="1">
          <a:blip r:embed="rId6"/>
          <a:srcRect r="2512"/>
          <a:stretch/>
        </p:blipFill>
        <p:spPr>
          <a:xfrm>
            <a:off x="6914186" y="1444143"/>
            <a:ext cx="1902789" cy="2927723"/>
          </a:xfrm>
          <a:prstGeom prst="rect">
            <a:avLst/>
          </a:prstGeom>
        </p:spPr>
      </p:pic>
      <p:sp>
        <p:nvSpPr>
          <p:cNvPr id="8" name="TextBox 7"/>
          <p:cNvSpPr txBox="1"/>
          <p:nvPr/>
        </p:nvSpPr>
        <p:spPr>
          <a:xfrm>
            <a:off x="1013719" y="4388220"/>
            <a:ext cx="800219" cy="369332"/>
          </a:xfrm>
          <a:prstGeom prst="rect">
            <a:avLst/>
          </a:prstGeom>
          <a:noFill/>
        </p:spPr>
        <p:txBody>
          <a:bodyPr wrap="none" rtlCol="0">
            <a:spAutoFit/>
          </a:bodyPr>
          <a:lstStyle/>
          <a:p>
            <a:r>
              <a:rPr lang="en-GB" i="0" dirty="0" smtClean="0">
                <a:solidFill>
                  <a:srgbClr val="C00000"/>
                </a:solidFill>
              </a:rPr>
              <a:t>SSR-1</a:t>
            </a:r>
            <a:endParaRPr lang="en-GB" i="0" dirty="0">
              <a:solidFill>
                <a:srgbClr val="C00000"/>
              </a:solidFill>
            </a:endParaRPr>
          </a:p>
        </p:txBody>
      </p:sp>
      <p:sp>
        <p:nvSpPr>
          <p:cNvPr id="11" name="TextBox 10"/>
          <p:cNvSpPr txBox="1"/>
          <p:nvPr/>
        </p:nvSpPr>
        <p:spPr>
          <a:xfrm>
            <a:off x="3173214" y="4388220"/>
            <a:ext cx="787395" cy="369332"/>
          </a:xfrm>
          <a:prstGeom prst="rect">
            <a:avLst/>
          </a:prstGeom>
          <a:noFill/>
        </p:spPr>
        <p:txBody>
          <a:bodyPr wrap="none" rtlCol="0">
            <a:spAutoFit/>
          </a:bodyPr>
          <a:lstStyle/>
          <a:p>
            <a:r>
              <a:rPr lang="en-GB" i="0" dirty="0" smtClean="0">
                <a:solidFill>
                  <a:srgbClr val="C00000"/>
                </a:solidFill>
              </a:rPr>
              <a:t>SSR-2</a:t>
            </a:r>
            <a:endParaRPr lang="en-GB" i="0" dirty="0">
              <a:solidFill>
                <a:srgbClr val="C00000"/>
              </a:solidFill>
            </a:endParaRPr>
          </a:p>
        </p:txBody>
      </p:sp>
      <p:sp>
        <p:nvSpPr>
          <p:cNvPr id="12" name="TextBox 11"/>
          <p:cNvSpPr txBox="1"/>
          <p:nvPr/>
        </p:nvSpPr>
        <p:spPr>
          <a:xfrm>
            <a:off x="5353831" y="4371866"/>
            <a:ext cx="787395" cy="369332"/>
          </a:xfrm>
          <a:prstGeom prst="rect">
            <a:avLst/>
          </a:prstGeom>
          <a:noFill/>
        </p:spPr>
        <p:txBody>
          <a:bodyPr wrap="none" rtlCol="0">
            <a:spAutoFit/>
          </a:bodyPr>
          <a:lstStyle/>
          <a:p>
            <a:r>
              <a:rPr lang="en-GB" i="0" dirty="0" smtClean="0">
                <a:solidFill>
                  <a:srgbClr val="C00000"/>
                </a:solidFill>
              </a:rPr>
              <a:t>SSR-3</a:t>
            </a:r>
            <a:endParaRPr lang="en-GB" i="0" dirty="0">
              <a:solidFill>
                <a:srgbClr val="C00000"/>
              </a:solidFill>
            </a:endParaRPr>
          </a:p>
        </p:txBody>
      </p:sp>
      <p:sp>
        <p:nvSpPr>
          <p:cNvPr id="13" name="TextBox 12"/>
          <p:cNvSpPr txBox="1"/>
          <p:nvPr/>
        </p:nvSpPr>
        <p:spPr>
          <a:xfrm>
            <a:off x="7513326" y="4371866"/>
            <a:ext cx="787395" cy="369332"/>
          </a:xfrm>
          <a:prstGeom prst="rect">
            <a:avLst/>
          </a:prstGeom>
          <a:noFill/>
        </p:spPr>
        <p:txBody>
          <a:bodyPr wrap="none" rtlCol="0">
            <a:spAutoFit/>
          </a:bodyPr>
          <a:lstStyle/>
          <a:p>
            <a:r>
              <a:rPr lang="en-GB" i="0" dirty="0" smtClean="0">
                <a:solidFill>
                  <a:srgbClr val="C00000"/>
                </a:solidFill>
              </a:rPr>
              <a:t>SSR-4</a:t>
            </a:r>
            <a:endParaRPr lang="en-GB" i="0" dirty="0">
              <a:solidFill>
                <a:srgbClr val="C00000"/>
              </a:solidFill>
            </a:endParaRPr>
          </a:p>
        </p:txBody>
      </p:sp>
    </p:spTree>
    <p:extLst>
      <p:ext uri="{BB962C8B-B14F-4D97-AF65-F5344CB8AC3E}">
        <p14:creationId xmlns:p14="http://schemas.microsoft.com/office/powerpoint/2010/main" val="178337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Specific Safety Requirement</a:t>
            </a:r>
          </a:p>
        </p:txBody>
      </p:sp>
      <p:sp>
        <p:nvSpPr>
          <p:cNvPr id="13315" name="Rectangle 3"/>
          <p:cNvSpPr>
            <a:spLocks noGrp="1" noChangeArrowheads="1"/>
          </p:cNvSpPr>
          <p:nvPr>
            <p:ph type="body" idx="1"/>
          </p:nvPr>
        </p:nvSpPr>
        <p:spPr>
          <a:xfrm>
            <a:off x="268287" y="1241423"/>
            <a:ext cx="6282594" cy="4744598"/>
          </a:xfrm>
        </p:spPr>
        <p:txBody>
          <a:bodyPr>
            <a:normAutofit fontScale="70000" lnSpcReduction="20000"/>
          </a:bodyPr>
          <a:lstStyle/>
          <a:p>
            <a:pPr marL="0" indent="0">
              <a:buNone/>
            </a:pPr>
            <a:r>
              <a:rPr lang="en-GB" sz="3100" i="1" dirty="0" smtClean="0">
                <a:solidFill>
                  <a:srgbClr val="C00000"/>
                </a:solidFill>
                <a:latin typeface="Calibri" panose="020F0502020204030204" pitchFamily="34" charset="0"/>
              </a:rPr>
              <a:t>SSR-5 Disposal of Radioactive Waste</a:t>
            </a:r>
            <a:endParaRPr lang="en-GB" sz="3100" i="1" dirty="0">
              <a:solidFill>
                <a:srgbClr val="C00000"/>
              </a:solidFill>
              <a:latin typeface="Calibri" panose="020F0502020204030204" pitchFamily="34" charset="0"/>
            </a:endParaRPr>
          </a:p>
          <a:p>
            <a:pPr lvl="6" indent="-360000">
              <a:lnSpc>
                <a:spcPct val="120000"/>
              </a:lnSpc>
              <a:spcBef>
                <a:spcPct val="0"/>
              </a:spcBef>
              <a:buSzTx/>
            </a:pPr>
            <a:endParaRPr lang="en-GB" dirty="0" smtClean="0"/>
          </a:p>
          <a:p>
            <a:pPr lvl="1" indent="-360000" eaLnBrk="1" hangingPunct="1">
              <a:lnSpc>
                <a:spcPct val="120000"/>
              </a:lnSpc>
              <a:spcBef>
                <a:spcPct val="0"/>
              </a:spcBef>
              <a:buSzTx/>
            </a:pPr>
            <a:r>
              <a:rPr lang="en-GB" dirty="0"/>
              <a:t>This publication sets out the safety objective and criteria for the disposal of all types of radioactive waste and establishes the requirements that must be satisfied in the disposal of radioactive waste. </a:t>
            </a:r>
            <a:endParaRPr lang="en-GB" dirty="0" smtClean="0"/>
          </a:p>
          <a:p>
            <a:pPr lvl="1" indent="-360000" eaLnBrk="1" hangingPunct="1">
              <a:lnSpc>
                <a:spcPct val="120000"/>
              </a:lnSpc>
              <a:spcBef>
                <a:spcPct val="0"/>
              </a:spcBef>
              <a:buSzTx/>
            </a:pPr>
            <a:endParaRPr lang="en-GB" dirty="0"/>
          </a:p>
          <a:p>
            <a:pPr lvl="1" indent="-360000" eaLnBrk="1" hangingPunct="1">
              <a:lnSpc>
                <a:spcPct val="120000"/>
              </a:lnSpc>
              <a:spcBef>
                <a:spcPct val="0"/>
              </a:spcBef>
              <a:buSzTx/>
            </a:pPr>
            <a:r>
              <a:rPr lang="en-GB" dirty="0" smtClean="0"/>
              <a:t>This </a:t>
            </a:r>
            <a:r>
              <a:rPr lang="en-GB" dirty="0"/>
              <a:t>publication is intended </a:t>
            </a:r>
            <a:r>
              <a:rPr lang="en-GB" dirty="0" smtClean="0"/>
              <a:t>for </a:t>
            </a:r>
            <a:r>
              <a:rPr lang="en-GB" dirty="0"/>
              <a:t>use by all persons responsible for, and concerned with, radioactive waste management and making decisions in relation to the development, operation and closure of disposal facilities, especially those persons concerned with the related regulatory aspects</a:t>
            </a:r>
            <a:endParaRPr lang="en-GB" sz="2800" dirty="0" smtClean="0">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6550881" y="2287200"/>
            <a:ext cx="2489360" cy="3563757"/>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2449102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kern="1200" dirty="0">
                <a:effectLst>
                  <a:outerShdw blurRad="38100" dist="38100" dir="2700000" algn="tl">
                    <a:srgbClr val="000000">
                      <a:alpha val="43137"/>
                    </a:srgbClr>
                  </a:outerShdw>
                </a:effectLst>
                <a:ea typeface="MS PGothic" pitchFamily="34" charset="-128"/>
              </a:rPr>
              <a:t>Specific Safety Requirement</a:t>
            </a:r>
            <a:endParaRPr lang="en-GB" b="1" dirty="0"/>
          </a:p>
        </p:txBody>
      </p:sp>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075" y="1268760"/>
            <a:ext cx="3132578" cy="464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47384" y="1268760"/>
            <a:ext cx="5069591" cy="5447645"/>
          </a:xfrm>
          <a:prstGeom prst="rect">
            <a:avLst/>
          </a:prstGeom>
          <a:noFill/>
        </p:spPr>
        <p:txBody>
          <a:bodyPr wrap="square" rtlCol="0">
            <a:spAutoFit/>
          </a:bodyPr>
          <a:lstStyle/>
          <a:p>
            <a:r>
              <a:rPr lang="en-GB" sz="2000" i="0" dirty="0" smtClean="0">
                <a:solidFill>
                  <a:srgbClr val="000099"/>
                </a:solidFill>
                <a:latin typeface="+mn-lt"/>
              </a:rPr>
              <a:t>Applicable to disposal of </a:t>
            </a:r>
            <a:r>
              <a:rPr lang="en-GB" sz="2000" i="0" dirty="0" smtClean="0">
                <a:solidFill>
                  <a:srgbClr val="C00000"/>
                </a:solidFill>
                <a:latin typeface="+mn-lt"/>
              </a:rPr>
              <a:t>all types of waste</a:t>
            </a:r>
            <a:r>
              <a:rPr lang="en-GB" sz="2000" i="0" dirty="0" smtClean="0">
                <a:solidFill>
                  <a:srgbClr val="000099"/>
                </a:solidFill>
                <a:latin typeface="+mn-lt"/>
              </a:rPr>
              <a:t> in designed disposal facilities</a:t>
            </a:r>
          </a:p>
          <a:p>
            <a:endParaRPr lang="en-GB" sz="1400" i="0" dirty="0">
              <a:solidFill>
                <a:srgbClr val="000099"/>
              </a:solidFill>
              <a:latin typeface="+mn-lt"/>
            </a:endParaRPr>
          </a:p>
          <a:p>
            <a:r>
              <a:rPr lang="en-GB" sz="2000" i="0" dirty="0" smtClean="0">
                <a:solidFill>
                  <a:srgbClr val="000099"/>
                </a:solidFill>
                <a:latin typeface="+mn-lt"/>
              </a:rPr>
              <a:t>Covers</a:t>
            </a:r>
          </a:p>
          <a:p>
            <a:pPr marL="342900" indent="-342900">
              <a:buFont typeface="Arial" pitchFamily="34" charset="0"/>
              <a:buChar char="•"/>
            </a:pPr>
            <a:r>
              <a:rPr lang="en-GB" sz="2000" i="0" dirty="0" smtClean="0">
                <a:solidFill>
                  <a:srgbClr val="C00000"/>
                </a:solidFill>
                <a:latin typeface="+mn-lt"/>
              </a:rPr>
              <a:t>Operational </a:t>
            </a:r>
            <a:r>
              <a:rPr lang="en-GB" sz="2000" i="0" dirty="0" smtClean="0">
                <a:solidFill>
                  <a:srgbClr val="000099"/>
                </a:solidFill>
                <a:latin typeface="+mn-lt"/>
              </a:rPr>
              <a:t>phase</a:t>
            </a:r>
          </a:p>
          <a:p>
            <a:pPr marL="342900" indent="-342900">
              <a:buFont typeface="Arial" pitchFamily="34" charset="0"/>
              <a:buChar char="•"/>
            </a:pPr>
            <a:r>
              <a:rPr lang="en-GB" sz="2000" i="0" dirty="0" smtClean="0">
                <a:solidFill>
                  <a:srgbClr val="C00000"/>
                </a:solidFill>
                <a:latin typeface="+mn-lt"/>
              </a:rPr>
              <a:t>Post-closure</a:t>
            </a:r>
            <a:r>
              <a:rPr lang="en-GB" sz="2000" i="0" dirty="0" smtClean="0">
                <a:solidFill>
                  <a:srgbClr val="000099"/>
                </a:solidFill>
                <a:latin typeface="+mn-lt"/>
              </a:rPr>
              <a:t> phase</a:t>
            </a:r>
          </a:p>
          <a:p>
            <a:pPr marL="342900" indent="-342900">
              <a:buFont typeface="Arial" pitchFamily="34" charset="0"/>
              <a:buChar char="•"/>
            </a:pPr>
            <a:endParaRPr lang="en-GB" sz="1400" i="0" dirty="0">
              <a:solidFill>
                <a:srgbClr val="000099"/>
              </a:solidFill>
              <a:latin typeface="+mn-lt"/>
            </a:endParaRPr>
          </a:p>
          <a:p>
            <a:pPr eaLnBrk="1" hangingPunct="1"/>
            <a:r>
              <a:rPr lang="en-GB" sz="2000" i="0" dirty="0">
                <a:solidFill>
                  <a:srgbClr val="000099"/>
                </a:solidFill>
                <a:latin typeface="+mn-lt"/>
              </a:rPr>
              <a:t>Does not address </a:t>
            </a:r>
          </a:p>
          <a:p>
            <a:pPr marL="742950" lvl="1" indent="-285750" eaLnBrk="1" hangingPunct="1">
              <a:buSzPct val="50000"/>
              <a:buFont typeface="Courier New" pitchFamily="49" charset="0"/>
              <a:buChar char="o"/>
            </a:pPr>
            <a:r>
              <a:rPr lang="en-GB" sz="1800" i="0" dirty="0">
                <a:solidFill>
                  <a:srgbClr val="000099"/>
                </a:solidFill>
                <a:latin typeface="+mn-lt"/>
              </a:rPr>
              <a:t>Broader issues of site selection</a:t>
            </a:r>
          </a:p>
          <a:p>
            <a:pPr marL="742950" lvl="1" indent="-285750" eaLnBrk="1" hangingPunct="1">
              <a:buSzPct val="50000"/>
              <a:buFont typeface="Courier New" pitchFamily="49" charset="0"/>
              <a:buChar char="o"/>
            </a:pPr>
            <a:r>
              <a:rPr lang="en-GB" sz="1800" i="0" dirty="0">
                <a:solidFill>
                  <a:srgbClr val="000099"/>
                </a:solidFill>
                <a:latin typeface="+mn-lt"/>
              </a:rPr>
              <a:t>Transportation of waste to the site</a:t>
            </a:r>
          </a:p>
          <a:p>
            <a:pPr marL="742950" lvl="1" indent="-285750" eaLnBrk="1" hangingPunct="1">
              <a:buSzPct val="50000"/>
              <a:buFont typeface="Courier New" pitchFamily="49" charset="0"/>
              <a:buChar char="o"/>
            </a:pPr>
            <a:r>
              <a:rPr lang="en-GB" sz="1800" i="0" dirty="0">
                <a:solidFill>
                  <a:srgbClr val="000099"/>
                </a:solidFill>
                <a:latin typeface="+mn-lt"/>
              </a:rPr>
              <a:t>Non radiological environmental </a:t>
            </a:r>
            <a:r>
              <a:rPr lang="en-GB" sz="1800" i="0" dirty="0" smtClean="0">
                <a:solidFill>
                  <a:srgbClr val="000099"/>
                </a:solidFill>
                <a:latin typeface="+mn-lt"/>
              </a:rPr>
              <a:t>impact</a:t>
            </a:r>
          </a:p>
          <a:p>
            <a:pPr lvl="1" eaLnBrk="1" hangingPunct="1"/>
            <a:endParaRPr lang="en-GB" i="0" dirty="0">
              <a:solidFill>
                <a:srgbClr val="000099"/>
              </a:solidFill>
              <a:latin typeface="+mn-lt"/>
            </a:endParaRPr>
          </a:p>
          <a:p>
            <a:pPr eaLnBrk="1" hangingPunct="1"/>
            <a:r>
              <a:rPr lang="en-GB" sz="2000" i="0" dirty="0">
                <a:solidFill>
                  <a:srgbClr val="C00000"/>
                </a:solidFill>
                <a:latin typeface="+mn-lt"/>
              </a:rPr>
              <a:t>Stakeholder involvement </a:t>
            </a:r>
            <a:r>
              <a:rPr lang="en-GB" sz="2000" i="0" dirty="0">
                <a:solidFill>
                  <a:srgbClr val="000099"/>
                </a:solidFill>
                <a:latin typeface="+mn-lt"/>
              </a:rPr>
              <a:t>important, but beyond the scope of the standard</a:t>
            </a:r>
          </a:p>
          <a:p>
            <a:pPr marL="342900" indent="-342900">
              <a:buFont typeface="Arial" pitchFamily="34" charset="0"/>
              <a:buChar char="•"/>
            </a:pPr>
            <a:endParaRPr lang="en-GB" sz="1400" i="0" dirty="0">
              <a:solidFill>
                <a:srgbClr val="000099"/>
              </a:solidFill>
              <a:latin typeface="+mn-lt"/>
            </a:endParaRPr>
          </a:p>
          <a:p>
            <a:r>
              <a:rPr lang="en-GB" sz="2000" i="0" dirty="0" smtClean="0">
                <a:solidFill>
                  <a:srgbClr val="000099"/>
                </a:solidFill>
                <a:latin typeface="+mn-lt"/>
              </a:rPr>
              <a:t>Consistent with </a:t>
            </a:r>
            <a:r>
              <a:rPr lang="en-GB" sz="2000" i="0" dirty="0" smtClean="0">
                <a:solidFill>
                  <a:srgbClr val="C00000"/>
                </a:solidFill>
                <a:latin typeface="+mn-lt"/>
              </a:rPr>
              <a:t>ICRP</a:t>
            </a:r>
            <a:r>
              <a:rPr lang="en-GB" sz="2000" i="0" dirty="0" smtClean="0">
                <a:solidFill>
                  <a:srgbClr val="000099"/>
                </a:solidFill>
                <a:latin typeface="+mn-lt"/>
              </a:rPr>
              <a:t> Publications 77, 81 and 103</a:t>
            </a:r>
          </a:p>
          <a:p>
            <a:endParaRPr lang="en-GB" sz="1400" i="0" dirty="0">
              <a:solidFill>
                <a:srgbClr val="000099"/>
              </a:solidFill>
              <a:latin typeface="+mn-lt"/>
            </a:endParaRPr>
          </a:p>
          <a:p>
            <a:r>
              <a:rPr lang="en-GB" sz="2000" i="0" dirty="0" smtClean="0">
                <a:solidFill>
                  <a:srgbClr val="000099"/>
                </a:solidFill>
                <a:latin typeface="+mn-lt"/>
              </a:rPr>
              <a:t>A total of </a:t>
            </a:r>
            <a:r>
              <a:rPr lang="en-GB" sz="2000" i="0" dirty="0" smtClean="0">
                <a:solidFill>
                  <a:srgbClr val="C00000"/>
                </a:solidFill>
                <a:latin typeface="+mn-lt"/>
              </a:rPr>
              <a:t>26 requirements</a:t>
            </a:r>
            <a:endParaRPr lang="en-GB" sz="2400" dirty="0"/>
          </a:p>
        </p:txBody>
      </p:sp>
    </p:spTree>
    <p:extLst>
      <p:ext uri="{BB962C8B-B14F-4D97-AF65-F5344CB8AC3E}">
        <p14:creationId xmlns:p14="http://schemas.microsoft.com/office/powerpoint/2010/main" val="2651717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268288" y="12700"/>
            <a:ext cx="8768208" cy="1184052"/>
          </a:xfrm>
        </p:spPr>
        <p:txBody>
          <a:bodyPr/>
          <a:lstStyle/>
          <a:p>
            <a:pPr eaLnBrk="1" hangingPunct="1">
              <a:defRPr/>
            </a:pPr>
            <a:r>
              <a:rPr lang="en-GB" kern="1200" dirty="0">
                <a:effectLst>
                  <a:outerShdw blurRad="38100" dist="38100" dir="2700000" algn="tl">
                    <a:srgbClr val="000000">
                      <a:alpha val="43137"/>
                    </a:srgbClr>
                  </a:outerShdw>
                </a:effectLst>
                <a:ea typeface="MS PGothic" pitchFamily="34" charset="-128"/>
              </a:rPr>
              <a:t>Specific Safety </a:t>
            </a:r>
            <a:r>
              <a:rPr lang="en-GB" kern="1200" dirty="0" smtClean="0">
                <a:effectLst>
                  <a:outerShdw blurRad="38100" dist="38100" dir="2700000" algn="tl">
                    <a:srgbClr val="000000">
                      <a:alpha val="43137"/>
                    </a:srgbClr>
                  </a:outerShdw>
                </a:effectLst>
                <a:ea typeface="MS PGothic" pitchFamily="34" charset="-128"/>
              </a:rPr>
              <a:t>Requirement (SSR-5)</a:t>
            </a:r>
            <a:endParaRPr lang="en-GB" kern="1200" dirty="0">
              <a:effectLst>
                <a:outerShdw blurRad="38100" dist="38100" dir="2700000" algn="tl">
                  <a:srgbClr val="000000">
                    <a:alpha val="43137"/>
                  </a:srgbClr>
                </a:outerShdw>
              </a:effectLst>
              <a:ea typeface="MS PGothic" pitchFamily="34" charset="-128"/>
            </a:endParaRPr>
          </a:p>
        </p:txBody>
      </p:sp>
      <p:sp>
        <p:nvSpPr>
          <p:cNvPr id="35843" name="Rectangle 3"/>
          <p:cNvSpPr>
            <a:spLocks noGrp="1" noChangeArrowheads="1"/>
          </p:cNvSpPr>
          <p:nvPr>
            <p:ph type="body" idx="1"/>
          </p:nvPr>
        </p:nvSpPr>
        <p:spPr>
          <a:xfrm>
            <a:off x="179512" y="1340768"/>
            <a:ext cx="8748266" cy="4775200"/>
          </a:xfrm>
        </p:spPr>
        <p:txBody>
          <a:bodyPr>
            <a:normAutofit fontScale="77500" lnSpcReduction="20000"/>
          </a:bodyPr>
          <a:lstStyle/>
          <a:p>
            <a:pPr marL="407987" indent="-285750">
              <a:lnSpc>
                <a:spcPct val="120000"/>
              </a:lnSpc>
              <a:spcAft>
                <a:spcPts val="600"/>
              </a:spcAft>
            </a:pPr>
            <a:r>
              <a:rPr lang="en-GB" sz="2400" b="1" dirty="0">
                <a:solidFill>
                  <a:srgbClr val="000099"/>
                </a:solidFill>
              </a:rPr>
              <a:t>REQUIREMENTS FOR </a:t>
            </a:r>
            <a:r>
              <a:rPr lang="en-GB" sz="2400" b="1" dirty="0">
                <a:solidFill>
                  <a:srgbClr val="C00000"/>
                </a:solidFill>
              </a:rPr>
              <a:t>PLANNING DISPOSAL FACILITIES</a:t>
            </a:r>
            <a:r>
              <a:rPr lang="en-GB" sz="2400" dirty="0">
                <a:solidFill>
                  <a:srgbClr val="000099"/>
                </a:solidFill>
              </a:rPr>
              <a:t>	</a:t>
            </a:r>
            <a:endParaRPr lang="en-GB" sz="2400" dirty="0" smtClean="0">
              <a:solidFill>
                <a:srgbClr val="000099"/>
              </a:solidFill>
            </a:endParaRPr>
          </a:p>
          <a:p>
            <a:pPr lvl="1">
              <a:lnSpc>
                <a:spcPct val="120000"/>
              </a:lnSpc>
              <a:spcAft>
                <a:spcPts val="600"/>
              </a:spcAft>
              <a:buSzPct val="50000"/>
              <a:buFont typeface="Courier New" pitchFamily="49" charset="0"/>
              <a:buChar char="o"/>
            </a:pPr>
            <a:r>
              <a:rPr lang="en-GB" sz="2200" dirty="0" smtClean="0">
                <a:solidFill>
                  <a:srgbClr val="000099"/>
                </a:solidFill>
              </a:rPr>
              <a:t>LEGAL </a:t>
            </a:r>
            <a:r>
              <a:rPr lang="en-GB" sz="2200" dirty="0">
                <a:solidFill>
                  <a:srgbClr val="000099"/>
                </a:solidFill>
              </a:rPr>
              <a:t>AND ORGANIZATIONAL FRAMEWORK	</a:t>
            </a:r>
          </a:p>
          <a:p>
            <a:pPr lvl="1">
              <a:lnSpc>
                <a:spcPct val="120000"/>
              </a:lnSpc>
              <a:spcAft>
                <a:spcPts val="600"/>
              </a:spcAft>
              <a:buSzPct val="50000"/>
              <a:buFont typeface="Courier New" pitchFamily="49" charset="0"/>
              <a:buChar char="o"/>
            </a:pPr>
            <a:r>
              <a:rPr lang="en-GB" sz="2200" dirty="0">
                <a:solidFill>
                  <a:srgbClr val="000099"/>
                </a:solidFill>
              </a:rPr>
              <a:t>SAFETY APPROACH	</a:t>
            </a:r>
          </a:p>
          <a:p>
            <a:pPr lvl="1">
              <a:lnSpc>
                <a:spcPct val="120000"/>
              </a:lnSpc>
              <a:spcAft>
                <a:spcPts val="600"/>
              </a:spcAft>
              <a:buSzPct val="50000"/>
              <a:buFont typeface="Courier New" pitchFamily="49" charset="0"/>
              <a:buChar char="o"/>
            </a:pPr>
            <a:r>
              <a:rPr lang="en-GB" sz="2200" dirty="0">
                <a:solidFill>
                  <a:srgbClr val="000099"/>
                </a:solidFill>
              </a:rPr>
              <a:t>SAFETY DESIGN </a:t>
            </a:r>
            <a:r>
              <a:rPr lang="en-GB" sz="2200" dirty="0" smtClean="0">
                <a:solidFill>
                  <a:srgbClr val="000099"/>
                </a:solidFill>
              </a:rPr>
              <a:t>PRINCIPLES</a:t>
            </a:r>
          </a:p>
          <a:p>
            <a:pPr marL="407987" indent="-285750">
              <a:lnSpc>
                <a:spcPct val="120000"/>
              </a:lnSpc>
              <a:spcAft>
                <a:spcPts val="600"/>
              </a:spcAft>
            </a:pPr>
            <a:r>
              <a:rPr lang="en-GB" sz="2400" b="1" dirty="0" smtClean="0">
                <a:solidFill>
                  <a:srgbClr val="000099"/>
                </a:solidFill>
              </a:rPr>
              <a:t>REQUIREMENTS </a:t>
            </a:r>
            <a:r>
              <a:rPr lang="en-GB" sz="2400" b="1" dirty="0">
                <a:solidFill>
                  <a:srgbClr val="000099"/>
                </a:solidFill>
              </a:rPr>
              <a:t>FOR THE </a:t>
            </a:r>
            <a:r>
              <a:rPr lang="en-GB" sz="2400" b="1" dirty="0">
                <a:solidFill>
                  <a:srgbClr val="C00000"/>
                </a:solidFill>
              </a:rPr>
              <a:t>DEVELOPMENT, OPERATION AND CLOSURE</a:t>
            </a:r>
            <a:r>
              <a:rPr lang="en-GB" sz="2400" b="1" dirty="0">
                <a:solidFill>
                  <a:srgbClr val="000099"/>
                </a:solidFill>
              </a:rPr>
              <a:t> OF DISPOSAL FACILITIES	</a:t>
            </a:r>
            <a:endParaRPr lang="en-GB" sz="2400" b="1" dirty="0" smtClean="0">
              <a:solidFill>
                <a:srgbClr val="000099"/>
              </a:solidFill>
            </a:endParaRPr>
          </a:p>
          <a:p>
            <a:pPr marL="407987" indent="-285750">
              <a:lnSpc>
                <a:spcPct val="120000"/>
              </a:lnSpc>
              <a:spcAft>
                <a:spcPts val="600"/>
              </a:spcAft>
            </a:pPr>
            <a:endParaRPr lang="en-GB" sz="800" b="1" dirty="0">
              <a:solidFill>
                <a:srgbClr val="000099"/>
              </a:solidFill>
            </a:endParaRPr>
          </a:p>
          <a:p>
            <a:pPr lvl="1">
              <a:lnSpc>
                <a:spcPct val="120000"/>
              </a:lnSpc>
              <a:spcAft>
                <a:spcPts val="600"/>
              </a:spcAft>
              <a:buSzPct val="50000"/>
              <a:buFont typeface="Courier New" pitchFamily="49" charset="0"/>
              <a:buChar char="o"/>
            </a:pPr>
            <a:r>
              <a:rPr lang="en-GB" sz="2200" dirty="0" smtClean="0">
                <a:solidFill>
                  <a:srgbClr val="000099"/>
                </a:solidFill>
              </a:rPr>
              <a:t>FRAMEWORK </a:t>
            </a:r>
            <a:r>
              <a:rPr lang="en-GB" sz="2200" dirty="0">
                <a:solidFill>
                  <a:srgbClr val="000099"/>
                </a:solidFill>
              </a:rPr>
              <a:t>FOR DISPOSAL</a:t>
            </a:r>
          </a:p>
          <a:p>
            <a:pPr lvl="1">
              <a:lnSpc>
                <a:spcPct val="120000"/>
              </a:lnSpc>
              <a:spcAft>
                <a:spcPts val="600"/>
              </a:spcAft>
              <a:buSzPct val="50000"/>
              <a:buFont typeface="Courier New" pitchFamily="49" charset="0"/>
              <a:buChar char="o"/>
            </a:pPr>
            <a:r>
              <a:rPr lang="en-GB" sz="2200" dirty="0">
                <a:solidFill>
                  <a:srgbClr val="000099"/>
                </a:solidFill>
              </a:rPr>
              <a:t>THE SAFETY CASE AND SAFETY ASSESSMENT</a:t>
            </a:r>
          </a:p>
          <a:p>
            <a:pPr lvl="1">
              <a:lnSpc>
                <a:spcPct val="120000"/>
              </a:lnSpc>
              <a:spcAft>
                <a:spcPts val="600"/>
              </a:spcAft>
              <a:buSzPct val="50000"/>
              <a:buFont typeface="Courier New" pitchFamily="49" charset="0"/>
              <a:buChar char="o"/>
            </a:pPr>
            <a:r>
              <a:rPr lang="en-GB" sz="2200" dirty="0">
                <a:solidFill>
                  <a:srgbClr val="000099"/>
                </a:solidFill>
              </a:rPr>
              <a:t>STEPS IN THE DEVELOPMENT, OPERATION AND CLOSURE OF DISPOSAL FACILITIES</a:t>
            </a:r>
            <a:r>
              <a:rPr lang="en-GB" sz="2400" dirty="0">
                <a:solidFill>
                  <a:srgbClr val="000099"/>
                </a:solidFill>
              </a:rPr>
              <a:t>	</a:t>
            </a:r>
            <a:endParaRPr lang="en-GB" sz="2400" dirty="0" smtClean="0">
              <a:solidFill>
                <a:srgbClr val="000099"/>
              </a:solidFill>
            </a:endParaRPr>
          </a:p>
          <a:p>
            <a:pPr marL="407987" indent="-285750">
              <a:lnSpc>
                <a:spcPct val="120000"/>
              </a:lnSpc>
              <a:spcAft>
                <a:spcPts val="600"/>
              </a:spcAft>
            </a:pPr>
            <a:r>
              <a:rPr lang="en-GB" sz="2400" b="1" dirty="0" smtClean="0">
                <a:solidFill>
                  <a:srgbClr val="000099"/>
                </a:solidFill>
              </a:rPr>
              <a:t>REQUIREMENTS </a:t>
            </a:r>
            <a:r>
              <a:rPr lang="en-GB" sz="2400" b="1" dirty="0">
                <a:solidFill>
                  <a:srgbClr val="000099"/>
                </a:solidFill>
              </a:rPr>
              <a:t>FOR </a:t>
            </a:r>
            <a:r>
              <a:rPr lang="en-GB" sz="2400" b="1" dirty="0">
                <a:solidFill>
                  <a:srgbClr val="C00000"/>
                </a:solidFill>
              </a:rPr>
              <a:t>ASSURANCE OF </a:t>
            </a:r>
            <a:r>
              <a:rPr lang="en-GB" sz="2400" b="1" dirty="0" smtClean="0">
                <a:solidFill>
                  <a:srgbClr val="C00000"/>
                </a:solidFill>
              </a:rPr>
              <a:t>SAFETY</a:t>
            </a:r>
          </a:p>
          <a:p>
            <a:pPr marL="407987" indent="-285750">
              <a:lnSpc>
                <a:spcPct val="120000"/>
              </a:lnSpc>
              <a:spcAft>
                <a:spcPts val="600"/>
              </a:spcAft>
            </a:pPr>
            <a:r>
              <a:rPr lang="en-GB" sz="2400" b="1" dirty="0" smtClean="0">
                <a:solidFill>
                  <a:srgbClr val="C00000"/>
                </a:solidFill>
              </a:rPr>
              <a:t>EXISTING </a:t>
            </a:r>
            <a:r>
              <a:rPr lang="en-GB" sz="2400" b="1" dirty="0">
                <a:solidFill>
                  <a:srgbClr val="000099"/>
                </a:solidFill>
              </a:rPr>
              <a:t>DISPOSAL </a:t>
            </a:r>
            <a:r>
              <a:rPr lang="en-GB" sz="2400" b="1" dirty="0" smtClean="0">
                <a:solidFill>
                  <a:srgbClr val="000099"/>
                </a:solidFill>
              </a:rPr>
              <a:t>FACILITIES</a:t>
            </a:r>
            <a:endParaRPr lang="en-GB" sz="2000" dirty="0" smtClean="0">
              <a:ea typeface="ＭＳ Ｐゴシック" pitchFamily="34" charset="-128"/>
            </a:endParaRPr>
          </a:p>
        </p:txBody>
      </p:sp>
      <p:sp>
        <p:nvSpPr>
          <p:cNvPr id="4" name="TextBox 3"/>
          <p:cNvSpPr txBox="1"/>
          <p:nvPr/>
        </p:nvSpPr>
        <p:spPr>
          <a:xfrm>
            <a:off x="6012160" y="6398119"/>
            <a:ext cx="2952328" cy="307777"/>
          </a:xfrm>
          <a:prstGeom prst="rect">
            <a:avLst/>
          </a:prstGeom>
          <a:noFill/>
        </p:spPr>
        <p:txBody>
          <a:bodyPr wrap="square" rtlCol="0">
            <a:spAutoFit/>
          </a:bodyPr>
          <a:lstStyle/>
          <a:p>
            <a:r>
              <a:rPr lang="en-GB" sz="1400" dirty="0" smtClean="0">
                <a:solidFill>
                  <a:srgbClr val="00B0F0"/>
                </a:solidFill>
              </a:rPr>
              <a:t>IRPA14 – Cape Town, 9-13 May 2016</a:t>
            </a:r>
            <a:endParaRPr lang="en-GB" sz="1400" dirty="0">
              <a:solidFill>
                <a:srgbClr val="00B0F0"/>
              </a:solidFill>
            </a:endParaRPr>
          </a:p>
        </p:txBody>
      </p:sp>
    </p:spTree>
    <p:extLst>
      <p:ext uri="{BB962C8B-B14F-4D97-AF65-F5344CB8AC3E}">
        <p14:creationId xmlns:p14="http://schemas.microsoft.com/office/powerpoint/2010/main" val="6568349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kern="1200" dirty="0">
                <a:effectLst>
                  <a:outerShdw blurRad="38100" dist="38100" dir="2700000" algn="tl">
                    <a:srgbClr val="000000">
                      <a:alpha val="43137"/>
                    </a:srgbClr>
                  </a:outerShdw>
                </a:effectLst>
                <a:ea typeface="MS PGothic" pitchFamily="34" charset="-128"/>
              </a:rPr>
              <a:t>Specific Safety Requirement (SSR-5)</a:t>
            </a:r>
            <a:endParaRPr lang="en-GB" dirty="0"/>
          </a:p>
        </p:txBody>
      </p:sp>
      <p:sp>
        <p:nvSpPr>
          <p:cNvPr id="4" name="Content Placeholder 3"/>
          <p:cNvSpPr>
            <a:spLocks noGrp="1"/>
          </p:cNvSpPr>
          <p:nvPr>
            <p:ph sz="half" idx="1"/>
          </p:nvPr>
        </p:nvSpPr>
        <p:spPr>
          <a:xfrm>
            <a:off x="467544" y="1317784"/>
            <a:ext cx="4182244" cy="5428456"/>
          </a:xfrm>
        </p:spPr>
        <p:txBody>
          <a:bodyPr/>
          <a:lstStyle/>
          <a:p>
            <a:pPr marL="377825" indent="-342900">
              <a:lnSpc>
                <a:spcPct val="100000"/>
              </a:lnSpc>
              <a:buFont typeface="+mj-lt"/>
              <a:buAutoNum type="arabicPeriod"/>
            </a:pPr>
            <a:r>
              <a:rPr lang="en-GB" sz="1600" dirty="0" smtClean="0"/>
              <a:t>Government </a:t>
            </a:r>
            <a:r>
              <a:rPr lang="en-GB" sz="1600" dirty="0" smtClean="0">
                <a:solidFill>
                  <a:srgbClr val="C00000"/>
                </a:solidFill>
              </a:rPr>
              <a:t>responsibility</a:t>
            </a:r>
          </a:p>
          <a:p>
            <a:pPr marL="377825" indent="-342900">
              <a:lnSpc>
                <a:spcPct val="100000"/>
              </a:lnSpc>
              <a:buFont typeface="+mj-lt"/>
              <a:buAutoNum type="arabicPeriod"/>
            </a:pPr>
            <a:r>
              <a:rPr lang="en-GB" sz="1600" dirty="0" smtClean="0"/>
              <a:t>Regulator’s </a:t>
            </a:r>
            <a:r>
              <a:rPr lang="en-GB" sz="1600" dirty="0" smtClean="0">
                <a:solidFill>
                  <a:srgbClr val="C00000"/>
                </a:solidFill>
              </a:rPr>
              <a:t>responsibility</a:t>
            </a:r>
          </a:p>
          <a:p>
            <a:pPr marL="377825" indent="-342900">
              <a:lnSpc>
                <a:spcPct val="100000"/>
              </a:lnSpc>
              <a:buFont typeface="+mj-lt"/>
              <a:buAutoNum type="arabicPeriod"/>
            </a:pPr>
            <a:r>
              <a:rPr lang="en-GB" sz="1600" dirty="0" smtClean="0"/>
              <a:t>Operator’s </a:t>
            </a:r>
            <a:r>
              <a:rPr lang="en-GB" sz="1600" dirty="0" smtClean="0">
                <a:solidFill>
                  <a:srgbClr val="C00000"/>
                </a:solidFill>
              </a:rPr>
              <a:t>responsibility</a:t>
            </a:r>
          </a:p>
          <a:p>
            <a:pPr marL="377825" indent="-342900">
              <a:lnSpc>
                <a:spcPct val="100000"/>
              </a:lnSpc>
              <a:buFont typeface="+mj-lt"/>
              <a:buAutoNum type="arabicPeriod"/>
            </a:pPr>
            <a:r>
              <a:rPr lang="en-GB" sz="1600" dirty="0" smtClean="0">
                <a:solidFill>
                  <a:srgbClr val="C00000"/>
                </a:solidFill>
              </a:rPr>
              <a:t>Safety</a:t>
            </a:r>
            <a:r>
              <a:rPr lang="en-GB" sz="1600" dirty="0" smtClean="0"/>
              <a:t> in development and operation</a:t>
            </a:r>
          </a:p>
          <a:p>
            <a:pPr marL="377825" indent="-342900">
              <a:lnSpc>
                <a:spcPct val="100000"/>
              </a:lnSpc>
              <a:buFont typeface="+mj-lt"/>
              <a:buAutoNum type="arabicPeriod"/>
            </a:pPr>
            <a:r>
              <a:rPr lang="en-GB" sz="1600" dirty="0" smtClean="0">
                <a:solidFill>
                  <a:srgbClr val="C00000"/>
                </a:solidFill>
              </a:rPr>
              <a:t>Passive</a:t>
            </a:r>
            <a:r>
              <a:rPr lang="en-GB" sz="1600" dirty="0" smtClean="0"/>
              <a:t> means for </a:t>
            </a:r>
            <a:r>
              <a:rPr lang="en-GB" sz="1600" dirty="0" smtClean="0">
                <a:solidFill>
                  <a:srgbClr val="C00000"/>
                </a:solidFill>
              </a:rPr>
              <a:t>safety</a:t>
            </a:r>
          </a:p>
          <a:p>
            <a:pPr marL="377825" indent="-342900">
              <a:lnSpc>
                <a:spcPct val="100000"/>
              </a:lnSpc>
              <a:buFont typeface="+mj-lt"/>
              <a:buAutoNum type="arabicPeriod"/>
            </a:pPr>
            <a:r>
              <a:rPr lang="en-GB" sz="1600" dirty="0" smtClean="0">
                <a:solidFill>
                  <a:srgbClr val="C00000"/>
                </a:solidFill>
              </a:rPr>
              <a:t>Understanding and confidence </a:t>
            </a:r>
            <a:r>
              <a:rPr lang="en-GB" sz="1600" dirty="0" smtClean="0"/>
              <a:t>in safety</a:t>
            </a:r>
          </a:p>
          <a:p>
            <a:pPr marL="377825" indent="-342900">
              <a:lnSpc>
                <a:spcPct val="100000"/>
              </a:lnSpc>
              <a:buFont typeface="+mj-lt"/>
              <a:buAutoNum type="arabicPeriod"/>
            </a:pPr>
            <a:r>
              <a:rPr lang="en-GB" sz="1600" dirty="0" smtClean="0">
                <a:solidFill>
                  <a:srgbClr val="C00000"/>
                </a:solidFill>
              </a:rPr>
              <a:t>Multiple safety functions</a:t>
            </a:r>
          </a:p>
          <a:p>
            <a:pPr marL="377825" indent="-342900">
              <a:lnSpc>
                <a:spcPct val="100000"/>
              </a:lnSpc>
              <a:buFont typeface="+mj-lt"/>
              <a:buAutoNum type="arabicPeriod"/>
            </a:pPr>
            <a:r>
              <a:rPr lang="en-GB" sz="1600" dirty="0" smtClean="0"/>
              <a:t>Containment</a:t>
            </a:r>
          </a:p>
          <a:p>
            <a:pPr marL="377825" indent="-342900">
              <a:lnSpc>
                <a:spcPct val="100000"/>
              </a:lnSpc>
              <a:buFont typeface="+mj-lt"/>
              <a:buAutoNum type="arabicPeriod"/>
            </a:pPr>
            <a:r>
              <a:rPr lang="en-GB" sz="1600" dirty="0" smtClean="0">
                <a:solidFill>
                  <a:srgbClr val="C00000"/>
                </a:solidFill>
              </a:rPr>
              <a:t>Isolation</a:t>
            </a:r>
          </a:p>
          <a:p>
            <a:pPr marL="377825" indent="-342900">
              <a:lnSpc>
                <a:spcPct val="100000"/>
              </a:lnSpc>
              <a:buFont typeface="+mj-lt"/>
              <a:buAutoNum type="arabicPeriod"/>
            </a:pPr>
            <a:r>
              <a:rPr lang="en-GB" sz="1600" dirty="0" smtClean="0"/>
              <a:t>Surveillance and control</a:t>
            </a:r>
          </a:p>
          <a:p>
            <a:pPr marL="377825" indent="-342900">
              <a:lnSpc>
                <a:spcPct val="100000"/>
              </a:lnSpc>
              <a:buFont typeface="+mj-lt"/>
              <a:buAutoNum type="arabicPeriod"/>
            </a:pPr>
            <a:r>
              <a:rPr lang="en-GB" sz="1600" dirty="0" smtClean="0">
                <a:solidFill>
                  <a:srgbClr val="C00000"/>
                </a:solidFill>
              </a:rPr>
              <a:t>Stepwise</a:t>
            </a:r>
            <a:r>
              <a:rPr lang="en-GB" sz="1600" dirty="0" smtClean="0"/>
              <a:t> development</a:t>
            </a:r>
          </a:p>
          <a:p>
            <a:pPr marL="377825" indent="-342900">
              <a:lnSpc>
                <a:spcPct val="100000"/>
              </a:lnSpc>
              <a:buFont typeface="+mj-lt"/>
              <a:buAutoNum type="arabicPeriod"/>
            </a:pPr>
            <a:r>
              <a:rPr lang="en-GB" sz="1600" dirty="0" smtClean="0"/>
              <a:t> Using the </a:t>
            </a:r>
            <a:r>
              <a:rPr lang="en-GB" sz="1600" dirty="0" smtClean="0">
                <a:solidFill>
                  <a:srgbClr val="C00000"/>
                </a:solidFill>
              </a:rPr>
              <a:t>safety case</a:t>
            </a:r>
          </a:p>
          <a:p>
            <a:pPr marL="377825" indent="-342900">
              <a:lnSpc>
                <a:spcPct val="100000"/>
              </a:lnSpc>
              <a:buFont typeface="+mj-lt"/>
              <a:buAutoNum type="arabicPeriod"/>
            </a:pPr>
            <a:r>
              <a:rPr lang="en-GB" sz="1600" dirty="0" smtClean="0"/>
              <a:t>Scope of the </a:t>
            </a:r>
            <a:r>
              <a:rPr lang="en-GB" sz="1600" dirty="0" smtClean="0">
                <a:solidFill>
                  <a:srgbClr val="C00000"/>
                </a:solidFill>
              </a:rPr>
              <a:t>safety case</a:t>
            </a:r>
          </a:p>
          <a:p>
            <a:pPr marL="377825" indent="-342900">
              <a:lnSpc>
                <a:spcPct val="100000"/>
              </a:lnSpc>
              <a:buFont typeface="+mj-lt"/>
              <a:buAutoNum type="arabicPeriod"/>
            </a:pPr>
            <a:endParaRPr lang="en-GB" sz="1600" dirty="0" smtClean="0"/>
          </a:p>
          <a:p>
            <a:pPr marL="377825" indent="-342900">
              <a:lnSpc>
                <a:spcPct val="100000"/>
              </a:lnSpc>
              <a:buFont typeface="+mj-lt"/>
              <a:buAutoNum type="arabicPeriod"/>
            </a:pPr>
            <a:endParaRPr lang="en-GB" sz="1600" dirty="0" smtClean="0"/>
          </a:p>
        </p:txBody>
      </p:sp>
      <p:sp>
        <p:nvSpPr>
          <p:cNvPr id="5" name="Content Placeholder 4"/>
          <p:cNvSpPr>
            <a:spLocks noGrp="1"/>
          </p:cNvSpPr>
          <p:nvPr>
            <p:ph sz="half" idx="2"/>
          </p:nvPr>
        </p:nvSpPr>
        <p:spPr>
          <a:xfrm>
            <a:off x="4802188" y="1317784"/>
            <a:ext cx="4038600" cy="5183981"/>
          </a:xfrm>
        </p:spPr>
        <p:txBody>
          <a:bodyPr/>
          <a:lstStyle/>
          <a:p>
            <a:pPr marL="377825" indent="-342900">
              <a:lnSpc>
                <a:spcPct val="100000"/>
              </a:lnSpc>
              <a:buFont typeface="+mj-lt"/>
              <a:buAutoNum type="arabicPeriod" startAt="14"/>
            </a:pPr>
            <a:r>
              <a:rPr lang="en-GB" sz="1600" dirty="0" smtClean="0"/>
              <a:t>Documenting the </a:t>
            </a:r>
            <a:r>
              <a:rPr lang="en-GB" sz="1600" dirty="0" smtClean="0">
                <a:solidFill>
                  <a:srgbClr val="C00000"/>
                </a:solidFill>
              </a:rPr>
              <a:t>safety case</a:t>
            </a:r>
          </a:p>
          <a:p>
            <a:pPr marL="377825" indent="-342900">
              <a:lnSpc>
                <a:spcPct val="100000"/>
              </a:lnSpc>
              <a:buFont typeface="+mj-lt"/>
              <a:buAutoNum type="arabicPeriod" startAt="14"/>
            </a:pPr>
            <a:r>
              <a:rPr lang="en-GB" sz="1600" dirty="0" smtClean="0"/>
              <a:t>Site characterization</a:t>
            </a:r>
          </a:p>
          <a:p>
            <a:pPr marL="377825" indent="-342900">
              <a:lnSpc>
                <a:spcPct val="100000"/>
              </a:lnSpc>
              <a:buFont typeface="+mj-lt"/>
              <a:buAutoNum type="arabicPeriod" startAt="14"/>
            </a:pPr>
            <a:r>
              <a:rPr lang="en-GB" sz="1600" dirty="0" smtClean="0"/>
              <a:t>Design</a:t>
            </a:r>
          </a:p>
          <a:p>
            <a:pPr marL="377825" indent="-342900">
              <a:lnSpc>
                <a:spcPct val="100000"/>
              </a:lnSpc>
              <a:buFont typeface="+mj-lt"/>
              <a:buAutoNum type="arabicPeriod" startAt="14"/>
            </a:pPr>
            <a:r>
              <a:rPr lang="en-GB" sz="1600" dirty="0" smtClean="0"/>
              <a:t>Construction</a:t>
            </a:r>
          </a:p>
          <a:p>
            <a:pPr marL="377825" indent="-342900">
              <a:lnSpc>
                <a:spcPct val="100000"/>
              </a:lnSpc>
              <a:buFont typeface="+mj-lt"/>
              <a:buAutoNum type="arabicPeriod" startAt="14"/>
            </a:pPr>
            <a:r>
              <a:rPr lang="en-GB" sz="1600" dirty="0" smtClean="0"/>
              <a:t>Operation</a:t>
            </a:r>
          </a:p>
          <a:p>
            <a:pPr marL="377825" indent="-342900">
              <a:lnSpc>
                <a:spcPct val="100000"/>
              </a:lnSpc>
              <a:buFont typeface="+mj-lt"/>
              <a:buAutoNum type="arabicPeriod" startAt="14"/>
            </a:pPr>
            <a:r>
              <a:rPr lang="en-GB" sz="1600" dirty="0" smtClean="0"/>
              <a:t>Closure</a:t>
            </a:r>
          </a:p>
          <a:p>
            <a:pPr marL="377825" indent="-342900">
              <a:lnSpc>
                <a:spcPct val="100000"/>
              </a:lnSpc>
              <a:buFont typeface="+mj-lt"/>
              <a:buAutoNum type="arabicPeriod" startAt="14"/>
            </a:pPr>
            <a:r>
              <a:rPr lang="en-GB" sz="1600" dirty="0" smtClean="0"/>
              <a:t>Waste acceptance</a:t>
            </a:r>
          </a:p>
          <a:p>
            <a:pPr marL="377825" indent="-342900">
              <a:lnSpc>
                <a:spcPct val="100000"/>
              </a:lnSpc>
              <a:buFont typeface="+mj-lt"/>
              <a:buAutoNum type="arabicPeriod" startAt="14"/>
            </a:pPr>
            <a:r>
              <a:rPr lang="en-GB" sz="1600" dirty="0" smtClean="0"/>
              <a:t>Monitoring</a:t>
            </a:r>
          </a:p>
          <a:p>
            <a:pPr marL="377825" indent="-342900">
              <a:lnSpc>
                <a:spcPct val="100000"/>
              </a:lnSpc>
              <a:buFont typeface="+mj-lt"/>
              <a:buAutoNum type="arabicPeriod" startAt="14"/>
            </a:pPr>
            <a:r>
              <a:rPr lang="en-GB" sz="1600" dirty="0" smtClean="0"/>
              <a:t>Post-closure &amp; institutional control</a:t>
            </a:r>
          </a:p>
          <a:p>
            <a:pPr marL="377825" indent="-342900">
              <a:lnSpc>
                <a:spcPct val="100000"/>
              </a:lnSpc>
              <a:buFont typeface="+mj-lt"/>
              <a:buAutoNum type="arabicPeriod" startAt="14"/>
            </a:pPr>
            <a:r>
              <a:rPr lang="en-GB" sz="1600" dirty="0" smtClean="0"/>
              <a:t>Accountancy and control</a:t>
            </a:r>
          </a:p>
          <a:p>
            <a:pPr marL="377825" indent="-342900">
              <a:lnSpc>
                <a:spcPct val="100000"/>
              </a:lnSpc>
              <a:buFont typeface="+mj-lt"/>
              <a:buAutoNum type="arabicPeriod" startAt="14"/>
            </a:pPr>
            <a:r>
              <a:rPr lang="en-GB" sz="1600" dirty="0" smtClean="0"/>
              <a:t>Nuclear security measures</a:t>
            </a:r>
          </a:p>
          <a:p>
            <a:pPr marL="377825" indent="-342900">
              <a:lnSpc>
                <a:spcPct val="100000"/>
              </a:lnSpc>
              <a:buFont typeface="+mj-lt"/>
              <a:buAutoNum type="arabicPeriod" startAt="14"/>
            </a:pPr>
            <a:r>
              <a:rPr lang="en-GB" sz="1600" dirty="0" smtClean="0"/>
              <a:t>Management systems</a:t>
            </a:r>
          </a:p>
          <a:p>
            <a:pPr marL="377825" indent="-342900">
              <a:lnSpc>
                <a:spcPct val="100000"/>
              </a:lnSpc>
              <a:buFont typeface="+mj-lt"/>
              <a:buAutoNum type="arabicPeriod" startAt="14"/>
            </a:pPr>
            <a:r>
              <a:rPr lang="en-GB" sz="1600" dirty="0" smtClean="0"/>
              <a:t>Existing disposal facilities</a:t>
            </a:r>
          </a:p>
          <a:p>
            <a:pPr marL="377825" indent="-342900">
              <a:lnSpc>
                <a:spcPct val="100000"/>
              </a:lnSpc>
              <a:buFont typeface="+mj-lt"/>
              <a:buAutoNum type="arabicPeriod" startAt="14"/>
            </a:pPr>
            <a:endParaRPr lang="en-GB" sz="1600" dirty="0" smtClean="0"/>
          </a:p>
          <a:p>
            <a:pPr marL="377825" indent="-342900">
              <a:lnSpc>
                <a:spcPct val="100000"/>
              </a:lnSpc>
              <a:buFont typeface="+mj-lt"/>
              <a:buAutoNum type="arabicPeriod" startAt="14"/>
            </a:pPr>
            <a:endParaRPr lang="en-GB" sz="1600" dirty="0" smtClean="0"/>
          </a:p>
          <a:p>
            <a:pPr marL="377825" indent="-342900">
              <a:buFont typeface="+mj-lt"/>
              <a:buAutoNum type="arabicPeriod" startAt="14"/>
            </a:pPr>
            <a:endParaRPr lang="en-GB" sz="1600" dirty="0" smtClean="0"/>
          </a:p>
          <a:p>
            <a:pPr marL="34925" indent="0">
              <a:buNone/>
            </a:pPr>
            <a:endParaRPr lang="en-GB" sz="1600" dirty="0"/>
          </a:p>
        </p:txBody>
      </p:sp>
    </p:spTree>
    <p:extLst>
      <p:ext uri="{BB962C8B-B14F-4D97-AF65-F5344CB8AC3E}">
        <p14:creationId xmlns:p14="http://schemas.microsoft.com/office/powerpoint/2010/main" val="771454812"/>
      </p:ext>
    </p:extLst>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Specific Safety Requirement</a:t>
            </a:r>
          </a:p>
        </p:txBody>
      </p:sp>
      <p:sp>
        <p:nvSpPr>
          <p:cNvPr id="13315" name="Rectangle 3"/>
          <p:cNvSpPr>
            <a:spLocks noGrp="1" noChangeArrowheads="1"/>
          </p:cNvSpPr>
          <p:nvPr>
            <p:ph type="body" idx="1"/>
          </p:nvPr>
        </p:nvSpPr>
        <p:spPr>
          <a:xfrm>
            <a:off x="268286" y="1241423"/>
            <a:ext cx="6380901" cy="4329818"/>
          </a:xfrm>
        </p:spPr>
        <p:txBody>
          <a:bodyPr>
            <a:normAutofit fontScale="70000" lnSpcReduction="20000"/>
          </a:bodyPr>
          <a:lstStyle/>
          <a:p>
            <a:r>
              <a:rPr lang="en-GB" sz="3100" i="1" dirty="0" smtClean="0">
                <a:solidFill>
                  <a:srgbClr val="C00000"/>
                </a:solidFill>
                <a:latin typeface="Calibri" panose="020F0502020204030204" pitchFamily="34" charset="0"/>
              </a:rPr>
              <a:t>SSR-6 </a:t>
            </a:r>
            <a:r>
              <a:rPr lang="en-GB" sz="3000" i="1" dirty="0">
                <a:solidFill>
                  <a:srgbClr val="C00000"/>
                </a:solidFill>
                <a:latin typeface="Calibri" panose="020F0502020204030204" pitchFamily="34" charset="0"/>
              </a:rPr>
              <a:t>Regulations for </a:t>
            </a:r>
            <a:r>
              <a:rPr lang="en-GB" sz="3000" i="1" dirty="0" smtClean="0">
                <a:solidFill>
                  <a:srgbClr val="C00000"/>
                </a:solidFill>
                <a:latin typeface="Calibri" panose="020F0502020204030204" pitchFamily="34" charset="0"/>
              </a:rPr>
              <a:t>the Safe </a:t>
            </a:r>
            <a:r>
              <a:rPr lang="en-GB" sz="3000" i="1" dirty="0">
                <a:solidFill>
                  <a:srgbClr val="C00000"/>
                </a:solidFill>
                <a:latin typeface="Calibri" panose="020F0502020204030204" pitchFamily="34" charset="0"/>
              </a:rPr>
              <a:t>Transport </a:t>
            </a:r>
            <a:r>
              <a:rPr lang="en-GB" sz="3000" i="1" dirty="0" smtClean="0">
                <a:solidFill>
                  <a:srgbClr val="C00000"/>
                </a:solidFill>
                <a:latin typeface="Calibri" panose="020F0502020204030204" pitchFamily="34" charset="0"/>
              </a:rPr>
              <a:t>of Radioactive  Material 2012 </a:t>
            </a:r>
            <a:r>
              <a:rPr lang="en-GB" sz="3000" i="1" dirty="0">
                <a:solidFill>
                  <a:srgbClr val="C00000"/>
                </a:solidFill>
                <a:latin typeface="Calibri" panose="020F0502020204030204" pitchFamily="34" charset="0"/>
              </a:rPr>
              <a:t>Edition</a:t>
            </a:r>
          </a:p>
          <a:p>
            <a:pPr lvl="6" indent="-360000">
              <a:lnSpc>
                <a:spcPct val="120000"/>
              </a:lnSpc>
              <a:spcBef>
                <a:spcPct val="0"/>
              </a:spcBef>
              <a:buSzTx/>
            </a:pPr>
            <a:endParaRPr lang="en-GB" dirty="0" smtClean="0"/>
          </a:p>
          <a:p>
            <a:pPr lvl="1" indent="-360000" eaLnBrk="1" hangingPunct="1">
              <a:lnSpc>
                <a:spcPct val="120000"/>
              </a:lnSpc>
              <a:spcBef>
                <a:spcPct val="0"/>
              </a:spcBef>
              <a:buSzTx/>
            </a:pPr>
            <a:r>
              <a:rPr lang="en-GB" dirty="0"/>
              <a:t>This </a:t>
            </a:r>
            <a:r>
              <a:rPr lang="en-GB" dirty="0" smtClean="0"/>
              <a:t>publication </a:t>
            </a:r>
            <a:r>
              <a:rPr lang="en-GB" dirty="0"/>
              <a:t>establishes requirements that must be satisfied to ensure safety and to protect persons, property and the environment from the effects of radiation in the transport of radioactive material. </a:t>
            </a:r>
            <a:endParaRPr lang="en-GB" dirty="0" smtClean="0"/>
          </a:p>
          <a:p>
            <a:pPr lvl="1" indent="-360000" eaLnBrk="1" hangingPunct="1">
              <a:lnSpc>
                <a:spcPct val="120000"/>
              </a:lnSpc>
              <a:spcBef>
                <a:spcPct val="0"/>
              </a:spcBef>
              <a:buSzTx/>
            </a:pPr>
            <a:endParaRPr lang="en-GB" dirty="0"/>
          </a:p>
          <a:p>
            <a:pPr lvl="1" indent="-360000" eaLnBrk="1" hangingPunct="1">
              <a:lnSpc>
                <a:spcPct val="120000"/>
              </a:lnSpc>
              <a:spcBef>
                <a:spcPct val="0"/>
              </a:spcBef>
              <a:buSzTx/>
            </a:pPr>
            <a:r>
              <a:rPr lang="en-GB" dirty="0" smtClean="0"/>
              <a:t>This </a:t>
            </a:r>
            <a:r>
              <a:rPr lang="en-GB" dirty="0"/>
              <a:t>protection is achieved by requiring</a:t>
            </a:r>
            <a:r>
              <a:rPr lang="en-GB" dirty="0" smtClean="0"/>
              <a:t>:</a:t>
            </a:r>
          </a:p>
          <a:p>
            <a:pPr lvl="2" indent="-360000" eaLnBrk="1" hangingPunct="1">
              <a:lnSpc>
                <a:spcPct val="120000"/>
              </a:lnSpc>
              <a:spcBef>
                <a:spcPct val="0"/>
              </a:spcBef>
              <a:buSzTx/>
            </a:pPr>
            <a:r>
              <a:rPr lang="en-GB" dirty="0" smtClean="0"/>
              <a:t>Containment </a:t>
            </a:r>
            <a:r>
              <a:rPr lang="en-GB" dirty="0"/>
              <a:t>of the radioactive contents; </a:t>
            </a:r>
            <a:endParaRPr lang="en-GB" dirty="0" smtClean="0"/>
          </a:p>
          <a:p>
            <a:pPr lvl="2" indent="-360000" eaLnBrk="1" hangingPunct="1">
              <a:lnSpc>
                <a:spcPct val="120000"/>
              </a:lnSpc>
              <a:spcBef>
                <a:spcPct val="0"/>
              </a:spcBef>
              <a:buSzTx/>
            </a:pPr>
            <a:r>
              <a:rPr lang="en-GB" dirty="0" smtClean="0"/>
              <a:t>Control </a:t>
            </a:r>
            <a:r>
              <a:rPr lang="en-GB" dirty="0"/>
              <a:t>of external radiation levels; </a:t>
            </a:r>
            <a:endParaRPr lang="en-GB" dirty="0" smtClean="0"/>
          </a:p>
          <a:p>
            <a:pPr lvl="2" indent="-360000" eaLnBrk="1" hangingPunct="1">
              <a:lnSpc>
                <a:spcPct val="120000"/>
              </a:lnSpc>
              <a:spcBef>
                <a:spcPct val="0"/>
              </a:spcBef>
              <a:buSzTx/>
            </a:pPr>
            <a:r>
              <a:rPr lang="en-GB" dirty="0" smtClean="0"/>
              <a:t>Prevention </a:t>
            </a:r>
            <a:r>
              <a:rPr lang="en-GB" dirty="0"/>
              <a:t>of criticality; </a:t>
            </a:r>
            <a:r>
              <a:rPr lang="en-GB" dirty="0" smtClean="0"/>
              <a:t>and</a:t>
            </a:r>
          </a:p>
          <a:p>
            <a:pPr lvl="2" indent="-360000" eaLnBrk="1" hangingPunct="1">
              <a:lnSpc>
                <a:spcPct val="120000"/>
              </a:lnSpc>
              <a:spcBef>
                <a:spcPct val="0"/>
              </a:spcBef>
              <a:buSzTx/>
            </a:pPr>
            <a:r>
              <a:rPr lang="en-GB" dirty="0" smtClean="0"/>
              <a:t>Prevention </a:t>
            </a:r>
            <a:r>
              <a:rPr lang="en-GB" dirty="0"/>
              <a:t>of damage caused by heat</a:t>
            </a:r>
            <a:endParaRPr lang="en-GB" dirty="0" smtClean="0">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6649188" y="2237866"/>
            <a:ext cx="2371918" cy="3563757"/>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2279640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96752"/>
            <a:ext cx="6939531" cy="497403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268288" y="0"/>
            <a:ext cx="860425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1" hangingPunct="1">
              <a:spcBef>
                <a:spcPct val="20000"/>
              </a:spcBef>
              <a:defRPr sz="3600" b="1">
                <a:solidFill>
                  <a:schemeClr val="tx2"/>
                </a:solidFill>
                <a:latin typeface="+mj-lt"/>
                <a:cs typeface="+mj-cs"/>
              </a:defRPr>
            </a:lvl1pPr>
            <a:lvl2pPr eaLnBrk="0" hangingPunct="0">
              <a:spcBef>
                <a:spcPct val="20000"/>
              </a:spcBef>
              <a:defRPr sz="3600" b="1">
                <a:solidFill>
                  <a:schemeClr val="tx2"/>
                </a:solidFill>
                <a:latin typeface="Arial" charset="0"/>
              </a:defRPr>
            </a:lvl2pPr>
            <a:lvl3pPr eaLnBrk="0" hangingPunct="0">
              <a:spcBef>
                <a:spcPct val="20000"/>
              </a:spcBef>
              <a:defRPr sz="3600" b="1">
                <a:solidFill>
                  <a:schemeClr val="tx2"/>
                </a:solidFill>
                <a:latin typeface="Arial" charset="0"/>
              </a:defRPr>
            </a:lvl3pPr>
            <a:lvl4pPr eaLnBrk="0" hangingPunct="0">
              <a:spcBef>
                <a:spcPct val="20000"/>
              </a:spcBef>
              <a:defRPr sz="3600" b="1">
                <a:solidFill>
                  <a:schemeClr val="tx2"/>
                </a:solidFill>
                <a:latin typeface="Arial" charset="0"/>
              </a:defRPr>
            </a:lvl4pPr>
            <a:lvl5pPr eaLnBrk="0" hangingPunct="0">
              <a:spcBef>
                <a:spcPct val="20000"/>
              </a:spcBef>
              <a:defRPr sz="3600" b="1">
                <a:solidFill>
                  <a:schemeClr val="tx2"/>
                </a:solidFill>
                <a:latin typeface="Arial" charset="0"/>
              </a:defRPr>
            </a:lvl5pPr>
            <a:lvl6pPr marL="457200" fontAlgn="base">
              <a:spcBef>
                <a:spcPct val="20000"/>
              </a:spcBef>
              <a:spcAft>
                <a:spcPct val="0"/>
              </a:spcAft>
              <a:defRPr sz="3600" b="1">
                <a:solidFill>
                  <a:schemeClr val="tx2"/>
                </a:solidFill>
                <a:latin typeface="Arial" charset="0"/>
              </a:defRPr>
            </a:lvl6pPr>
            <a:lvl7pPr marL="914400" fontAlgn="base">
              <a:spcBef>
                <a:spcPct val="20000"/>
              </a:spcBef>
              <a:spcAft>
                <a:spcPct val="0"/>
              </a:spcAft>
              <a:defRPr sz="3600" b="1">
                <a:solidFill>
                  <a:schemeClr val="tx2"/>
                </a:solidFill>
                <a:latin typeface="Arial" charset="0"/>
              </a:defRPr>
            </a:lvl7pPr>
            <a:lvl8pPr marL="1371600" fontAlgn="base">
              <a:spcBef>
                <a:spcPct val="20000"/>
              </a:spcBef>
              <a:spcAft>
                <a:spcPct val="0"/>
              </a:spcAft>
              <a:defRPr sz="3600" b="1">
                <a:solidFill>
                  <a:schemeClr val="tx2"/>
                </a:solidFill>
                <a:latin typeface="Arial" charset="0"/>
              </a:defRPr>
            </a:lvl8pPr>
            <a:lvl9pPr marL="1828800" fontAlgn="base">
              <a:spcBef>
                <a:spcPct val="20000"/>
              </a:spcBef>
              <a:spcAft>
                <a:spcPct val="0"/>
              </a:spcAft>
              <a:defRPr sz="3600" b="1">
                <a:solidFill>
                  <a:schemeClr val="tx2"/>
                </a:solidFill>
                <a:latin typeface="Arial" charset="0"/>
              </a:defRPr>
            </a:lvl9pPr>
          </a:lstStyle>
          <a:p>
            <a:pPr>
              <a:defRPr/>
            </a:pPr>
            <a:r>
              <a:rPr lang="de-AT" altLang="en-US" i="0" dirty="0" err="1">
                <a:effectLst>
                  <a:outerShdw blurRad="38100" dist="38100" dir="2700000" algn="tl">
                    <a:srgbClr val="000000">
                      <a:alpha val="43137"/>
                    </a:srgbClr>
                  </a:outerShdw>
                </a:effectLst>
                <a:ea typeface="MS PGothic" pitchFamily="34" charset="-128"/>
                <a:cs typeface="MS PGothic" charset="0"/>
              </a:rPr>
              <a:t>Structure</a:t>
            </a:r>
            <a:r>
              <a:rPr lang="de-AT" altLang="en-US" i="0" dirty="0">
                <a:effectLst>
                  <a:outerShdw blurRad="38100" dist="38100" dir="2700000" algn="tl">
                    <a:srgbClr val="000000">
                      <a:alpha val="43137"/>
                    </a:srgbClr>
                  </a:outerShdw>
                </a:effectLst>
                <a:ea typeface="MS PGothic" pitchFamily="34" charset="-128"/>
                <a:cs typeface="MS PGothic" charset="0"/>
              </a:rPr>
              <a:t> </a:t>
            </a:r>
            <a:r>
              <a:rPr lang="de-AT" altLang="en-US" i="0" dirty="0" err="1">
                <a:effectLst>
                  <a:outerShdw blurRad="38100" dist="38100" dir="2700000" algn="tl">
                    <a:srgbClr val="000000">
                      <a:alpha val="43137"/>
                    </a:srgbClr>
                  </a:outerShdw>
                </a:effectLst>
                <a:ea typeface="MS PGothic" pitchFamily="34" charset="-128"/>
                <a:cs typeface="MS PGothic" charset="0"/>
              </a:rPr>
              <a:t>of</a:t>
            </a:r>
            <a:r>
              <a:rPr lang="de-AT" altLang="en-US" i="0" dirty="0">
                <a:effectLst>
                  <a:outerShdw blurRad="38100" dist="38100" dir="2700000" algn="tl">
                    <a:srgbClr val="000000">
                      <a:alpha val="43137"/>
                    </a:srgbClr>
                  </a:outerShdw>
                </a:effectLst>
                <a:ea typeface="MS PGothic" pitchFamily="34" charset="-128"/>
                <a:cs typeface="MS PGothic" charset="0"/>
              </a:rPr>
              <a:t> </a:t>
            </a:r>
            <a:r>
              <a:rPr lang="de-AT" altLang="en-US" i="0" dirty="0" err="1">
                <a:effectLst>
                  <a:outerShdw blurRad="38100" dist="38100" dir="2700000" algn="tl">
                    <a:srgbClr val="000000">
                      <a:alpha val="43137"/>
                    </a:srgbClr>
                  </a:outerShdw>
                </a:effectLst>
                <a:ea typeface="MS PGothic" pitchFamily="34" charset="-128"/>
                <a:cs typeface="MS PGothic" charset="0"/>
              </a:rPr>
              <a:t>the</a:t>
            </a:r>
            <a:r>
              <a:rPr lang="de-AT" altLang="en-US" i="0" dirty="0">
                <a:effectLst>
                  <a:outerShdw blurRad="38100" dist="38100" dir="2700000" algn="tl">
                    <a:srgbClr val="000000">
                      <a:alpha val="43137"/>
                    </a:srgbClr>
                  </a:outerShdw>
                </a:effectLst>
                <a:ea typeface="MS PGothic" pitchFamily="34" charset="-128"/>
                <a:cs typeface="MS PGothic" charset="0"/>
              </a:rPr>
              <a:t> </a:t>
            </a:r>
            <a:r>
              <a:rPr lang="de-AT" altLang="en-US" i="0" dirty="0" err="1">
                <a:effectLst>
                  <a:outerShdw blurRad="38100" dist="38100" dir="2700000" algn="tl">
                    <a:srgbClr val="000000">
                      <a:alpha val="43137"/>
                    </a:srgbClr>
                  </a:outerShdw>
                </a:effectLst>
                <a:ea typeface="MS PGothic" pitchFamily="34" charset="-128"/>
                <a:cs typeface="MS PGothic" charset="0"/>
              </a:rPr>
              <a:t>Safety</a:t>
            </a:r>
            <a:r>
              <a:rPr lang="de-AT" altLang="en-US" i="0" dirty="0">
                <a:effectLst>
                  <a:outerShdw blurRad="38100" dist="38100" dir="2700000" algn="tl">
                    <a:srgbClr val="000000">
                      <a:alpha val="43137"/>
                    </a:srgbClr>
                  </a:outerShdw>
                </a:effectLst>
                <a:ea typeface="MS PGothic" pitchFamily="34" charset="-128"/>
                <a:cs typeface="MS PGothic" charset="0"/>
              </a:rPr>
              <a:t> Standards</a:t>
            </a:r>
            <a:endParaRPr lang="en-US" altLang="en-US" i="0" dirty="0">
              <a:effectLst>
                <a:outerShdw blurRad="38100" dist="38100" dir="2700000" algn="tl">
                  <a:srgbClr val="000000">
                    <a:alpha val="43137"/>
                  </a:srgbClr>
                </a:outerShdw>
              </a:effectLst>
              <a:ea typeface="MS PGothic" pitchFamily="34" charset="-128"/>
              <a:cs typeface="MS PGothic" charset="0"/>
            </a:endParaRPr>
          </a:p>
        </p:txBody>
      </p:sp>
      <p:sp>
        <p:nvSpPr>
          <p:cNvPr id="4" name="Rectangle 3"/>
          <p:cNvSpPr/>
          <p:nvPr/>
        </p:nvSpPr>
        <p:spPr bwMode="auto">
          <a:xfrm>
            <a:off x="1304588" y="5669279"/>
            <a:ext cx="6711651" cy="501503"/>
          </a:xfrm>
          <a:prstGeom prst="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1"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5952872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74" y="98425"/>
            <a:ext cx="8739505" cy="762000"/>
          </a:xfrm>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Safety Guides for </a:t>
            </a:r>
            <a:r>
              <a:rPr lang="en-GB" kern="1200" dirty="0" smtClean="0">
                <a:effectLst>
                  <a:outerShdw blurRad="38100" dist="38100" dir="2700000" algn="tl">
                    <a:srgbClr val="000000">
                      <a:alpha val="43137"/>
                    </a:srgbClr>
                  </a:outerShdw>
                </a:effectLst>
                <a:ea typeface="MS PGothic" pitchFamily="34" charset="-128"/>
              </a:rPr>
              <a:t>Safety Requirements</a:t>
            </a:r>
            <a:endParaRPr lang="en-GB" kern="1200" dirty="0">
              <a:effectLst>
                <a:outerShdw blurRad="38100" dist="38100" dir="2700000" algn="tl">
                  <a:srgbClr val="000000">
                    <a:alpha val="43137"/>
                  </a:srgbClr>
                </a:outerShdw>
              </a:effectLst>
              <a:ea typeface="MS PGothic" pitchFamily="34" charset="-128"/>
            </a:endParaRPr>
          </a:p>
        </p:txBody>
      </p:sp>
      <p:sp>
        <p:nvSpPr>
          <p:cNvPr id="13315" name="Rectangle 3"/>
          <p:cNvSpPr>
            <a:spLocks noGrp="1" noChangeArrowheads="1"/>
          </p:cNvSpPr>
          <p:nvPr>
            <p:ph type="body" idx="1"/>
          </p:nvPr>
        </p:nvSpPr>
        <p:spPr>
          <a:xfrm>
            <a:off x="268286" y="1241423"/>
            <a:ext cx="8630617" cy="4980268"/>
          </a:xfrm>
        </p:spPr>
        <p:txBody>
          <a:bodyPr>
            <a:normAutofit fontScale="62500" lnSpcReduction="20000"/>
          </a:bodyPr>
          <a:lstStyle/>
          <a:p>
            <a:pPr marL="0" indent="0">
              <a:lnSpc>
                <a:spcPct val="120000"/>
              </a:lnSpc>
              <a:buNone/>
            </a:pPr>
            <a:r>
              <a:rPr lang="en-GB" dirty="0">
                <a:solidFill>
                  <a:srgbClr val="C00000"/>
                </a:solidFill>
              </a:rPr>
              <a:t>GSR Part 1, Governmental, Legal and Regulatory </a:t>
            </a:r>
            <a:r>
              <a:rPr lang="en-GB" dirty="0" smtClean="0">
                <a:solidFill>
                  <a:srgbClr val="C00000"/>
                </a:solidFill>
              </a:rPr>
              <a:t>Framework </a:t>
            </a:r>
            <a:r>
              <a:rPr lang="en-GB" dirty="0">
                <a:solidFill>
                  <a:srgbClr val="C00000"/>
                </a:solidFill>
              </a:rPr>
              <a:t>for Safety (2010</a:t>
            </a:r>
            <a:r>
              <a:rPr lang="en-GB" dirty="0" smtClean="0">
                <a:solidFill>
                  <a:srgbClr val="C00000"/>
                </a:solidFill>
              </a:rPr>
              <a:t>)</a:t>
            </a:r>
          </a:p>
          <a:p>
            <a:pPr>
              <a:lnSpc>
                <a:spcPct val="120000"/>
              </a:lnSpc>
            </a:pPr>
            <a:endParaRPr lang="en-GB" dirty="0" smtClean="0"/>
          </a:p>
          <a:p>
            <a:pPr>
              <a:lnSpc>
                <a:spcPct val="120000"/>
              </a:lnSpc>
            </a:pPr>
            <a:r>
              <a:rPr lang="en-GB" dirty="0" smtClean="0"/>
              <a:t>GS-G-1.1</a:t>
            </a:r>
            <a:r>
              <a:rPr lang="en-GB" dirty="0"/>
              <a:t>, Organization and Staffing of the Regulatory Body for Nuclear Facilities (2002</a:t>
            </a:r>
            <a:r>
              <a:rPr lang="en-GB" dirty="0" smtClean="0"/>
              <a:t>)</a:t>
            </a:r>
          </a:p>
          <a:p>
            <a:pPr>
              <a:lnSpc>
                <a:spcPct val="120000"/>
              </a:lnSpc>
            </a:pPr>
            <a:r>
              <a:rPr lang="en-GB" dirty="0" smtClean="0"/>
              <a:t>GS-G-1.2</a:t>
            </a:r>
            <a:r>
              <a:rPr lang="en-GB" dirty="0"/>
              <a:t>, Review and Assessment of Nuclear Facilities by the Regulatory Body (2002</a:t>
            </a:r>
            <a:r>
              <a:rPr lang="en-GB" dirty="0" smtClean="0"/>
              <a:t>)</a:t>
            </a:r>
          </a:p>
          <a:p>
            <a:pPr>
              <a:lnSpc>
                <a:spcPct val="120000"/>
              </a:lnSpc>
            </a:pPr>
            <a:r>
              <a:rPr lang="en-GB" dirty="0" smtClean="0"/>
              <a:t>GS-G-1.3</a:t>
            </a:r>
            <a:r>
              <a:rPr lang="en-GB" dirty="0"/>
              <a:t>, Regulatory Inspection of Nuclear Facilities and Enforcement by the Regulatory Body (2002</a:t>
            </a:r>
            <a:r>
              <a:rPr lang="en-GB" dirty="0" smtClean="0"/>
              <a:t>)</a:t>
            </a:r>
          </a:p>
          <a:p>
            <a:pPr>
              <a:lnSpc>
                <a:spcPct val="120000"/>
              </a:lnSpc>
            </a:pPr>
            <a:r>
              <a:rPr lang="en-GB" dirty="0" smtClean="0"/>
              <a:t>GS-G-1.4</a:t>
            </a:r>
            <a:r>
              <a:rPr lang="en-GB" dirty="0"/>
              <a:t>, Documentation for Use in Regulating Nuclear Facilities (2002</a:t>
            </a:r>
            <a:r>
              <a:rPr lang="en-GB" dirty="0" smtClean="0"/>
              <a:t>)</a:t>
            </a:r>
          </a:p>
          <a:p>
            <a:pPr>
              <a:lnSpc>
                <a:spcPct val="120000"/>
              </a:lnSpc>
            </a:pPr>
            <a:r>
              <a:rPr lang="en-GB" dirty="0" smtClean="0">
                <a:solidFill>
                  <a:srgbClr val="00B050"/>
                </a:solidFill>
              </a:rPr>
              <a:t>GS-G-1.5</a:t>
            </a:r>
            <a:r>
              <a:rPr lang="en-GB" dirty="0">
                <a:solidFill>
                  <a:srgbClr val="00B050"/>
                </a:solidFill>
              </a:rPr>
              <a:t>, Regulatory Control of Radiation Sources (2004) </a:t>
            </a:r>
            <a:endParaRPr lang="en-GB" dirty="0" smtClean="0">
              <a:solidFill>
                <a:srgbClr val="00B050"/>
              </a:solidFill>
            </a:endParaRPr>
          </a:p>
          <a:p>
            <a:pPr>
              <a:lnSpc>
                <a:spcPct val="120000"/>
              </a:lnSpc>
            </a:pPr>
            <a:r>
              <a:rPr lang="en-GB" dirty="0" smtClean="0"/>
              <a:t>GSG-4</a:t>
            </a:r>
            <a:r>
              <a:rPr lang="en-GB" dirty="0"/>
              <a:t>, Use of External Experts by the Regulatory Body (2013</a:t>
            </a:r>
            <a:r>
              <a:rPr lang="en-GB" dirty="0" smtClean="0"/>
              <a:t>)</a:t>
            </a:r>
          </a:p>
          <a:p>
            <a:pPr>
              <a:lnSpc>
                <a:spcPct val="120000"/>
              </a:lnSpc>
            </a:pPr>
            <a:r>
              <a:rPr lang="en-GB" dirty="0" smtClean="0"/>
              <a:t>SSG-12</a:t>
            </a:r>
            <a:r>
              <a:rPr lang="en-GB" dirty="0"/>
              <a:t>, Licensing Process for Nuclear Installations (2010)</a:t>
            </a:r>
            <a:endParaRPr lang="en-GB" dirty="0" smtClean="0">
              <a:latin typeface="Calibri" panose="020F0502020204030204" pitchFamily="34" charset="0"/>
            </a:endParaRPr>
          </a:p>
        </p:txBody>
      </p:sp>
    </p:spTree>
    <p:extLst>
      <p:ext uri="{BB962C8B-B14F-4D97-AF65-F5344CB8AC3E}">
        <p14:creationId xmlns:p14="http://schemas.microsoft.com/office/powerpoint/2010/main" val="150201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74" y="98425"/>
            <a:ext cx="8729345" cy="762000"/>
          </a:xfrm>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Safety Guides for Safety Requirements</a:t>
            </a:r>
            <a:endParaRPr lang="en-GB" dirty="0" smtClean="0"/>
          </a:p>
        </p:txBody>
      </p:sp>
      <p:sp>
        <p:nvSpPr>
          <p:cNvPr id="13315" name="Rectangle 3"/>
          <p:cNvSpPr>
            <a:spLocks noGrp="1" noChangeArrowheads="1"/>
          </p:cNvSpPr>
          <p:nvPr>
            <p:ph type="body" idx="1"/>
          </p:nvPr>
        </p:nvSpPr>
        <p:spPr>
          <a:xfrm>
            <a:off x="268286" y="1241423"/>
            <a:ext cx="8630617" cy="3660515"/>
          </a:xfrm>
        </p:spPr>
        <p:txBody>
          <a:bodyPr>
            <a:normAutofit fontScale="62500" lnSpcReduction="20000"/>
          </a:bodyPr>
          <a:lstStyle/>
          <a:p>
            <a:pPr marL="0" indent="0">
              <a:lnSpc>
                <a:spcPct val="120000"/>
              </a:lnSpc>
              <a:buNone/>
            </a:pPr>
            <a:r>
              <a:rPr lang="en-GB" dirty="0">
                <a:solidFill>
                  <a:srgbClr val="C00000"/>
                </a:solidFill>
              </a:rPr>
              <a:t>The Management System for Facilities and Activities (2006) </a:t>
            </a:r>
            <a:endParaRPr lang="en-GB" dirty="0" smtClean="0">
              <a:solidFill>
                <a:srgbClr val="C00000"/>
              </a:solidFill>
            </a:endParaRPr>
          </a:p>
          <a:p>
            <a:pPr lvl="3">
              <a:lnSpc>
                <a:spcPct val="120000"/>
              </a:lnSpc>
            </a:pPr>
            <a:endParaRPr lang="en-GB" dirty="0" smtClean="0"/>
          </a:p>
          <a:p>
            <a:pPr>
              <a:lnSpc>
                <a:spcPct val="120000"/>
              </a:lnSpc>
            </a:pPr>
            <a:r>
              <a:rPr lang="en-GB" dirty="0" smtClean="0">
                <a:solidFill>
                  <a:srgbClr val="00B050"/>
                </a:solidFill>
              </a:rPr>
              <a:t>GS-G-3.1, Application of the Management System for Facilities and Activities (2006)</a:t>
            </a:r>
          </a:p>
          <a:p>
            <a:pPr>
              <a:lnSpc>
                <a:spcPct val="120000"/>
              </a:lnSpc>
            </a:pPr>
            <a:r>
              <a:rPr lang="en-GB" dirty="0" smtClean="0">
                <a:solidFill>
                  <a:srgbClr val="00B050"/>
                </a:solidFill>
              </a:rPr>
              <a:t>GS-G-3.3, The Management System for the Processing, Handling and Storage of Radioactive Waste (2008)</a:t>
            </a:r>
          </a:p>
          <a:p>
            <a:pPr>
              <a:lnSpc>
                <a:spcPct val="120000"/>
              </a:lnSpc>
            </a:pPr>
            <a:r>
              <a:rPr lang="en-GB" dirty="0" smtClean="0">
                <a:solidFill>
                  <a:srgbClr val="00B050"/>
                </a:solidFill>
              </a:rPr>
              <a:t>GS-G-3.4, The Management System for the Disposal of Radioactive Waste (2008)</a:t>
            </a:r>
          </a:p>
          <a:p>
            <a:pPr>
              <a:lnSpc>
                <a:spcPct val="120000"/>
              </a:lnSpc>
            </a:pPr>
            <a:r>
              <a:rPr lang="en-GB" dirty="0" smtClean="0"/>
              <a:t>GS-G-3.5, The Management System for Nuclear Installations (2008)</a:t>
            </a:r>
            <a:endParaRPr lang="en-GB" dirty="0" smtClean="0">
              <a:latin typeface="Calibri" panose="020F0502020204030204" pitchFamily="34" charset="0"/>
            </a:endParaRPr>
          </a:p>
        </p:txBody>
      </p:sp>
    </p:spTree>
    <p:extLst>
      <p:ext uri="{BB962C8B-B14F-4D97-AF65-F5344CB8AC3E}">
        <p14:creationId xmlns:p14="http://schemas.microsoft.com/office/powerpoint/2010/main" val="1694039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defRPr/>
            </a:pPr>
            <a:r>
              <a:rPr lang="en-GB" sz="4000" kern="1200" dirty="0">
                <a:effectLst>
                  <a:outerShdw blurRad="38100" dist="38100" dir="2700000" algn="tl">
                    <a:srgbClr val="000000">
                      <a:alpha val="43137"/>
                    </a:srgbClr>
                  </a:outerShdw>
                </a:effectLst>
                <a:ea typeface="MS PGothic" pitchFamily="34" charset="-128"/>
                <a:cs typeface="+mj-cs"/>
              </a:rPr>
              <a:t>Development of Safety Standards</a:t>
            </a:r>
          </a:p>
        </p:txBody>
      </p:sp>
      <p:sp>
        <p:nvSpPr>
          <p:cNvPr id="13315" name="Rectangle 3"/>
          <p:cNvSpPr>
            <a:spLocks noGrp="1" noChangeArrowheads="1"/>
          </p:cNvSpPr>
          <p:nvPr>
            <p:ph type="body" idx="1"/>
          </p:nvPr>
        </p:nvSpPr>
        <p:spPr>
          <a:xfrm>
            <a:off x="268287" y="1241425"/>
            <a:ext cx="8743737" cy="4956175"/>
          </a:xfrm>
        </p:spPr>
        <p:txBody>
          <a:bodyPr>
            <a:normAutofit fontScale="70000" lnSpcReduction="20000"/>
          </a:bodyPr>
          <a:lstStyle/>
          <a:p>
            <a:pPr eaLnBrk="1" hangingPunct="1">
              <a:lnSpc>
                <a:spcPct val="120000"/>
              </a:lnSpc>
              <a:spcBef>
                <a:spcPct val="0"/>
              </a:spcBef>
              <a:buSzTx/>
            </a:pPr>
            <a:r>
              <a:rPr lang="en-GB" dirty="0" smtClean="0"/>
              <a:t>Objective is to have consensus at the highest level</a:t>
            </a:r>
          </a:p>
          <a:p>
            <a:pPr lvl="4" eaLnBrk="1" hangingPunct="1">
              <a:lnSpc>
                <a:spcPct val="120000"/>
              </a:lnSpc>
              <a:spcBef>
                <a:spcPct val="0"/>
              </a:spcBef>
              <a:buSzTx/>
            </a:pPr>
            <a:endParaRPr lang="en-GB" dirty="0" smtClean="0"/>
          </a:p>
          <a:p>
            <a:pPr lvl="1" eaLnBrk="1" hangingPunct="1">
              <a:lnSpc>
                <a:spcPct val="120000"/>
              </a:lnSpc>
              <a:spcBef>
                <a:spcPct val="0"/>
              </a:spcBef>
              <a:buSzTx/>
            </a:pPr>
            <a:r>
              <a:rPr lang="en-GB" dirty="0" smtClean="0">
                <a:solidFill>
                  <a:srgbClr val="00B050"/>
                </a:solidFill>
              </a:rPr>
              <a:t>Commission </a:t>
            </a:r>
            <a:r>
              <a:rPr lang="en-GB" dirty="0">
                <a:solidFill>
                  <a:srgbClr val="00B050"/>
                </a:solidFill>
              </a:rPr>
              <a:t>on Safety Standards and the Committees </a:t>
            </a:r>
            <a:r>
              <a:rPr lang="en-GB" dirty="0"/>
              <a:t>were established with the objective of achieving consensus, quality, coherence and consistency in the </a:t>
            </a:r>
            <a:r>
              <a:rPr lang="en-GB" dirty="0">
                <a:solidFill>
                  <a:srgbClr val="00B050"/>
                </a:solidFill>
              </a:rPr>
              <a:t>development of international standards for </a:t>
            </a:r>
            <a:r>
              <a:rPr lang="en-GB" dirty="0" smtClean="0">
                <a:solidFill>
                  <a:srgbClr val="00B050"/>
                </a:solidFill>
              </a:rPr>
              <a:t>safety</a:t>
            </a:r>
          </a:p>
          <a:p>
            <a:pPr lvl="8">
              <a:lnSpc>
                <a:spcPct val="120000"/>
              </a:lnSpc>
              <a:spcBef>
                <a:spcPct val="0"/>
              </a:spcBef>
              <a:buSzTx/>
            </a:pPr>
            <a:r>
              <a:rPr lang="en-GB" dirty="0" smtClean="0"/>
              <a:t>IAEA </a:t>
            </a:r>
            <a:r>
              <a:rPr lang="en-GB" dirty="0"/>
              <a:t>safety standards are developed in close </a:t>
            </a:r>
            <a:r>
              <a:rPr lang="en-GB" dirty="0">
                <a:solidFill>
                  <a:srgbClr val="00B050"/>
                </a:solidFill>
              </a:rPr>
              <a:t>consultation with Member States </a:t>
            </a:r>
            <a:r>
              <a:rPr lang="en-GB" dirty="0"/>
              <a:t>and with representatives of relevant international </a:t>
            </a:r>
            <a:r>
              <a:rPr lang="en-GB" dirty="0" smtClean="0"/>
              <a:t>organizations</a:t>
            </a:r>
          </a:p>
          <a:p>
            <a:pPr lvl="8">
              <a:lnSpc>
                <a:spcPct val="120000"/>
              </a:lnSpc>
              <a:spcBef>
                <a:spcPct val="0"/>
              </a:spcBef>
              <a:buSzTx/>
            </a:pPr>
            <a:endParaRPr lang="en-GB" dirty="0" smtClean="0"/>
          </a:p>
          <a:p>
            <a:pPr lvl="8">
              <a:lnSpc>
                <a:spcPct val="120000"/>
              </a:lnSpc>
              <a:spcBef>
                <a:spcPct val="0"/>
              </a:spcBef>
              <a:buSzTx/>
            </a:pPr>
            <a:r>
              <a:rPr lang="en-GB" dirty="0" smtClean="0"/>
              <a:t>Approval </a:t>
            </a:r>
            <a:r>
              <a:rPr lang="en-GB" dirty="0"/>
              <a:t>by the </a:t>
            </a:r>
            <a:r>
              <a:rPr lang="en-GB" dirty="0">
                <a:solidFill>
                  <a:srgbClr val="00B050"/>
                </a:solidFill>
              </a:rPr>
              <a:t>Board of Governors </a:t>
            </a:r>
            <a:r>
              <a:rPr lang="en-GB" dirty="0"/>
              <a:t>is required for </a:t>
            </a:r>
            <a:r>
              <a:rPr lang="en-GB" dirty="0">
                <a:solidFill>
                  <a:srgbClr val="00B050"/>
                </a:solidFill>
              </a:rPr>
              <a:t>Safety Fundamentals and Safety Requirements. </a:t>
            </a:r>
            <a:endParaRPr lang="en-GB" dirty="0" smtClean="0">
              <a:solidFill>
                <a:srgbClr val="00B050"/>
              </a:solidFill>
            </a:endParaRPr>
          </a:p>
          <a:p>
            <a:pPr lvl="8">
              <a:lnSpc>
                <a:spcPct val="120000"/>
              </a:lnSpc>
              <a:spcBef>
                <a:spcPct val="0"/>
              </a:spcBef>
              <a:buSzTx/>
            </a:pPr>
            <a:endParaRPr lang="en-GB" dirty="0" smtClean="0"/>
          </a:p>
          <a:p>
            <a:pPr lvl="8">
              <a:lnSpc>
                <a:spcPct val="120000"/>
              </a:lnSpc>
              <a:spcBef>
                <a:spcPct val="0"/>
              </a:spcBef>
              <a:buSzTx/>
            </a:pPr>
            <a:r>
              <a:rPr lang="en-GB" dirty="0" smtClean="0"/>
              <a:t>The </a:t>
            </a:r>
            <a:r>
              <a:rPr lang="en-GB" dirty="0"/>
              <a:t>authority to establish </a:t>
            </a:r>
            <a:r>
              <a:rPr lang="en-GB" dirty="0">
                <a:solidFill>
                  <a:srgbClr val="00B050"/>
                </a:solidFill>
              </a:rPr>
              <a:t>Safety Guides </a:t>
            </a:r>
            <a:r>
              <a:rPr lang="en-GB" dirty="0"/>
              <a:t>has been delegated to the </a:t>
            </a:r>
            <a:r>
              <a:rPr lang="en-GB" dirty="0">
                <a:solidFill>
                  <a:srgbClr val="00B050"/>
                </a:solidFill>
              </a:rPr>
              <a:t>IAEA Director General</a:t>
            </a:r>
            <a:endParaRPr lang="en-GB" sz="2800" dirty="0" smtClean="0">
              <a:solidFill>
                <a:srgbClr val="00B050"/>
              </a:solidFill>
            </a:endParaRPr>
          </a:p>
        </p:txBody>
      </p:sp>
      <p:pic>
        <p:nvPicPr>
          <p:cNvPr id="3" name="Picture 2"/>
          <p:cNvPicPr>
            <a:picLocks noChangeAspect="1"/>
          </p:cNvPicPr>
          <p:nvPr/>
        </p:nvPicPr>
        <p:blipFill>
          <a:blip r:embed="rId2"/>
          <a:stretch>
            <a:fillRect/>
          </a:stretch>
        </p:blipFill>
        <p:spPr>
          <a:xfrm>
            <a:off x="98606" y="3321050"/>
            <a:ext cx="3753267" cy="2502178"/>
          </a:xfrm>
          <a:prstGeom prst="rect">
            <a:avLst/>
          </a:prstGeom>
        </p:spPr>
      </p:pic>
    </p:spTree>
    <p:extLst>
      <p:ext uri="{BB962C8B-B14F-4D97-AF65-F5344CB8AC3E}">
        <p14:creationId xmlns:p14="http://schemas.microsoft.com/office/powerpoint/2010/main" val="164084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74" y="98425"/>
            <a:ext cx="8719185" cy="762000"/>
          </a:xfrm>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Safety Guides for Safety Requirements</a:t>
            </a:r>
          </a:p>
        </p:txBody>
      </p:sp>
      <p:sp>
        <p:nvSpPr>
          <p:cNvPr id="13315" name="Rectangle 3"/>
          <p:cNvSpPr>
            <a:spLocks noGrp="1" noChangeArrowheads="1"/>
          </p:cNvSpPr>
          <p:nvPr>
            <p:ph type="body" idx="1"/>
          </p:nvPr>
        </p:nvSpPr>
        <p:spPr>
          <a:xfrm>
            <a:off x="268286" y="1241423"/>
            <a:ext cx="8630617" cy="4112897"/>
          </a:xfrm>
        </p:spPr>
        <p:txBody>
          <a:bodyPr>
            <a:normAutofit fontScale="70000" lnSpcReduction="20000"/>
          </a:bodyPr>
          <a:lstStyle/>
          <a:p>
            <a:pPr marL="0" indent="0">
              <a:lnSpc>
                <a:spcPct val="120000"/>
              </a:lnSpc>
              <a:buNone/>
            </a:pPr>
            <a:r>
              <a:rPr lang="en-GB" dirty="0" smtClean="0">
                <a:solidFill>
                  <a:srgbClr val="C00000"/>
                </a:solidFill>
              </a:rPr>
              <a:t>GSR </a:t>
            </a:r>
            <a:r>
              <a:rPr lang="en-GB" dirty="0">
                <a:solidFill>
                  <a:srgbClr val="C00000"/>
                </a:solidFill>
              </a:rPr>
              <a:t>Part 3, Radiation Protection and Safety of Radiation Sources (2014)</a:t>
            </a:r>
          </a:p>
          <a:p>
            <a:pPr lvl="3">
              <a:lnSpc>
                <a:spcPct val="120000"/>
              </a:lnSpc>
            </a:pPr>
            <a:endParaRPr lang="en-GB" dirty="0" smtClean="0"/>
          </a:p>
          <a:p>
            <a:pPr>
              <a:lnSpc>
                <a:spcPct val="120000"/>
              </a:lnSpc>
            </a:pPr>
            <a:r>
              <a:rPr lang="en-GB" dirty="0" smtClean="0">
                <a:solidFill>
                  <a:srgbClr val="00B050"/>
                </a:solidFill>
              </a:rPr>
              <a:t>RS-G-1.7</a:t>
            </a:r>
            <a:r>
              <a:rPr lang="en-GB" dirty="0">
                <a:solidFill>
                  <a:srgbClr val="00B050"/>
                </a:solidFill>
              </a:rPr>
              <a:t>, Application of the Concepts of Exclusion, Exemption and Clearance (2004</a:t>
            </a:r>
            <a:r>
              <a:rPr lang="en-GB" dirty="0" smtClean="0">
                <a:solidFill>
                  <a:srgbClr val="00B050"/>
                </a:solidFill>
              </a:rPr>
              <a:t>)</a:t>
            </a:r>
          </a:p>
          <a:p>
            <a:pPr>
              <a:lnSpc>
                <a:spcPct val="120000"/>
              </a:lnSpc>
            </a:pPr>
            <a:r>
              <a:rPr lang="en-GB" dirty="0" smtClean="0">
                <a:solidFill>
                  <a:srgbClr val="00B050"/>
                </a:solidFill>
              </a:rPr>
              <a:t>RS-G-1.8</a:t>
            </a:r>
            <a:r>
              <a:rPr lang="en-GB" dirty="0">
                <a:solidFill>
                  <a:srgbClr val="00B050"/>
                </a:solidFill>
              </a:rPr>
              <a:t>, Environmental and Source Monitoring for Purposes of Radiation Protection (2005</a:t>
            </a:r>
            <a:r>
              <a:rPr lang="en-GB" dirty="0" smtClean="0">
                <a:solidFill>
                  <a:srgbClr val="00B050"/>
                </a:solidFill>
              </a:rPr>
              <a:t>)</a:t>
            </a:r>
          </a:p>
          <a:p>
            <a:pPr>
              <a:lnSpc>
                <a:spcPct val="120000"/>
              </a:lnSpc>
            </a:pPr>
            <a:r>
              <a:rPr lang="en-GB" dirty="0" smtClean="0">
                <a:solidFill>
                  <a:srgbClr val="00B050"/>
                </a:solidFill>
              </a:rPr>
              <a:t>SSG-17</a:t>
            </a:r>
            <a:r>
              <a:rPr lang="en-GB" dirty="0">
                <a:solidFill>
                  <a:srgbClr val="00B050"/>
                </a:solidFill>
              </a:rPr>
              <a:t>, Control of Orphan Sources and Other Radioactive Material in the Metal Recycling and Production Industries (2012</a:t>
            </a:r>
            <a:r>
              <a:rPr lang="en-GB" dirty="0" smtClean="0">
                <a:solidFill>
                  <a:srgbClr val="00B050"/>
                </a:solidFill>
              </a:rPr>
              <a:t>)</a:t>
            </a:r>
          </a:p>
          <a:p>
            <a:pPr>
              <a:lnSpc>
                <a:spcPct val="120000"/>
              </a:lnSpc>
            </a:pPr>
            <a:r>
              <a:rPr lang="en-GB" dirty="0" smtClean="0">
                <a:solidFill>
                  <a:srgbClr val="00B050"/>
                </a:solidFill>
              </a:rPr>
              <a:t>RS-G-1.10, Safety of Radiation Generators </a:t>
            </a:r>
            <a:r>
              <a:rPr lang="en-GB" dirty="0">
                <a:solidFill>
                  <a:srgbClr val="00B050"/>
                </a:solidFill>
              </a:rPr>
              <a:t>and </a:t>
            </a:r>
            <a:r>
              <a:rPr lang="en-GB" dirty="0" smtClean="0">
                <a:solidFill>
                  <a:srgbClr val="00B050"/>
                </a:solidFill>
              </a:rPr>
              <a:t>Sealed Radioactive Sources </a:t>
            </a:r>
            <a:r>
              <a:rPr lang="en-GB" dirty="0">
                <a:solidFill>
                  <a:srgbClr val="00B050"/>
                </a:solidFill>
              </a:rPr>
              <a:t>(</a:t>
            </a:r>
            <a:r>
              <a:rPr lang="en-GB" dirty="0" smtClean="0">
                <a:solidFill>
                  <a:srgbClr val="00B050"/>
                </a:solidFill>
              </a:rPr>
              <a:t>2006)</a:t>
            </a:r>
            <a:endParaRPr lang="en-GB" dirty="0">
              <a:solidFill>
                <a:srgbClr val="00B050"/>
              </a:solidFill>
            </a:endParaRPr>
          </a:p>
          <a:p>
            <a:pPr>
              <a:lnSpc>
                <a:spcPct val="120000"/>
              </a:lnSpc>
            </a:pPr>
            <a:endParaRPr lang="en-GB" dirty="0" smtClean="0">
              <a:solidFill>
                <a:srgbClr val="00B050"/>
              </a:solidFill>
              <a:latin typeface="Calibri" panose="020F0502020204030204" pitchFamily="34" charset="0"/>
            </a:endParaRPr>
          </a:p>
        </p:txBody>
      </p:sp>
    </p:spTree>
    <p:extLst>
      <p:ext uri="{BB962C8B-B14F-4D97-AF65-F5344CB8AC3E}">
        <p14:creationId xmlns:p14="http://schemas.microsoft.com/office/powerpoint/2010/main" val="240977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74" y="98425"/>
            <a:ext cx="8698865" cy="762000"/>
          </a:xfrm>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Safety Guides for Safety Requirements</a:t>
            </a:r>
          </a:p>
        </p:txBody>
      </p:sp>
      <p:sp>
        <p:nvSpPr>
          <p:cNvPr id="13315" name="Rectangle 3"/>
          <p:cNvSpPr>
            <a:spLocks noGrp="1" noChangeArrowheads="1"/>
          </p:cNvSpPr>
          <p:nvPr>
            <p:ph type="body" idx="1"/>
          </p:nvPr>
        </p:nvSpPr>
        <p:spPr>
          <a:xfrm>
            <a:off x="268286" y="1241423"/>
            <a:ext cx="8630617" cy="3660515"/>
          </a:xfrm>
        </p:spPr>
        <p:txBody>
          <a:bodyPr>
            <a:normAutofit fontScale="70000" lnSpcReduction="20000"/>
          </a:bodyPr>
          <a:lstStyle/>
          <a:p>
            <a:pPr marL="0" indent="0">
              <a:lnSpc>
                <a:spcPct val="120000"/>
              </a:lnSpc>
              <a:buNone/>
            </a:pPr>
            <a:r>
              <a:rPr lang="en-GB" dirty="0" smtClean="0">
                <a:solidFill>
                  <a:srgbClr val="C00000"/>
                </a:solidFill>
              </a:rPr>
              <a:t>GSR </a:t>
            </a:r>
            <a:r>
              <a:rPr lang="en-GB" dirty="0">
                <a:solidFill>
                  <a:srgbClr val="C00000"/>
                </a:solidFill>
              </a:rPr>
              <a:t>Part 4, Safety Assessment for Facilities and Activities (2009) </a:t>
            </a:r>
            <a:endParaRPr lang="en-GB" dirty="0" smtClean="0">
              <a:solidFill>
                <a:srgbClr val="C00000"/>
              </a:solidFill>
            </a:endParaRPr>
          </a:p>
          <a:p>
            <a:pPr marL="0" indent="0">
              <a:lnSpc>
                <a:spcPct val="120000"/>
              </a:lnSpc>
              <a:buNone/>
            </a:pPr>
            <a:r>
              <a:rPr lang="en-GB" dirty="0" smtClean="0">
                <a:solidFill>
                  <a:srgbClr val="C00000"/>
                </a:solidFill>
              </a:rPr>
              <a:t>			</a:t>
            </a:r>
            <a:endParaRPr lang="en-GB" dirty="0">
              <a:solidFill>
                <a:srgbClr val="C00000"/>
              </a:solidFill>
            </a:endParaRPr>
          </a:p>
          <a:p>
            <a:pPr>
              <a:lnSpc>
                <a:spcPct val="120000"/>
              </a:lnSpc>
            </a:pPr>
            <a:r>
              <a:rPr lang="en-GB" dirty="0" smtClean="0"/>
              <a:t>WS-G-5.2</a:t>
            </a:r>
            <a:r>
              <a:rPr lang="en-GB" dirty="0"/>
              <a:t>, Safety Assessment for the Decommissioning of Facilities Using Radioactive Material (2009</a:t>
            </a:r>
            <a:r>
              <a:rPr lang="en-GB" dirty="0" smtClean="0"/>
              <a:t>)</a:t>
            </a:r>
          </a:p>
          <a:p>
            <a:pPr>
              <a:lnSpc>
                <a:spcPct val="120000"/>
              </a:lnSpc>
            </a:pPr>
            <a:r>
              <a:rPr lang="en-GB" dirty="0" smtClean="0">
                <a:solidFill>
                  <a:srgbClr val="00B050"/>
                </a:solidFill>
              </a:rPr>
              <a:t>GSG-3</a:t>
            </a:r>
            <a:r>
              <a:rPr lang="en-GB" dirty="0">
                <a:solidFill>
                  <a:srgbClr val="00B050"/>
                </a:solidFill>
              </a:rPr>
              <a:t>, The Safety Case and Safety Assessment for the Predisposal of Radioactive Waste (2013</a:t>
            </a:r>
            <a:r>
              <a:rPr lang="en-GB" dirty="0" smtClean="0">
                <a:solidFill>
                  <a:srgbClr val="00B050"/>
                </a:solidFill>
              </a:rPr>
              <a:t>)</a:t>
            </a:r>
          </a:p>
          <a:p>
            <a:pPr>
              <a:lnSpc>
                <a:spcPct val="120000"/>
              </a:lnSpc>
            </a:pPr>
            <a:r>
              <a:rPr lang="en-GB" dirty="0" smtClean="0">
                <a:solidFill>
                  <a:srgbClr val="00B050"/>
                </a:solidFill>
              </a:rPr>
              <a:t>SSG-23</a:t>
            </a:r>
            <a:r>
              <a:rPr lang="en-GB" dirty="0">
                <a:solidFill>
                  <a:srgbClr val="00B050"/>
                </a:solidFill>
              </a:rPr>
              <a:t>, The Safety Case and Safety Assessment for the Disposal of Radioactive Waste (2012</a:t>
            </a:r>
            <a:r>
              <a:rPr lang="en-GB" dirty="0" smtClean="0">
                <a:solidFill>
                  <a:srgbClr val="00B050"/>
                </a:solidFill>
              </a:rPr>
              <a:t>)</a:t>
            </a:r>
          </a:p>
          <a:p>
            <a:pPr>
              <a:lnSpc>
                <a:spcPct val="120000"/>
              </a:lnSpc>
            </a:pPr>
            <a:r>
              <a:rPr lang="en-GB" dirty="0" smtClean="0"/>
              <a:t>SSG-15</a:t>
            </a:r>
            <a:r>
              <a:rPr lang="en-GB" dirty="0"/>
              <a:t>, Storage of Spent Nuclear Fuel (2012)</a:t>
            </a:r>
            <a:endParaRPr lang="en-GB" dirty="0" smtClean="0">
              <a:latin typeface="Calibri" panose="020F0502020204030204" pitchFamily="34" charset="0"/>
            </a:endParaRPr>
          </a:p>
        </p:txBody>
      </p:sp>
    </p:spTree>
    <p:extLst>
      <p:ext uri="{BB962C8B-B14F-4D97-AF65-F5344CB8AC3E}">
        <p14:creationId xmlns:p14="http://schemas.microsoft.com/office/powerpoint/2010/main" val="281420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74" y="98425"/>
            <a:ext cx="8790305" cy="762000"/>
          </a:xfrm>
        </p:spPr>
        <p:txBody>
          <a:bodyPr/>
          <a:lstStyle/>
          <a:p>
            <a:pPr eaLnBrk="1" hangingPunct="1"/>
            <a:r>
              <a:rPr lang="en-GB" kern="1200">
                <a:effectLst>
                  <a:outerShdw blurRad="38100" dist="38100" dir="2700000" algn="tl">
                    <a:srgbClr val="000000">
                      <a:alpha val="43137"/>
                    </a:srgbClr>
                  </a:outerShdw>
                </a:effectLst>
                <a:ea typeface="MS PGothic" pitchFamily="34" charset="-128"/>
              </a:rPr>
              <a:t>Safety Guides for Safety Requirements</a:t>
            </a:r>
            <a:endParaRPr lang="en-GB" kern="1200" dirty="0">
              <a:effectLst>
                <a:outerShdw blurRad="38100" dist="38100" dir="2700000" algn="tl">
                  <a:srgbClr val="000000">
                    <a:alpha val="43137"/>
                  </a:srgbClr>
                </a:outerShdw>
              </a:effectLst>
              <a:ea typeface="MS PGothic" pitchFamily="34" charset="-128"/>
            </a:endParaRPr>
          </a:p>
        </p:txBody>
      </p:sp>
      <p:sp>
        <p:nvSpPr>
          <p:cNvPr id="13315" name="Rectangle 3"/>
          <p:cNvSpPr>
            <a:spLocks noGrp="1" noChangeArrowheads="1"/>
          </p:cNvSpPr>
          <p:nvPr>
            <p:ph type="body" idx="1"/>
          </p:nvPr>
        </p:nvSpPr>
        <p:spPr>
          <a:xfrm>
            <a:off x="268286" y="1241423"/>
            <a:ext cx="8630617" cy="4980268"/>
          </a:xfrm>
        </p:spPr>
        <p:txBody>
          <a:bodyPr>
            <a:normAutofit fontScale="55000" lnSpcReduction="20000"/>
          </a:bodyPr>
          <a:lstStyle/>
          <a:p>
            <a:pPr marL="0" indent="0">
              <a:lnSpc>
                <a:spcPct val="120000"/>
              </a:lnSpc>
              <a:buNone/>
            </a:pPr>
            <a:r>
              <a:rPr lang="en-GB" sz="3300" dirty="0" smtClean="0">
                <a:solidFill>
                  <a:srgbClr val="C00000"/>
                </a:solidFill>
              </a:rPr>
              <a:t>GSR </a:t>
            </a:r>
            <a:r>
              <a:rPr lang="en-GB" sz="3300" dirty="0">
                <a:solidFill>
                  <a:srgbClr val="C00000"/>
                </a:solidFill>
              </a:rPr>
              <a:t>Part 5, Predisposal Management of Radioactive Waste (May 2009) </a:t>
            </a:r>
            <a:endParaRPr lang="en-GB" sz="3300" dirty="0" smtClean="0">
              <a:solidFill>
                <a:srgbClr val="C00000"/>
              </a:solidFill>
            </a:endParaRPr>
          </a:p>
          <a:p>
            <a:pPr lvl="5">
              <a:lnSpc>
                <a:spcPct val="120000"/>
              </a:lnSpc>
            </a:pPr>
            <a:endParaRPr lang="en-GB" dirty="0" smtClean="0"/>
          </a:p>
          <a:p>
            <a:pPr>
              <a:lnSpc>
                <a:spcPct val="120000"/>
              </a:lnSpc>
            </a:pPr>
            <a:r>
              <a:rPr lang="en-GB" dirty="0" smtClean="0"/>
              <a:t>WS-G-1.2</a:t>
            </a:r>
            <a:r>
              <a:rPr lang="en-GB" dirty="0"/>
              <a:t>, Management of Radioactive Waste from the Mining and Milling of Ores (2002</a:t>
            </a:r>
            <a:r>
              <a:rPr lang="en-GB" dirty="0" smtClean="0"/>
              <a:t>)</a:t>
            </a:r>
          </a:p>
          <a:p>
            <a:pPr>
              <a:lnSpc>
                <a:spcPct val="120000"/>
              </a:lnSpc>
            </a:pPr>
            <a:r>
              <a:rPr lang="en-GB" dirty="0" smtClean="0"/>
              <a:t>WS-G-2.3</a:t>
            </a:r>
            <a:r>
              <a:rPr lang="en-GB" dirty="0"/>
              <a:t>, Regulatory Control of Radioactive Discharges to the Environment (2000</a:t>
            </a:r>
            <a:r>
              <a:rPr lang="en-GB" dirty="0" smtClean="0"/>
              <a:t>)</a:t>
            </a:r>
          </a:p>
          <a:p>
            <a:pPr>
              <a:lnSpc>
                <a:spcPct val="120000"/>
              </a:lnSpc>
            </a:pPr>
            <a:r>
              <a:rPr lang="en-GB" dirty="0" smtClean="0">
                <a:solidFill>
                  <a:srgbClr val="00B050"/>
                </a:solidFill>
              </a:rPr>
              <a:t>WS-G-2.5</a:t>
            </a:r>
            <a:r>
              <a:rPr lang="en-GB" dirty="0">
                <a:solidFill>
                  <a:srgbClr val="00B050"/>
                </a:solidFill>
              </a:rPr>
              <a:t>, Predisposal Management of Low and Intermediate Level Radioactive Waste (2003</a:t>
            </a:r>
            <a:r>
              <a:rPr lang="en-GB" dirty="0" smtClean="0">
                <a:solidFill>
                  <a:srgbClr val="00B050"/>
                </a:solidFill>
              </a:rPr>
              <a:t>)</a:t>
            </a:r>
          </a:p>
          <a:p>
            <a:pPr>
              <a:lnSpc>
                <a:spcPct val="120000"/>
              </a:lnSpc>
            </a:pPr>
            <a:r>
              <a:rPr lang="en-GB" dirty="0" smtClean="0"/>
              <a:t>WS-G-2.6</a:t>
            </a:r>
            <a:r>
              <a:rPr lang="en-GB" dirty="0"/>
              <a:t>, Predisposal Management of High Level Radioactive Waste (2003) </a:t>
            </a:r>
            <a:endParaRPr lang="en-GB" dirty="0" smtClean="0"/>
          </a:p>
          <a:p>
            <a:pPr>
              <a:lnSpc>
                <a:spcPct val="120000"/>
              </a:lnSpc>
            </a:pPr>
            <a:r>
              <a:rPr lang="en-GB" dirty="0" smtClean="0">
                <a:solidFill>
                  <a:srgbClr val="00B050"/>
                </a:solidFill>
              </a:rPr>
              <a:t>WS-G-2.7</a:t>
            </a:r>
            <a:r>
              <a:rPr lang="en-GB" dirty="0">
                <a:solidFill>
                  <a:srgbClr val="00B050"/>
                </a:solidFill>
              </a:rPr>
              <a:t>, Management of Waste from the Use of Radioactive Material in Medicine, Industry, Agriculture, Research and Education (2005</a:t>
            </a:r>
            <a:r>
              <a:rPr lang="en-GB" dirty="0" smtClean="0">
                <a:solidFill>
                  <a:srgbClr val="00B050"/>
                </a:solidFill>
              </a:rPr>
              <a:t>)</a:t>
            </a:r>
          </a:p>
          <a:p>
            <a:pPr>
              <a:lnSpc>
                <a:spcPct val="120000"/>
              </a:lnSpc>
            </a:pPr>
            <a:r>
              <a:rPr lang="en-GB" dirty="0" smtClean="0">
                <a:solidFill>
                  <a:srgbClr val="00B050"/>
                </a:solidFill>
              </a:rPr>
              <a:t>WS-G-6.1</a:t>
            </a:r>
            <a:r>
              <a:rPr lang="en-GB" dirty="0">
                <a:solidFill>
                  <a:srgbClr val="00B050"/>
                </a:solidFill>
              </a:rPr>
              <a:t>, Storage of Radioactive Waste (2006</a:t>
            </a:r>
            <a:r>
              <a:rPr lang="en-GB" dirty="0" smtClean="0">
                <a:solidFill>
                  <a:srgbClr val="00B050"/>
                </a:solidFill>
              </a:rPr>
              <a:t>)</a:t>
            </a:r>
          </a:p>
          <a:p>
            <a:pPr>
              <a:lnSpc>
                <a:spcPct val="120000"/>
              </a:lnSpc>
            </a:pPr>
            <a:r>
              <a:rPr lang="en-GB" dirty="0" smtClean="0">
                <a:solidFill>
                  <a:srgbClr val="00B050"/>
                </a:solidFill>
              </a:rPr>
              <a:t>GSG-1</a:t>
            </a:r>
            <a:r>
              <a:rPr lang="en-GB" dirty="0">
                <a:solidFill>
                  <a:srgbClr val="00B050"/>
                </a:solidFill>
              </a:rPr>
              <a:t>, Classification of Radioactive Waste (2009</a:t>
            </a:r>
            <a:r>
              <a:rPr lang="en-GB" dirty="0" smtClean="0">
                <a:solidFill>
                  <a:srgbClr val="00B050"/>
                </a:solidFill>
              </a:rPr>
              <a:t>)</a:t>
            </a:r>
          </a:p>
          <a:p>
            <a:pPr>
              <a:lnSpc>
                <a:spcPct val="120000"/>
              </a:lnSpc>
            </a:pPr>
            <a:r>
              <a:rPr lang="en-GB" dirty="0" smtClean="0">
                <a:solidFill>
                  <a:srgbClr val="00B050"/>
                </a:solidFill>
              </a:rPr>
              <a:t>GSG-3</a:t>
            </a:r>
            <a:r>
              <a:rPr lang="en-GB" dirty="0">
                <a:solidFill>
                  <a:srgbClr val="00B050"/>
                </a:solidFill>
              </a:rPr>
              <a:t>, The Safety Case and Safety Assessment for the Predisposal of Radioactive Waste (2013</a:t>
            </a:r>
            <a:r>
              <a:rPr lang="en-GB" dirty="0" smtClean="0">
                <a:solidFill>
                  <a:srgbClr val="00B050"/>
                </a:solidFill>
              </a:rPr>
              <a:t>)</a:t>
            </a:r>
          </a:p>
          <a:p>
            <a:pPr>
              <a:lnSpc>
                <a:spcPct val="120000"/>
              </a:lnSpc>
            </a:pPr>
            <a:r>
              <a:rPr lang="en-GB" dirty="0" smtClean="0"/>
              <a:t>SSG-15</a:t>
            </a:r>
            <a:r>
              <a:rPr lang="en-GB" dirty="0"/>
              <a:t>, Storage of Spent Nuclear Fuel (2012)</a:t>
            </a:r>
            <a:endParaRPr lang="en-GB" dirty="0" smtClean="0">
              <a:latin typeface="Calibri" panose="020F0502020204030204" pitchFamily="34" charset="0"/>
            </a:endParaRPr>
          </a:p>
        </p:txBody>
      </p:sp>
    </p:spTree>
    <p:extLst>
      <p:ext uri="{BB962C8B-B14F-4D97-AF65-F5344CB8AC3E}">
        <p14:creationId xmlns:p14="http://schemas.microsoft.com/office/powerpoint/2010/main" val="422277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74" y="98425"/>
            <a:ext cx="8749665" cy="762000"/>
          </a:xfrm>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Safety Guides for Safety Requirements</a:t>
            </a:r>
          </a:p>
        </p:txBody>
      </p:sp>
      <p:sp>
        <p:nvSpPr>
          <p:cNvPr id="13315" name="Rectangle 3"/>
          <p:cNvSpPr>
            <a:spLocks noGrp="1" noChangeArrowheads="1"/>
          </p:cNvSpPr>
          <p:nvPr>
            <p:ph type="body" idx="1"/>
          </p:nvPr>
        </p:nvSpPr>
        <p:spPr>
          <a:xfrm>
            <a:off x="268286" y="1241422"/>
            <a:ext cx="8630617" cy="4461794"/>
          </a:xfrm>
        </p:spPr>
        <p:txBody>
          <a:bodyPr>
            <a:normAutofit fontScale="70000" lnSpcReduction="20000"/>
          </a:bodyPr>
          <a:lstStyle/>
          <a:p>
            <a:pPr marL="0" indent="0">
              <a:lnSpc>
                <a:spcPct val="120000"/>
              </a:lnSpc>
              <a:buNone/>
            </a:pPr>
            <a:r>
              <a:rPr lang="en-GB" dirty="0" smtClean="0">
                <a:solidFill>
                  <a:srgbClr val="C00000"/>
                </a:solidFill>
              </a:rPr>
              <a:t>GSR </a:t>
            </a:r>
            <a:r>
              <a:rPr lang="en-GB" dirty="0">
                <a:solidFill>
                  <a:srgbClr val="C00000"/>
                </a:solidFill>
              </a:rPr>
              <a:t>Part 6, Decommissioning of Facilities (2014) </a:t>
            </a:r>
            <a:endParaRPr lang="en-GB" dirty="0" smtClean="0">
              <a:solidFill>
                <a:srgbClr val="C00000"/>
              </a:solidFill>
            </a:endParaRPr>
          </a:p>
          <a:p>
            <a:pPr lvl="5">
              <a:lnSpc>
                <a:spcPct val="120000"/>
              </a:lnSpc>
            </a:pPr>
            <a:endParaRPr lang="en-GB" dirty="0" smtClean="0"/>
          </a:p>
          <a:p>
            <a:pPr>
              <a:lnSpc>
                <a:spcPct val="120000"/>
              </a:lnSpc>
            </a:pPr>
            <a:r>
              <a:rPr lang="en-GB" dirty="0" smtClean="0"/>
              <a:t>WS-G-2.1</a:t>
            </a:r>
            <a:r>
              <a:rPr lang="en-GB" dirty="0"/>
              <a:t>, Decommissioning of Nuclear Power Plants and Research Reactors (1999</a:t>
            </a:r>
            <a:r>
              <a:rPr lang="en-GB" dirty="0" smtClean="0"/>
              <a:t>)</a:t>
            </a:r>
          </a:p>
          <a:p>
            <a:pPr>
              <a:lnSpc>
                <a:spcPct val="120000"/>
              </a:lnSpc>
            </a:pPr>
            <a:r>
              <a:rPr lang="en-GB" dirty="0" smtClean="0"/>
              <a:t>WS-G-2.2</a:t>
            </a:r>
            <a:r>
              <a:rPr lang="en-GB" dirty="0"/>
              <a:t>, Decommissioning of Medical, Industrial and Research Facilities (1999</a:t>
            </a:r>
            <a:r>
              <a:rPr lang="en-GB" dirty="0" smtClean="0"/>
              <a:t>)</a:t>
            </a:r>
          </a:p>
          <a:p>
            <a:pPr>
              <a:lnSpc>
                <a:spcPct val="120000"/>
              </a:lnSpc>
            </a:pPr>
            <a:r>
              <a:rPr lang="en-GB" dirty="0" smtClean="0"/>
              <a:t>WS-G-2.4</a:t>
            </a:r>
            <a:r>
              <a:rPr lang="en-GB" dirty="0"/>
              <a:t>, Decommissioning of Nuclear Fuel Cycle Facilities (2001</a:t>
            </a:r>
            <a:r>
              <a:rPr lang="en-GB" dirty="0" smtClean="0"/>
              <a:t>)</a:t>
            </a:r>
          </a:p>
          <a:p>
            <a:pPr>
              <a:lnSpc>
                <a:spcPct val="120000"/>
              </a:lnSpc>
            </a:pPr>
            <a:r>
              <a:rPr lang="en-GB" dirty="0" smtClean="0"/>
              <a:t>WS-G-3.1</a:t>
            </a:r>
            <a:r>
              <a:rPr lang="en-GB" dirty="0"/>
              <a:t>, Remediation Process for Areas Affected by Past Activities and Accidents (2007</a:t>
            </a:r>
            <a:r>
              <a:rPr lang="en-GB" dirty="0" smtClean="0"/>
              <a:t>)</a:t>
            </a:r>
          </a:p>
          <a:p>
            <a:pPr>
              <a:lnSpc>
                <a:spcPct val="120000"/>
              </a:lnSpc>
            </a:pPr>
            <a:r>
              <a:rPr lang="en-GB" dirty="0" smtClean="0"/>
              <a:t>WS-G-5.1</a:t>
            </a:r>
            <a:r>
              <a:rPr lang="en-GB" dirty="0"/>
              <a:t>, Release of Sites from Regulatory Control upon Termination of Practices (2006) </a:t>
            </a:r>
            <a:endParaRPr lang="en-GB" dirty="0" smtClean="0">
              <a:latin typeface="Calibri" panose="020F0502020204030204" pitchFamily="34" charset="0"/>
            </a:endParaRPr>
          </a:p>
        </p:txBody>
      </p:sp>
    </p:spTree>
    <p:extLst>
      <p:ext uri="{BB962C8B-B14F-4D97-AF65-F5344CB8AC3E}">
        <p14:creationId xmlns:p14="http://schemas.microsoft.com/office/powerpoint/2010/main" val="682723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74" y="98425"/>
            <a:ext cx="8719185" cy="762000"/>
          </a:xfrm>
        </p:spPr>
        <p:txBody>
          <a:bodyPr/>
          <a:lstStyle/>
          <a:p>
            <a:pPr eaLnBrk="1" hangingPunct="1"/>
            <a:r>
              <a:rPr lang="en-GB" kern="1200" smtClean="0">
                <a:effectLst>
                  <a:outerShdw blurRad="38100" dist="38100" dir="2700000" algn="tl">
                    <a:srgbClr val="000000">
                      <a:alpha val="43137"/>
                    </a:srgbClr>
                  </a:outerShdw>
                </a:effectLst>
                <a:ea typeface="MS PGothic" pitchFamily="34" charset="-128"/>
              </a:rPr>
              <a:t>Safety Guides for Safety Requirements</a:t>
            </a:r>
            <a:endParaRPr lang="en-GB" kern="1200" dirty="0">
              <a:effectLst>
                <a:outerShdw blurRad="38100" dist="38100" dir="2700000" algn="tl">
                  <a:srgbClr val="000000">
                    <a:alpha val="43137"/>
                  </a:srgbClr>
                </a:outerShdw>
              </a:effectLst>
              <a:ea typeface="MS PGothic" pitchFamily="34" charset="-128"/>
            </a:endParaRPr>
          </a:p>
        </p:txBody>
      </p:sp>
      <p:sp>
        <p:nvSpPr>
          <p:cNvPr id="13315" name="Rectangle 3"/>
          <p:cNvSpPr>
            <a:spLocks noGrp="1" noChangeArrowheads="1"/>
          </p:cNvSpPr>
          <p:nvPr>
            <p:ph type="body" idx="1"/>
          </p:nvPr>
        </p:nvSpPr>
        <p:spPr>
          <a:xfrm>
            <a:off x="268286" y="1241422"/>
            <a:ext cx="8630617" cy="2614141"/>
          </a:xfrm>
        </p:spPr>
        <p:txBody>
          <a:bodyPr>
            <a:normAutofit fontScale="70000" lnSpcReduction="20000"/>
          </a:bodyPr>
          <a:lstStyle/>
          <a:p>
            <a:pPr marL="0" indent="0">
              <a:lnSpc>
                <a:spcPct val="120000"/>
              </a:lnSpc>
              <a:buNone/>
            </a:pPr>
            <a:r>
              <a:rPr lang="en-GB" dirty="0" smtClean="0">
                <a:solidFill>
                  <a:srgbClr val="C00000"/>
                </a:solidFill>
              </a:rPr>
              <a:t>GS-R-2</a:t>
            </a:r>
            <a:r>
              <a:rPr lang="en-GB" dirty="0">
                <a:solidFill>
                  <a:srgbClr val="C00000"/>
                </a:solidFill>
              </a:rPr>
              <a:t>, Preparedness and Response for a Nuclear or Radiological Emergency (2002</a:t>
            </a:r>
            <a:r>
              <a:rPr lang="en-GB" dirty="0" smtClean="0">
                <a:solidFill>
                  <a:srgbClr val="C00000"/>
                </a:solidFill>
              </a:rPr>
              <a:t>)</a:t>
            </a:r>
          </a:p>
          <a:p>
            <a:pPr lvl="6">
              <a:lnSpc>
                <a:spcPct val="120000"/>
              </a:lnSpc>
            </a:pPr>
            <a:endParaRPr lang="en-GB" dirty="0" smtClean="0">
              <a:solidFill>
                <a:srgbClr val="C00000"/>
              </a:solidFill>
            </a:endParaRPr>
          </a:p>
          <a:p>
            <a:pPr>
              <a:lnSpc>
                <a:spcPct val="120000"/>
              </a:lnSpc>
            </a:pPr>
            <a:r>
              <a:rPr lang="en-GB" dirty="0" smtClean="0"/>
              <a:t>GS-G-2.1</a:t>
            </a:r>
            <a:r>
              <a:rPr lang="en-GB" dirty="0"/>
              <a:t>, Arrangements for Preparedness for a Nuclear or Radiological Emergency (2007</a:t>
            </a:r>
            <a:r>
              <a:rPr lang="en-GB" dirty="0" smtClean="0"/>
              <a:t>)</a:t>
            </a:r>
          </a:p>
          <a:p>
            <a:pPr>
              <a:lnSpc>
                <a:spcPct val="120000"/>
              </a:lnSpc>
            </a:pPr>
            <a:r>
              <a:rPr lang="en-GB" dirty="0" smtClean="0"/>
              <a:t>GSG-2</a:t>
            </a:r>
            <a:r>
              <a:rPr lang="en-GB" dirty="0"/>
              <a:t>, Criteria for Use in Preparedness and Response for a Nuclear or Radiological Emergency (2011)</a:t>
            </a:r>
            <a:endParaRPr lang="en-GB" dirty="0" smtClean="0">
              <a:latin typeface="Calibri" panose="020F0502020204030204" pitchFamily="34" charset="0"/>
            </a:endParaRPr>
          </a:p>
        </p:txBody>
      </p:sp>
    </p:spTree>
    <p:extLst>
      <p:ext uri="{BB962C8B-B14F-4D97-AF65-F5344CB8AC3E}">
        <p14:creationId xmlns:p14="http://schemas.microsoft.com/office/powerpoint/2010/main" val="386188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74" y="98425"/>
            <a:ext cx="8698865" cy="762000"/>
          </a:xfrm>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Safety Guides for Safety Requirements</a:t>
            </a:r>
          </a:p>
        </p:txBody>
      </p:sp>
      <p:sp>
        <p:nvSpPr>
          <p:cNvPr id="13315" name="Rectangle 3"/>
          <p:cNvSpPr>
            <a:spLocks noGrp="1" noChangeArrowheads="1"/>
          </p:cNvSpPr>
          <p:nvPr>
            <p:ph type="body" idx="1"/>
          </p:nvPr>
        </p:nvSpPr>
        <p:spPr>
          <a:xfrm>
            <a:off x="268286" y="1241422"/>
            <a:ext cx="8630617" cy="3019493"/>
          </a:xfrm>
        </p:spPr>
        <p:txBody>
          <a:bodyPr>
            <a:normAutofit fontScale="70000" lnSpcReduction="20000"/>
          </a:bodyPr>
          <a:lstStyle/>
          <a:p>
            <a:pPr marL="0" indent="0">
              <a:lnSpc>
                <a:spcPct val="120000"/>
              </a:lnSpc>
              <a:buNone/>
            </a:pPr>
            <a:r>
              <a:rPr lang="en-GB" dirty="0" smtClean="0">
                <a:solidFill>
                  <a:srgbClr val="C00000"/>
                </a:solidFill>
              </a:rPr>
              <a:t>NS-R-3</a:t>
            </a:r>
            <a:r>
              <a:rPr lang="en-GB" dirty="0">
                <a:solidFill>
                  <a:srgbClr val="C00000"/>
                </a:solidFill>
              </a:rPr>
              <a:t>, Site Evaluation for Nuclear Installations (2003</a:t>
            </a:r>
            <a:r>
              <a:rPr lang="en-GB" dirty="0" smtClean="0">
                <a:solidFill>
                  <a:srgbClr val="C00000"/>
                </a:solidFill>
              </a:rPr>
              <a:t>)</a:t>
            </a:r>
          </a:p>
          <a:p>
            <a:pPr lvl="5">
              <a:lnSpc>
                <a:spcPct val="120000"/>
              </a:lnSpc>
            </a:pPr>
            <a:endParaRPr lang="en-GB" dirty="0" smtClean="0"/>
          </a:p>
          <a:p>
            <a:pPr>
              <a:lnSpc>
                <a:spcPct val="120000"/>
              </a:lnSpc>
            </a:pPr>
            <a:r>
              <a:rPr lang="en-GB" dirty="0" smtClean="0"/>
              <a:t>SSG-9</a:t>
            </a:r>
            <a:r>
              <a:rPr lang="en-GB" dirty="0"/>
              <a:t>, Seismic Hazards in Site Evaluation for Nuclear Installations (2010</a:t>
            </a:r>
            <a:r>
              <a:rPr lang="en-GB" dirty="0" smtClean="0"/>
              <a:t>)</a:t>
            </a:r>
          </a:p>
          <a:p>
            <a:pPr>
              <a:lnSpc>
                <a:spcPct val="120000"/>
              </a:lnSpc>
            </a:pPr>
            <a:r>
              <a:rPr lang="en-GB" dirty="0" smtClean="0"/>
              <a:t>SSG-18</a:t>
            </a:r>
            <a:r>
              <a:rPr lang="en-GB" dirty="0"/>
              <a:t>, Meteorological and Hydrological Hazards in Site Evaluation for Nuclear Installations (2011</a:t>
            </a:r>
            <a:r>
              <a:rPr lang="en-GB" dirty="0" smtClean="0"/>
              <a:t>)</a:t>
            </a:r>
          </a:p>
          <a:p>
            <a:pPr>
              <a:lnSpc>
                <a:spcPct val="120000"/>
              </a:lnSpc>
            </a:pPr>
            <a:r>
              <a:rPr lang="en-GB" dirty="0" smtClean="0"/>
              <a:t>SSG-21</a:t>
            </a:r>
            <a:r>
              <a:rPr lang="en-GB" dirty="0"/>
              <a:t>, Volcanic Hazards in Site Evaluation for Nuclear Installations (2012)</a:t>
            </a:r>
            <a:endParaRPr lang="en-GB" dirty="0" smtClean="0">
              <a:latin typeface="Calibri" panose="020F0502020204030204" pitchFamily="34" charset="0"/>
            </a:endParaRPr>
          </a:p>
        </p:txBody>
      </p:sp>
    </p:spTree>
    <p:extLst>
      <p:ext uri="{BB962C8B-B14F-4D97-AF65-F5344CB8AC3E}">
        <p14:creationId xmlns:p14="http://schemas.microsoft.com/office/powerpoint/2010/main" val="1122117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74" y="98425"/>
            <a:ext cx="8719185" cy="762000"/>
          </a:xfrm>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Safety Guides for Safety Requirements</a:t>
            </a:r>
          </a:p>
        </p:txBody>
      </p:sp>
      <p:sp>
        <p:nvSpPr>
          <p:cNvPr id="13315" name="Rectangle 3"/>
          <p:cNvSpPr>
            <a:spLocks noGrp="1" noChangeArrowheads="1"/>
          </p:cNvSpPr>
          <p:nvPr>
            <p:ph type="body" idx="1"/>
          </p:nvPr>
        </p:nvSpPr>
        <p:spPr>
          <a:xfrm>
            <a:off x="268286" y="1241422"/>
            <a:ext cx="8630617" cy="3547394"/>
          </a:xfrm>
        </p:spPr>
        <p:txBody>
          <a:bodyPr>
            <a:normAutofit fontScale="62500" lnSpcReduction="20000"/>
          </a:bodyPr>
          <a:lstStyle/>
          <a:p>
            <a:pPr marL="0" indent="0">
              <a:lnSpc>
                <a:spcPct val="120000"/>
              </a:lnSpc>
              <a:buNone/>
            </a:pPr>
            <a:r>
              <a:rPr lang="en-GB" dirty="0" smtClean="0">
                <a:solidFill>
                  <a:srgbClr val="C00000"/>
                </a:solidFill>
              </a:rPr>
              <a:t>SSR-2/1</a:t>
            </a:r>
            <a:r>
              <a:rPr lang="en-GB" dirty="0">
                <a:solidFill>
                  <a:srgbClr val="C00000"/>
                </a:solidFill>
              </a:rPr>
              <a:t>, Safety of Nuclear Power Plants: Design (2012) </a:t>
            </a:r>
            <a:endParaRPr lang="en-GB" dirty="0" smtClean="0">
              <a:solidFill>
                <a:srgbClr val="C00000"/>
              </a:solidFill>
            </a:endParaRPr>
          </a:p>
          <a:p>
            <a:pPr lvl="5">
              <a:lnSpc>
                <a:spcPct val="120000"/>
              </a:lnSpc>
            </a:pPr>
            <a:endParaRPr lang="en-GB" dirty="0" smtClean="0">
              <a:solidFill>
                <a:srgbClr val="C00000"/>
              </a:solidFill>
            </a:endParaRPr>
          </a:p>
          <a:p>
            <a:pPr>
              <a:lnSpc>
                <a:spcPct val="120000"/>
              </a:lnSpc>
            </a:pPr>
            <a:r>
              <a:rPr lang="en-GB" dirty="0" smtClean="0"/>
              <a:t>NS-G-1.13</a:t>
            </a:r>
            <a:r>
              <a:rPr lang="en-GB" dirty="0"/>
              <a:t>, Radiation Protection Aspects of Design for Nuclear Power Plants (2005</a:t>
            </a:r>
            <a:r>
              <a:rPr lang="en-GB" dirty="0" smtClean="0"/>
              <a:t>)</a:t>
            </a:r>
          </a:p>
          <a:p>
            <a:pPr>
              <a:lnSpc>
                <a:spcPct val="120000"/>
              </a:lnSpc>
            </a:pPr>
            <a:endParaRPr lang="en-GB" dirty="0" smtClean="0"/>
          </a:p>
          <a:p>
            <a:pPr marL="0" indent="0">
              <a:lnSpc>
                <a:spcPct val="120000"/>
              </a:lnSpc>
              <a:buNone/>
            </a:pPr>
            <a:r>
              <a:rPr lang="en-GB" dirty="0">
                <a:solidFill>
                  <a:srgbClr val="C00000"/>
                </a:solidFill>
              </a:rPr>
              <a:t>SSR-2/2, Safety of Nuclear Power Plants: Commissioning and </a:t>
            </a:r>
            <a:r>
              <a:rPr lang="en-GB" dirty="0" smtClean="0">
                <a:solidFill>
                  <a:srgbClr val="C00000"/>
                </a:solidFill>
              </a:rPr>
              <a:t>Operation</a:t>
            </a:r>
            <a:br>
              <a:rPr lang="en-GB" dirty="0" smtClean="0">
                <a:solidFill>
                  <a:srgbClr val="C00000"/>
                </a:solidFill>
              </a:rPr>
            </a:br>
            <a:r>
              <a:rPr lang="en-GB" dirty="0" smtClean="0">
                <a:solidFill>
                  <a:srgbClr val="C00000"/>
                </a:solidFill>
              </a:rPr>
              <a:t>( </a:t>
            </a:r>
            <a:r>
              <a:rPr lang="en-GB" dirty="0">
                <a:solidFill>
                  <a:srgbClr val="C00000"/>
                </a:solidFill>
              </a:rPr>
              <a:t>2011) </a:t>
            </a:r>
          </a:p>
          <a:p>
            <a:pPr>
              <a:lnSpc>
                <a:spcPct val="120000"/>
              </a:lnSpc>
            </a:pPr>
            <a:endParaRPr lang="en-GB" dirty="0" smtClean="0"/>
          </a:p>
          <a:p>
            <a:pPr>
              <a:lnSpc>
                <a:spcPct val="120000"/>
              </a:lnSpc>
            </a:pPr>
            <a:r>
              <a:rPr lang="en-GB" dirty="0" smtClean="0"/>
              <a:t>NS-G-2.7</a:t>
            </a:r>
            <a:r>
              <a:rPr lang="en-GB" dirty="0"/>
              <a:t>, Radiation Protection and Radioactive Waste Management in the Operation of Nuclear Power Plants (2002)</a:t>
            </a:r>
            <a:endParaRPr lang="en-GB" dirty="0" smtClean="0">
              <a:latin typeface="Calibri" panose="020F0502020204030204" pitchFamily="34" charset="0"/>
            </a:endParaRPr>
          </a:p>
        </p:txBody>
      </p:sp>
    </p:spTree>
    <p:extLst>
      <p:ext uri="{BB962C8B-B14F-4D97-AF65-F5344CB8AC3E}">
        <p14:creationId xmlns:p14="http://schemas.microsoft.com/office/powerpoint/2010/main" val="1149126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74" y="98425"/>
            <a:ext cx="8749665" cy="762000"/>
          </a:xfrm>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Safety Guides for Safety Requirements</a:t>
            </a:r>
          </a:p>
        </p:txBody>
      </p:sp>
      <p:sp>
        <p:nvSpPr>
          <p:cNvPr id="13315" name="Rectangle 3"/>
          <p:cNvSpPr>
            <a:spLocks noGrp="1" noChangeArrowheads="1"/>
          </p:cNvSpPr>
          <p:nvPr>
            <p:ph type="body" idx="1"/>
          </p:nvPr>
        </p:nvSpPr>
        <p:spPr>
          <a:xfrm>
            <a:off x="268286" y="1241422"/>
            <a:ext cx="8630617" cy="4829440"/>
          </a:xfrm>
        </p:spPr>
        <p:txBody>
          <a:bodyPr>
            <a:normAutofit fontScale="62500" lnSpcReduction="20000"/>
          </a:bodyPr>
          <a:lstStyle/>
          <a:p>
            <a:pPr marL="0" indent="0">
              <a:lnSpc>
                <a:spcPct val="120000"/>
              </a:lnSpc>
              <a:buNone/>
            </a:pPr>
            <a:r>
              <a:rPr lang="en-GB" dirty="0" smtClean="0">
                <a:solidFill>
                  <a:srgbClr val="C00000"/>
                </a:solidFill>
              </a:rPr>
              <a:t>NS-R-4</a:t>
            </a:r>
            <a:r>
              <a:rPr lang="en-GB" dirty="0">
                <a:solidFill>
                  <a:srgbClr val="C00000"/>
                </a:solidFill>
              </a:rPr>
              <a:t>, Safety of Research Reactors (2005) </a:t>
            </a:r>
            <a:endParaRPr lang="en-GB" dirty="0" smtClean="0">
              <a:solidFill>
                <a:srgbClr val="C00000"/>
              </a:solidFill>
            </a:endParaRPr>
          </a:p>
          <a:p>
            <a:pPr lvl="5">
              <a:lnSpc>
                <a:spcPct val="120000"/>
              </a:lnSpc>
            </a:pPr>
            <a:endParaRPr lang="en-GB" dirty="0" smtClean="0"/>
          </a:p>
          <a:p>
            <a:pPr>
              <a:lnSpc>
                <a:spcPct val="120000"/>
              </a:lnSpc>
            </a:pPr>
            <a:r>
              <a:rPr lang="en-GB" dirty="0" smtClean="0"/>
              <a:t>NS-G-4.6</a:t>
            </a:r>
            <a:r>
              <a:rPr lang="en-GB" dirty="0"/>
              <a:t>, Radiation Protection and Radioactive Waste Management in the Design and Operation of Research Reactors (2009</a:t>
            </a:r>
            <a:r>
              <a:rPr lang="en-GB" dirty="0" smtClean="0"/>
              <a:t>)</a:t>
            </a:r>
          </a:p>
          <a:p>
            <a:pPr lvl="3">
              <a:lnSpc>
                <a:spcPct val="120000"/>
              </a:lnSpc>
            </a:pPr>
            <a:endParaRPr lang="en-GB" dirty="0" smtClean="0"/>
          </a:p>
          <a:p>
            <a:pPr marL="0" indent="0">
              <a:lnSpc>
                <a:spcPct val="120000"/>
              </a:lnSpc>
              <a:buNone/>
            </a:pPr>
            <a:r>
              <a:rPr lang="en-GB" sz="3300" dirty="0">
                <a:solidFill>
                  <a:srgbClr val="C00000"/>
                </a:solidFill>
              </a:rPr>
              <a:t>NS-R-5 (Rev 1), Safety of Nuclear Fuel Cycle Facilities (May 2014)</a:t>
            </a:r>
          </a:p>
          <a:p>
            <a:pPr lvl="4">
              <a:lnSpc>
                <a:spcPct val="120000"/>
              </a:lnSpc>
            </a:pPr>
            <a:endParaRPr lang="en-GB" dirty="0" smtClean="0"/>
          </a:p>
          <a:p>
            <a:pPr>
              <a:lnSpc>
                <a:spcPct val="120000"/>
              </a:lnSpc>
            </a:pPr>
            <a:r>
              <a:rPr lang="en-GB" dirty="0" smtClean="0"/>
              <a:t>SSG-5</a:t>
            </a:r>
            <a:r>
              <a:rPr lang="en-GB" dirty="0"/>
              <a:t>, Safety of Conversion Facilities and Uranium Enrichment Facilities (2010</a:t>
            </a:r>
            <a:r>
              <a:rPr lang="en-GB" dirty="0" smtClean="0"/>
              <a:t>)</a:t>
            </a:r>
          </a:p>
          <a:p>
            <a:pPr>
              <a:lnSpc>
                <a:spcPct val="120000"/>
              </a:lnSpc>
            </a:pPr>
            <a:r>
              <a:rPr lang="en-GB" dirty="0" smtClean="0"/>
              <a:t>SSG-6</a:t>
            </a:r>
            <a:r>
              <a:rPr lang="en-GB" dirty="0"/>
              <a:t>, Safety of Uranium Fuel Fabrication Facilities (2010</a:t>
            </a:r>
            <a:r>
              <a:rPr lang="en-GB" dirty="0" smtClean="0"/>
              <a:t>)</a:t>
            </a:r>
          </a:p>
          <a:p>
            <a:pPr>
              <a:lnSpc>
                <a:spcPct val="120000"/>
              </a:lnSpc>
            </a:pPr>
            <a:r>
              <a:rPr lang="en-GB" dirty="0" smtClean="0"/>
              <a:t>SSG-7</a:t>
            </a:r>
            <a:r>
              <a:rPr lang="en-GB" dirty="0"/>
              <a:t>, Safety of Uranium and Plutonium Mixed Oxide Fuel Fabrication Facilities (2010</a:t>
            </a:r>
            <a:r>
              <a:rPr lang="en-GB" dirty="0" smtClean="0"/>
              <a:t>)</a:t>
            </a:r>
          </a:p>
          <a:p>
            <a:pPr>
              <a:lnSpc>
                <a:spcPct val="120000"/>
              </a:lnSpc>
            </a:pPr>
            <a:r>
              <a:rPr lang="en-GB" dirty="0" smtClean="0"/>
              <a:t>SSG-15</a:t>
            </a:r>
            <a:r>
              <a:rPr lang="en-GB" dirty="0"/>
              <a:t>, Storage of Spent Nuclear Fuel (2012</a:t>
            </a:r>
            <a:r>
              <a:rPr lang="en-GB" dirty="0" smtClean="0"/>
              <a:t>)</a:t>
            </a:r>
          </a:p>
          <a:p>
            <a:pPr>
              <a:lnSpc>
                <a:spcPct val="120000"/>
              </a:lnSpc>
            </a:pPr>
            <a:r>
              <a:rPr lang="en-GB" dirty="0" smtClean="0"/>
              <a:t>SSG-27</a:t>
            </a:r>
            <a:r>
              <a:rPr lang="en-GB" dirty="0"/>
              <a:t>, Criticality Safety in the Handling of Fissile Material (2014) </a:t>
            </a:r>
            <a:endParaRPr lang="en-GB" dirty="0" smtClean="0">
              <a:latin typeface="Calibri" panose="020F0502020204030204" pitchFamily="34" charset="0"/>
            </a:endParaRPr>
          </a:p>
        </p:txBody>
      </p:sp>
    </p:spTree>
    <p:extLst>
      <p:ext uri="{BB962C8B-B14F-4D97-AF65-F5344CB8AC3E}">
        <p14:creationId xmlns:p14="http://schemas.microsoft.com/office/powerpoint/2010/main" val="3136745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74" y="98425"/>
            <a:ext cx="8719185" cy="762000"/>
          </a:xfrm>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Safety Guides for Safety Requirements</a:t>
            </a:r>
          </a:p>
        </p:txBody>
      </p:sp>
      <p:sp>
        <p:nvSpPr>
          <p:cNvPr id="13315" name="Rectangle 3"/>
          <p:cNvSpPr>
            <a:spLocks noGrp="1" noChangeArrowheads="1"/>
          </p:cNvSpPr>
          <p:nvPr>
            <p:ph type="body" idx="1"/>
          </p:nvPr>
        </p:nvSpPr>
        <p:spPr>
          <a:xfrm>
            <a:off x="268286" y="1231262"/>
            <a:ext cx="8630617" cy="4829440"/>
          </a:xfrm>
        </p:spPr>
        <p:txBody>
          <a:bodyPr>
            <a:normAutofit fontScale="70000" lnSpcReduction="20000"/>
          </a:bodyPr>
          <a:lstStyle/>
          <a:p>
            <a:pPr marL="0" indent="0">
              <a:lnSpc>
                <a:spcPct val="120000"/>
              </a:lnSpc>
              <a:buNone/>
            </a:pPr>
            <a:r>
              <a:rPr lang="en-GB" dirty="0" smtClean="0">
                <a:solidFill>
                  <a:srgbClr val="C00000"/>
                </a:solidFill>
              </a:rPr>
              <a:t>SSR-5</a:t>
            </a:r>
            <a:r>
              <a:rPr lang="en-GB" dirty="0">
                <a:solidFill>
                  <a:srgbClr val="C00000"/>
                </a:solidFill>
              </a:rPr>
              <a:t>, Disposal of Radioactive Waste (2011</a:t>
            </a:r>
            <a:r>
              <a:rPr lang="en-GB" dirty="0" smtClean="0">
                <a:solidFill>
                  <a:srgbClr val="C00000"/>
                </a:solidFill>
              </a:rPr>
              <a:t>)</a:t>
            </a:r>
          </a:p>
          <a:p>
            <a:pPr lvl="5">
              <a:lnSpc>
                <a:spcPct val="120000"/>
              </a:lnSpc>
            </a:pPr>
            <a:endParaRPr lang="en-GB" dirty="0" smtClean="0"/>
          </a:p>
          <a:p>
            <a:pPr>
              <a:lnSpc>
                <a:spcPct val="120000"/>
              </a:lnSpc>
            </a:pPr>
            <a:r>
              <a:rPr lang="en-GB" dirty="0" smtClean="0">
                <a:solidFill>
                  <a:srgbClr val="00B050"/>
                </a:solidFill>
              </a:rPr>
              <a:t>SSG-1</a:t>
            </a:r>
            <a:r>
              <a:rPr lang="en-GB" dirty="0">
                <a:solidFill>
                  <a:srgbClr val="00B050"/>
                </a:solidFill>
              </a:rPr>
              <a:t>, Borehole Disposal Facilities of Radioactive Waste (2006</a:t>
            </a:r>
            <a:r>
              <a:rPr lang="en-GB" dirty="0" smtClean="0">
                <a:solidFill>
                  <a:srgbClr val="00B050"/>
                </a:solidFill>
              </a:rPr>
              <a:t>)</a:t>
            </a:r>
          </a:p>
          <a:p>
            <a:pPr>
              <a:lnSpc>
                <a:spcPct val="120000"/>
              </a:lnSpc>
            </a:pPr>
            <a:r>
              <a:rPr lang="en-GB" dirty="0" smtClean="0"/>
              <a:t>SSG-14</a:t>
            </a:r>
            <a:r>
              <a:rPr lang="en-GB" dirty="0"/>
              <a:t>, Geological Disposal Facilities for Radioactive Waste (2011</a:t>
            </a:r>
            <a:r>
              <a:rPr lang="en-GB" dirty="0" smtClean="0"/>
              <a:t>)</a:t>
            </a:r>
          </a:p>
          <a:p>
            <a:pPr>
              <a:lnSpc>
                <a:spcPct val="120000"/>
              </a:lnSpc>
            </a:pPr>
            <a:r>
              <a:rPr lang="en-GB" dirty="0" smtClean="0">
                <a:solidFill>
                  <a:srgbClr val="00B050"/>
                </a:solidFill>
              </a:rPr>
              <a:t>SSG-23</a:t>
            </a:r>
            <a:r>
              <a:rPr lang="en-GB" dirty="0">
                <a:solidFill>
                  <a:srgbClr val="00B050"/>
                </a:solidFill>
              </a:rPr>
              <a:t>, The Safety Case and Safety Assessment for the Disposal of Radioactive Waste (2012</a:t>
            </a:r>
            <a:r>
              <a:rPr lang="en-GB" dirty="0" smtClean="0">
                <a:solidFill>
                  <a:srgbClr val="00B050"/>
                </a:solidFill>
              </a:rPr>
              <a:t>)</a:t>
            </a:r>
          </a:p>
          <a:p>
            <a:pPr>
              <a:lnSpc>
                <a:spcPct val="120000"/>
              </a:lnSpc>
            </a:pPr>
            <a:r>
              <a:rPr lang="en-GB" dirty="0" smtClean="0">
                <a:solidFill>
                  <a:srgbClr val="00B050"/>
                </a:solidFill>
              </a:rPr>
              <a:t>SSG-29</a:t>
            </a:r>
            <a:r>
              <a:rPr lang="en-GB" dirty="0">
                <a:solidFill>
                  <a:srgbClr val="00B050"/>
                </a:solidFill>
              </a:rPr>
              <a:t>, Near Surface Disposal Facilities for Radioactive Waste (2014</a:t>
            </a:r>
            <a:r>
              <a:rPr lang="en-GB" dirty="0" smtClean="0">
                <a:solidFill>
                  <a:srgbClr val="00B050"/>
                </a:solidFill>
              </a:rPr>
              <a:t>)</a:t>
            </a:r>
          </a:p>
          <a:p>
            <a:pPr>
              <a:lnSpc>
                <a:spcPct val="120000"/>
              </a:lnSpc>
            </a:pPr>
            <a:r>
              <a:rPr lang="en-GB" dirty="0" smtClean="0">
                <a:solidFill>
                  <a:srgbClr val="00B050"/>
                </a:solidFill>
              </a:rPr>
              <a:t>SSG-31</a:t>
            </a:r>
            <a:r>
              <a:rPr lang="en-GB" dirty="0">
                <a:solidFill>
                  <a:srgbClr val="00B050"/>
                </a:solidFill>
              </a:rPr>
              <a:t>, Monitoring and Surveillance of Radioactive Waste Disposal Facilities (2014)</a:t>
            </a:r>
            <a:endParaRPr lang="en-GB" dirty="0" smtClean="0">
              <a:solidFill>
                <a:srgbClr val="00B050"/>
              </a:solidFill>
              <a:latin typeface="Calibri" panose="020F0502020204030204" pitchFamily="34" charset="0"/>
            </a:endParaRPr>
          </a:p>
        </p:txBody>
      </p:sp>
    </p:spTree>
    <p:extLst>
      <p:ext uri="{BB962C8B-B14F-4D97-AF65-F5344CB8AC3E}">
        <p14:creationId xmlns:p14="http://schemas.microsoft.com/office/powerpoint/2010/main" val="2246430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74" y="98425"/>
            <a:ext cx="8698865" cy="762000"/>
          </a:xfrm>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Safety Guides for Safety Requirements</a:t>
            </a:r>
          </a:p>
        </p:txBody>
      </p:sp>
      <p:sp>
        <p:nvSpPr>
          <p:cNvPr id="13315" name="Rectangle 3"/>
          <p:cNvSpPr>
            <a:spLocks noGrp="1" noChangeArrowheads="1"/>
          </p:cNvSpPr>
          <p:nvPr>
            <p:ph type="body" idx="1"/>
          </p:nvPr>
        </p:nvSpPr>
        <p:spPr>
          <a:xfrm>
            <a:off x="268286" y="1241422"/>
            <a:ext cx="8630617" cy="1916557"/>
          </a:xfrm>
        </p:spPr>
        <p:txBody>
          <a:bodyPr>
            <a:normAutofit fontScale="70000" lnSpcReduction="20000"/>
          </a:bodyPr>
          <a:lstStyle/>
          <a:p>
            <a:pPr marL="0" indent="0">
              <a:lnSpc>
                <a:spcPct val="120000"/>
              </a:lnSpc>
              <a:buNone/>
            </a:pPr>
            <a:r>
              <a:rPr lang="en-GB" dirty="0" smtClean="0">
                <a:solidFill>
                  <a:srgbClr val="C00000"/>
                </a:solidFill>
              </a:rPr>
              <a:t>SSR-6</a:t>
            </a:r>
            <a:r>
              <a:rPr lang="en-GB" dirty="0">
                <a:solidFill>
                  <a:srgbClr val="C00000"/>
                </a:solidFill>
              </a:rPr>
              <a:t>, Regulations for the Safe Transport of Radioactive Material, 2012 edition (2012</a:t>
            </a:r>
            <a:r>
              <a:rPr lang="en-GB" dirty="0" smtClean="0">
                <a:solidFill>
                  <a:srgbClr val="C00000"/>
                </a:solidFill>
              </a:rPr>
              <a:t>)</a:t>
            </a:r>
          </a:p>
          <a:p>
            <a:pPr lvl="6">
              <a:lnSpc>
                <a:spcPct val="120000"/>
              </a:lnSpc>
            </a:pPr>
            <a:endParaRPr lang="en-GB" dirty="0" smtClean="0"/>
          </a:p>
          <a:p>
            <a:pPr>
              <a:lnSpc>
                <a:spcPct val="120000"/>
              </a:lnSpc>
            </a:pPr>
            <a:r>
              <a:rPr lang="en-GB" dirty="0" smtClean="0"/>
              <a:t>TS-G-1.1</a:t>
            </a:r>
            <a:r>
              <a:rPr lang="en-GB" dirty="0"/>
              <a:t>, Advisory Material for the IAEA Regulations for the Safe Transport of Radioactive Material (2008)</a:t>
            </a:r>
            <a:endParaRPr lang="en-GB" dirty="0" smtClean="0">
              <a:latin typeface="Calibri" panose="020F0502020204030204" pitchFamily="34" charset="0"/>
            </a:endParaRPr>
          </a:p>
        </p:txBody>
      </p:sp>
    </p:spTree>
    <p:extLst>
      <p:ext uri="{BB962C8B-B14F-4D97-AF65-F5344CB8AC3E}">
        <p14:creationId xmlns:p14="http://schemas.microsoft.com/office/powerpoint/2010/main" val="1046881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82575" y="98425"/>
            <a:ext cx="8534400" cy="762000"/>
          </a:xfrm>
          <a:prstGeom prst="rect">
            <a:avLst/>
          </a:prstGeom>
        </p:spPr>
        <p:txBody>
          <a:bodyPr/>
          <a:lstStyle>
            <a:lvl1pPr algn="l" rtl="0" eaLnBrk="0" fontAlgn="base" hangingPunct="0">
              <a:spcBef>
                <a:spcPct val="20000"/>
              </a:spcBef>
              <a:spcAft>
                <a:spcPct val="0"/>
              </a:spcAft>
              <a:defRPr sz="3600" b="1">
                <a:solidFill>
                  <a:schemeClr val="tx2"/>
                </a:solidFill>
                <a:latin typeface="+mj-lt"/>
                <a:ea typeface="MS PGothic" pitchFamily="34" charset="-128"/>
                <a:cs typeface="+mj-cs"/>
              </a:defRPr>
            </a:lvl1pPr>
            <a:lvl2pPr algn="l" rtl="0" eaLnBrk="0" fontAlgn="base" hangingPunct="0">
              <a:spcBef>
                <a:spcPct val="20000"/>
              </a:spcBef>
              <a:spcAft>
                <a:spcPct val="0"/>
              </a:spcAft>
              <a:defRPr sz="3600" b="1">
                <a:solidFill>
                  <a:schemeClr val="tx2"/>
                </a:solidFill>
                <a:latin typeface="Arial" charset="0"/>
                <a:ea typeface="MS PGothic" pitchFamily="34" charset="-128"/>
              </a:defRPr>
            </a:lvl2pPr>
            <a:lvl3pPr algn="l" rtl="0" eaLnBrk="0" fontAlgn="base" hangingPunct="0">
              <a:spcBef>
                <a:spcPct val="20000"/>
              </a:spcBef>
              <a:spcAft>
                <a:spcPct val="0"/>
              </a:spcAft>
              <a:defRPr sz="3600" b="1">
                <a:solidFill>
                  <a:schemeClr val="tx2"/>
                </a:solidFill>
                <a:latin typeface="Arial" charset="0"/>
                <a:ea typeface="MS PGothic" pitchFamily="34" charset="-128"/>
              </a:defRPr>
            </a:lvl3pPr>
            <a:lvl4pPr algn="l" rtl="0" eaLnBrk="0" fontAlgn="base" hangingPunct="0">
              <a:spcBef>
                <a:spcPct val="20000"/>
              </a:spcBef>
              <a:spcAft>
                <a:spcPct val="0"/>
              </a:spcAft>
              <a:defRPr sz="3600" b="1">
                <a:solidFill>
                  <a:schemeClr val="tx2"/>
                </a:solidFill>
                <a:latin typeface="Arial" charset="0"/>
                <a:ea typeface="MS PGothic" pitchFamily="34" charset="-128"/>
              </a:defRPr>
            </a:lvl4pPr>
            <a:lvl5pPr algn="l" rtl="0" eaLnBrk="0" fontAlgn="base" hangingPunct="0">
              <a:spcBef>
                <a:spcPct val="20000"/>
              </a:spcBef>
              <a:spcAft>
                <a:spcPct val="0"/>
              </a:spcAft>
              <a:defRPr sz="3600" b="1">
                <a:solidFill>
                  <a:schemeClr val="tx2"/>
                </a:solidFill>
                <a:latin typeface="Arial" charset="0"/>
                <a:ea typeface="MS PGothic" pitchFamily="34" charset="-128"/>
              </a:defRPr>
            </a:lvl5pPr>
            <a:lvl6pPr marL="457200" algn="l" rtl="0" fontAlgn="base">
              <a:spcBef>
                <a:spcPct val="20000"/>
              </a:spcBef>
              <a:spcAft>
                <a:spcPct val="0"/>
              </a:spcAft>
              <a:defRPr sz="3600" b="1">
                <a:solidFill>
                  <a:schemeClr val="tx2"/>
                </a:solidFill>
                <a:latin typeface="Arial" charset="0"/>
              </a:defRPr>
            </a:lvl6pPr>
            <a:lvl7pPr marL="914400" algn="l" rtl="0" fontAlgn="base">
              <a:spcBef>
                <a:spcPct val="20000"/>
              </a:spcBef>
              <a:spcAft>
                <a:spcPct val="0"/>
              </a:spcAft>
              <a:defRPr sz="3600" b="1">
                <a:solidFill>
                  <a:schemeClr val="tx2"/>
                </a:solidFill>
                <a:latin typeface="Arial" charset="0"/>
              </a:defRPr>
            </a:lvl7pPr>
            <a:lvl8pPr marL="1371600" algn="l" rtl="0" fontAlgn="base">
              <a:spcBef>
                <a:spcPct val="20000"/>
              </a:spcBef>
              <a:spcAft>
                <a:spcPct val="0"/>
              </a:spcAft>
              <a:defRPr sz="3600" b="1">
                <a:solidFill>
                  <a:schemeClr val="tx2"/>
                </a:solidFill>
                <a:latin typeface="Arial" charset="0"/>
              </a:defRPr>
            </a:lvl8pPr>
            <a:lvl9pPr marL="1828800" algn="l" rtl="0" fontAlgn="base">
              <a:spcBef>
                <a:spcPct val="20000"/>
              </a:spcBef>
              <a:spcAft>
                <a:spcPct val="0"/>
              </a:spcAft>
              <a:defRPr sz="3600" b="1">
                <a:solidFill>
                  <a:schemeClr val="tx2"/>
                </a:solidFill>
                <a:latin typeface="Arial" charset="0"/>
              </a:defRPr>
            </a:lvl9pPr>
          </a:lstStyle>
          <a:p>
            <a:pPr eaLnBrk="1" hangingPunct="1">
              <a:defRPr/>
            </a:pPr>
            <a:r>
              <a:rPr lang="en-GB" sz="4000" i="0" dirty="0">
                <a:effectLst>
                  <a:outerShdw blurRad="38100" dist="38100" dir="2700000" algn="tl">
                    <a:srgbClr val="000000">
                      <a:alpha val="43137"/>
                    </a:srgbClr>
                  </a:outerShdw>
                </a:effectLst>
              </a:rPr>
              <a:t>Development of Safety Standards</a:t>
            </a:r>
          </a:p>
        </p:txBody>
      </p:sp>
      <p:sp>
        <p:nvSpPr>
          <p:cNvPr id="17413" name="Rectangle 3"/>
          <p:cNvSpPr>
            <a:spLocks noChangeArrowheads="1"/>
          </p:cNvSpPr>
          <p:nvPr/>
        </p:nvSpPr>
        <p:spPr bwMode="auto">
          <a:xfrm>
            <a:off x="1137464" y="1162790"/>
            <a:ext cx="4874695" cy="1071736"/>
          </a:xfrm>
          <a:prstGeom prst="rect">
            <a:avLst/>
          </a:prstGeom>
          <a:solidFill>
            <a:srgbClr val="FFDB69"/>
          </a:solidFill>
          <a:ln w="19050">
            <a:solidFill>
              <a:schemeClr val="tx2"/>
            </a:solidFill>
            <a:miter lim="800000"/>
            <a:headEnd/>
            <a:tailEnd/>
          </a:ln>
          <a:effectLst/>
        </p:spPr>
        <p:txBody>
          <a:bodyPr wrap="none" anchor="ctr"/>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algn="ctr" eaLnBrk="1" hangingPunct="1">
              <a:lnSpc>
                <a:spcPct val="85000"/>
              </a:lnSpc>
              <a:spcBef>
                <a:spcPct val="0"/>
              </a:spcBef>
              <a:buClrTx/>
              <a:buSzTx/>
              <a:buFontTx/>
              <a:buNone/>
            </a:pPr>
            <a:r>
              <a:rPr lang="en-GB" altLang="en-US" sz="1800" b="1" dirty="0"/>
              <a:t>Outline and work plan</a:t>
            </a:r>
          </a:p>
          <a:p>
            <a:pPr algn="ctr" eaLnBrk="1" hangingPunct="1">
              <a:lnSpc>
                <a:spcPct val="85000"/>
              </a:lnSpc>
              <a:spcBef>
                <a:spcPct val="0"/>
              </a:spcBef>
              <a:buClrTx/>
              <a:buSzTx/>
              <a:buFontTx/>
              <a:buNone/>
            </a:pPr>
            <a:r>
              <a:rPr lang="en-GB" altLang="en-US" sz="1400" b="1" dirty="0"/>
              <a:t>Prepared by the Secretariat</a:t>
            </a:r>
          </a:p>
          <a:p>
            <a:pPr algn="ctr" eaLnBrk="1" hangingPunct="1">
              <a:lnSpc>
                <a:spcPct val="85000"/>
              </a:lnSpc>
              <a:spcBef>
                <a:spcPct val="0"/>
              </a:spcBef>
              <a:buClrTx/>
              <a:buSzTx/>
              <a:buFontTx/>
              <a:buNone/>
            </a:pPr>
            <a:r>
              <a:rPr lang="en-GB" altLang="en-US" sz="1600" b="1" dirty="0"/>
              <a:t>Review by the Safety Standards Committees </a:t>
            </a:r>
          </a:p>
          <a:p>
            <a:pPr algn="ctr" eaLnBrk="1" hangingPunct="1">
              <a:lnSpc>
                <a:spcPct val="85000"/>
              </a:lnSpc>
              <a:spcBef>
                <a:spcPct val="0"/>
              </a:spcBef>
              <a:buClrTx/>
              <a:buSzTx/>
              <a:buFontTx/>
              <a:buNone/>
            </a:pPr>
            <a:r>
              <a:rPr lang="en-GB" altLang="en-US" sz="1600" b="1" dirty="0"/>
              <a:t>and the Commission on Safety Standards</a:t>
            </a:r>
            <a:endParaRPr lang="en-US" altLang="en-US" sz="1600" b="1" dirty="0"/>
          </a:p>
        </p:txBody>
      </p:sp>
      <p:sp>
        <p:nvSpPr>
          <p:cNvPr id="17414" name="Rectangle 4"/>
          <p:cNvSpPr>
            <a:spLocks noChangeArrowheads="1"/>
          </p:cNvSpPr>
          <p:nvPr/>
        </p:nvSpPr>
        <p:spPr bwMode="auto">
          <a:xfrm>
            <a:off x="1650028" y="2574460"/>
            <a:ext cx="3527052" cy="822325"/>
          </a:xfrm>
          <a:prstGeom prst="rect">
            <a:avLst/>
          </a:prstGeom>
          <a:solidFill>
            <a:schemeClr val="accent3"/>
          </a:solidFill>
          <a:ln w="19050">
            <a:solidFill>
              <a:schemeClr val="tx2"/>
            </a:solidFill>
            <a:miter lim="800000"/>
            <a:headEnd/>
            <a:tailEnd/>
          </a:ln>
          <a:effectLst/>
        </p:spPr>
        <p:txBody>
          <a:bodyPr wrap="none" anchor="ctr"/>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algn="ctr" eaLnBrk="1" hangingPunct="1">
              <a:lnSpc>
                <a:spcPct val="85000"/>
              </a:lnSpc>
              <a:spcBef>
                <a:spcPct val="0"/>
              </a:spcBef>
              <a:buClrTx/>
              <a:buSzTx/>
              <a:buFontTx/>
              <a:buNone/>
            </a:pPr>
            <a:r>
              <a:rPr lang="en-GB" altLang="en-US" sz="1800" b="1" dirty="0"/>
              <a:t>Drafting or revising </a:t>
            </a:r>
          </a:p>
          <a:p>
            <a:pPr algn="ctr" eaLnBrk="1" hangingPunct="1">
              <a:lnSpc>
                <a:spcPct val="85000"/>
              </a:lnSpc>
              <a:spcBef>
                <a:spcPct val="0"/>
              </a:spcBef>
              <a:buClrTx/>
              <a:buSzTx/>
              <a:buFontTx/>
              <a:buNone/>
            </a:pPr>
            <a:r>
              <a:rPr lang="en-GB" altLang="en-US" sz="1800" b="1" dirty="0"/>
              <a:t>of safety standard</a:t>
            </a:r>
          </a:p>
          <a:p>
            <a:pPr algn="ctr" eaLnBrk="1" hangingPunct="1">
              <a:lnSpc>
                <a:spcPct val="85000"/>
              </a:lnSpc>
              <a:spcBef>
                <a:spcPct val="0"/>
              </a:spcBef>
              <a:buClrTx/>
              <a:buSzTx/>
              <a:buFontTx/>
              <a:buNone/>
            </a:pPr>
            <a:r>
              <a:rPr lang="en-GB" altLang="en-US" sz="1600" b="1" dirty="0"/>
              <a:t>by the Secretariat and Consultant</a:t>
            </a:r>
            <a:r>
              <a:rPr lang="en-GB" altLang="en-US" sz="1400" b="1" dirty="0"/>
              <a:t>s</a:t>
            </a:r>
            <a:endParaRPr lang="en-US" altLang="en-US" sz="1400" b="1" dirty="0"/>
          </a:p>
        </p:txBody>
      </p:sp>
      <p:sp>
        <p:nvSpPr>
          <p:cNvPr id="17415" name="Rectangle 5"/>
          <p:cNvSpPr>
            <a:spLocks noChangeArrowheads="1"/>
          </p:cNvSpPr>
          <p:nvPr/>
        </p:nvSpPr>
        <p:spPr bwMode="auto">
          <a:xfrm>
            <a:off x="552449" y="3770313"/>
            <a:ext cx="2861105" cy="807640"/>
          </a:xfrm>
          <a:prstGeom prst="rect">
            <a:avLst/>
          </a:prstGeom>
          <a:solidFill>
            <a:srgbClr val="FFDB69"/>
          </a:solidFill>
          <a:ln w="19050">
            <a:solidFill>
              <a:schemeClr val="tx2"/>
            </a:solidFill>
            <a:miter lim="800000"/>
            <a:headEnd/>
            <a:tailEnd/>
          </a:ln>
          <a:effectLst/>
        </p:spPr>
        <p:txBody>
          <a:bodyPr wrap="none" anchor="ctr"/>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algn="ctr" eaLnBrk="1" hangingPunct="1">
              <a:lnSpc>
                <a:spcPct val="85000"/>
              </a:lnSpc>
              <a:spcBef>
                <a:spcPct val="0"/>
              </a:spcBef>
              <a:buClrTx/>
              <a:buSzTx/>
              <a:buFontTx/>
              <a:buNone/>
            </a:pPr>
            <a:r>
              <a:rPr lang="en-GB" altLang="en-US" sz="1800" b="1" dirty="0"/>
              <a:t>Review</a:t>
            </a:r>
          </a:p>
          <a:p>
            <a:pPr algn="ctr" eaLnBrk="1" hangingPunct="1">
              <a:lnSpc>
                <a:spcPct val="85000"/>
              </a:lnSpc>
              <a:spcBef>
                <a:spcPct val="0"/>
              </a:spcBef>
              <a:buClrTx/>
              <a:buSzTx/>
              <a:buFontTx/>
              <a:buNone/>
            </a:pPr>
            <a:r>
              <a:rPr lang="en-GB" altLang="en-US" sz="1400" b="1" dirty="0"/>
              <a:t>by the </a:t>
            </a:r>
            <a:r>
              <a:rPr lang="en-GB" altLang="en-US" sz="1400" b="1" dirty="0" smtClean="0"/>
              <a:t>Safety Standards </a:t>
            </a:r>
            <a:endParaRPr lang="en-GB" altLang="en-US" sz="1400" b="1" dirty="0"/>
          </a:p>
          <a:p>
            <a:pPr algn="ctr" eaLnBrk="1" hangingPunct="1">
              <a:lnSpc>
                <a:spcPct val="85000"/>
              </a:lnSpc>
              <a:spcBef>
                <a:spcPct val="0"/>
              </a:spcBef>
              <a:buClrTx/>
              <a:buSzTx/>
              <a:buFontTx/>
              <a:buNone/>
            </a:pPr>
            <a:r>
              <a:rPr lang="en-GB" altLang="en-US" sz="1400" b="1" dirty="0"/>
              <a:t>Committee(s)</a:t>
            </a:r>
            <a:endParaRPr lang="en-US" altLang="en-US" sz="1400" b="1" dirty="0"/>
          </a:p>
        </p:txBody>
      </p:sp>
      <p:sp>
        <p:nvSpPr>
          <p:cNvPr id="17416" name="Rectangle 6"/>
          <p:cNvSpPr>
            <a:spLocks noChangeArrowheads="1"/>
          </p:cNvSpPr>
          <p:nvPr/>
        </p:nvSpPr>
        <p:spPr bwMode="auto">
          <a:xfrm>
            <a:off x="579438" y="4897041"/>
            <a:ext cx="3778250" cy="869638"/>
          </a:xfrm>
          <a:prstGeom prst="rect">
            <a:avLst/>
          </a:prstGeom>
          <a:solidFill>
            <a:srgbClr val="FFDB69"/>
          </a:solidFill>
          <a:ln w="19050">
            <a:solidFill>
              <a:schemeClr val="tx2"/>
            </a:solidFill>
            <a:miter lim="800000"/>
            <a:headEnd/>
            <a:tailEnd/>
          </a:ln>
          <a:effectLst/>
        </p:spPr>
        <p:txBody>
          <a:bodyPr wrap="none" anchor="ctr"/>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algn="ctr" eaLnBrk="1" hangingPunct="1">
              <a:lnSpc>
                <a:spcPct val="85000"/>
              </a:lnSpc>
              <a:spcBef>
                <a:spcPct val="0"/>
              </a:spcBef>
              <a:buClrTx/>
              <a:buSzTx/>
              <a:buFontTx/>
              <a:buNone/>
            </a:pPr>
            <a:r>
              <a:rPr lang="en-GB" altLang="en-US" sz="2000" b="1" dirty="0" smtClean="0"/>
              <a:t>Endorsement</a:t>
            </a:r>
          </a:p>
          <a:p>
            <a:pPr algn="ctr" eaLnBrk="1" hangingPunct="1">
              <a:lnSpc>
                <a:spcPct val="85000"/>
              </a:lnSpc>
              <a:spcBef>
                <a:spcPct val="0"/>
              </a:spcBef>
              <a:buClrTx/>
              <a:buSzTx/>
              <a:buFontTx/>
              <a:buNone/>
            </a:pPr>
            <a:r>
              <a:rPr lang="en-GB" altLang="en-US" sz="1400" b="1" dirty="0" smtClean="0"/>
              <a:t>by </a:t>
            </a:r>
            <a:r>
              <a:rPr lang="en-GB" altLang="en-US" sz="1400" b="1" dirty="0"/>
              <a:t>Commission on Safety Standards</a:t>
            </a:r>
            <a:endParaRPr lang="en-US" altLang="en-US" sz="1400" b="1" dirty="0"/>
          </a:p>
        </p:txBody>
      </p:sp>
      <p:sp>
        <p:nvSpPr>
          <p:cNvPr id="17417" name="Rectangle 7"/>
          <p:cNvSpPr>
            <a:spLocks noChangeArrowheads="1"/>
          </p:cNvSpPr>
          <p:nvPr/>
        </p:nvSpPr>
        <p:spPr bwMode="auto">
          <a:xfrm>
            <a:off x="4169117" y="3770313"/>
            <a:ext cx="1658804" cy="810815"/>
          </a:xfrm>
          <a:prstGeom prst="rect">
            <a:avLst/>
          </a:prstGeom>
          <a:solidFill>
            <a:srgbClr val="FFDB69"/>
          </a:solidFill>
          <a:ln w="19050">
            <a:solidFill>
              <a:schemeClr val="tx2"/>
            </a:solidFill>
            <a:miter lim="800000"/>
            <a:headEnd/>
            <a:tailEnd/>
          </a:ln>
          <a:effectLst/>
        </p:spPr>
        <p:txBody>
          <a:bodyPr wrap="none" anchor="ctr"/>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algn="ctr" eaLnBrk="1" hangingPunct="1">
              <a:lnSpc>
                <a:spcPct val="85000"/>
              </a:lnSpc>
              <a:spcBef>
                <a:spcPct val="0"/>
              </a:spcBef>
              <a:buClrTx/>
              <a:buSzTx/>
              <a:buFontTx/>
              <a:buNone/>
            </a:pPr>
            <a:r>
              <a:rPr lang="en-GB" altLang="en-US" sz="2000" b="1" dirty="0"/>
              <a:t>Member</a:t>
            </a:r>
          </a:p>
          <a:p>
            <a:pPr algn="ctr" eaLnBrk="1" hangingPunct="1">
              <a:lnSpc>
                <a:spcPct val="85000"/>
              </a:lnSpc>
              <a:spcBef>
                <a:spcPct val="0"/>
              </a:spcBef>
              <a:buClrTx/>
              <a:buSzTx/>
              <a:buFontTx/>
              <a:buNone/>
            </a:pPr>
            <a:r>
              <a:rPr lang="en-GB" altLang="en-US" sz="2000" b="1" dirty="0"/>
              <a:t>States</a:t>
            </a:r>
            <a:endParaRPr lang="en-US" altLang="en-US" sz="2000" dirty="0"/>
          </a:p>
        </p:txBody>
      </p:sp>
      <p:sp>
        <p:nvSpPr>
          <p:cNvPr id="17418" name="Rectangle 8"/>
          <p:cNvSpPr>
            <a:spLocks noChangeArrowheads="1"/>
          </p:cNvSpPr>
          <p:nvPr/>
        </p:nvSpPr>
        <p:spPr bwMode="auto">
          <a:xfrm>
            <a:off x="5478151" y="5163416"/>
            <a:ext cx="2736305" cy="546124"/>
          </a:xfrm>
          <a:prstGeom prst="rect">
            <a:avLst/>
          </a:prstGeom>
          <a:solidFill>
            <a:srgbClr val="E4FCC8"/>
          </a:solidFill>
          <a:ln w="19050">
            <a:solidFill>
              <a:schemeClr val="tx2"/>
            </a:solidFill>
            <a:miter lim="800000"/>
            <a:headEnd/>
            <a:tailEnd/>
          </a:ln>
          <a:effectLst/>
        </p:spPr>
        <p:txBody>
          <a:bodyPr wrap="none" lIns="90000" tIns="46800" rIns="90000" bIns="46800"/>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algn="ctr" eaLnBrk="1" hangingPunct="1">
              <a:lnSpc>
                <a:spcPct val="85000"/>
              </a:lnSpc>
              <a:spcBef>
                <a:spcPct val="0"/>
              </a:spcBef>
              <a:buClrTx/>
              <a:buSzTx/>
              <a:buFontTx/>
              <a:buNone/>
            </a:pPr>
            <a:r>
              <a:rPr lang="en-GB" altLang="en-US" sz="2000" b="1" dirty="0"/>
              <a:t>Approval</a:t>
            </a:r>
            <a:r>
              <a:rPr lang="en-GB" altLang="en-US" sz="1600" b="1" dirty="0"/>
              <a:t> </a:t>
            </a:r>
            <a:r>
              <a:rPr lang="en-GB" altLang="en-US" sz="1400" b="1" dirty="0"/>
              <a:t>by the IAEA’s </a:t>
            </a:r>
          </a:p>
          <a:p>
            <a:pPr algn="ctr" eaLnBrk="1" hangingPunct="1">
              <a:lnSpc>
                <a:spcPct val="85000"/>
              </a:lnSpc>
              <a:spcBef>
                <a:spcPct val="0"/>
              </a:spcBef>
              <a:buClrTx/>
              <a:buSzTx/>
              <a:buFontTx/>
              <a:buNone/>
            </a:pPr>
            <a:r>
              <a:rPr lang="en-GB" altLang="en-US" sz="1400" b="1" dirty="0"/>
              <a:t>Director General or </a:t>
            </a:r>
            <a:r>
              <a:rPr lang="en-GB" altLang="en-US" sz="1400" b="1" dirty="0" err="1">
                <a:solidFill>
                  <a:srgbClr val="C00000"/>
                </a:solidFill>
              </a:rPr>
              <a:t>BoG</a:t>
            </a:r>
            <a:r>
              <a:rPr lang="en-GB" altLang="en-US" sz="1400" b="1" dirty="0"/>
              <a:t> *</a:t>
            </a:r>
            <a:endParaRPr lang="en-US" altLang="en-US" sz="1400" b="1" dirty="0"/>
          </a:p>
        </p:txBody>
      </p:sp>
      <p:sp>
        <p:nvSpPr>
          <p:cNvPr id="17419" name="AutoShape 9"/>
          <p:cNvSpPr>
            <a:spLocks noChangeArrowheads="1"/>
          </p:cNvSpPr>
          <p:nvPr/>
        </p:nvSpPr>
        <p:spPr bwMode="auto">
          <a:xfrm rot="-5400000">
            <a:off x="3683714" y="3571899"/>
            <a:ext cx="211465" cy="722312"/>
          </a:xfrm>
          <a:prstGeom prst="downArrow">
            <a:avLst>
              <a:gd name="adj1" fmla="val 50000"/>
              <a:gd name="adj2" fmla="val 11849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eaLnBrk="1" hangingPunct="1">
              <a:spcBef>
                <a:spcPct val="0"/>
              </a:spcBef>
              <a:buClrTx/>
              <a:buSzTx/>
              <a:buFontTx/>
              <a:buNone/>
            </a:pPr>
            <a:endParaRPr lang="en-US" altLang="en-US" sz="1600">
              <a:solidFill>
                <a:srgbClr val="777777"/>
              </a:solidFill>
            </a:endParaRPr>
          </a:p>
        </p:txBody>
      </p:sp>
      <p:sp>
        <p:nvSpPr>
          <p:cNvPr id="17420" name="AutoShape 10"/>
          <p:cNvSpPr>
            <a:spLocks noChangeArrowheads="1"/>
          </p:cNvSpPr>
          <p:nvPr/>
        </p:nvSpPr>
        <p:spPr bwMode="auto">
          <a:xfrm>
            <a:off x="3413554" y="2234526"/>
            <a:ext cx="232217" cy="339933"/>
          </a:xfrm>
          <a:prstGeom prst="downArrow">
            <a:avLst>
              <a:gd name="adj1" fmla="val 50000"/>
              <a:gd name="adj2" fmla="val 58620"/>
            </a:avLst>
          </a:prstGeom>
          <a:solidFill>
            <a:srgbClr val="CCE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algn="ctr" eaLnBrk="1" hangingPunct="1">
              <a:spcBef>
                <a:spcPct val="0"/>
              </a:spcBef>
              <a:buClrTx/>
              <a:buSzTx/>
              <a:buFontTx/>
              <a:buNone/>
            </a:pPr>
            <a:endParaRPr lang="fr-FR" altLang="en-US" sz="2400"/>
          </a:p>
        </p:txBody>
      </p:sp>
      <p:sp>
        <p:nvSpPr>
          <p:cNvPr id="17421" name="AutoShape 11"/>
          <p:cNvSpPr>
            <a:spLocks noChangeArrowheads="1"/>
          </p:cNvSpPr>
          <p:nvPr/>
        </p:nvSpPr>
        <p:spPr bwMode="auto">
          <a:xfrm>
            <a:off x="1835696" y="3396785"/>
            <a:ext cx="360040" cy="373528"/>
          </a:xfrm>
          <a:prstGeom prst="downArrow">
            <a:avLst>
              <a:gd name="adj1" fmla="val 50000"/>
              <a:gd name="adj2" fmla="val 49138"/>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eaLnBrk="1" hangingPunct="1">
              <a:spcBef>
                <a:spcPct val="0"/>
              </a:spcBef>
              <a:buClrTx/>
              <a:buSzTx/>
              <a:buFontTx/>
              <a:buNone/>
            </a:pPr>
            <a:endParaRPr lang="en-US" altLang="en-US" sz="1600">
              <a:solidFill>
                <a:srgbClr val="777777"/>
              </a:solidFill>
            </a:endParaRPr>
          </a:p>
        </p:txBody>
      </p:sp>
      <p:sp>
        <p:nvSpPr>
          <p:cNvPr id="17422" name="AutoShape 12"/>
          <p:cNvSpPr>
            <a:spLocks noChangeArrowheads="1"/>
          </p:cNvSpPr>
          <p:nvPr/>
        </p:nvSpPr>
        <p:spPr bwMode="auto">
          <a:xfrm rot="5400000">
            <a:off x="3686780" y="3992680"/>
            <a:ext cx="190973" cy="722312"/>
          </a:xfrm>
          <a:prstGeom prst="downArrow">
            <a:avLst>
              <a:gd name="adj1" fmla="val 50000"/>
              <a:gd name="adj2" fmla="val 11849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eaLnBrk="1" hangingPunct="1">
              <a:spcBef>
                <a:spcPct val="0"/>
              </a:spcBef>
              <a:buClrTx/>
              <a:buSzTx/>
              <a:buFontTx/>
              <a:buNone/>
            </a:pPr>
            <a:endParaRPr lang="en-US" altLang="en-US" sz="1600">
              <a:solidFill>
                <a:srgbClr val="777777"/>
              </a:solidFill>
            </a:endParaRPr>
          </a:p>
        </p:txBody>
      </p:sp>
      <p:sp>
        <p:nvSpPr>
          <p:cNvPr id="17423" name="AutoShape 13"/>
          <p:cNvSpPr>
            <a:spLocks noChangeArrowheads="1"/>
          </p:cNvSpPr>
          <p:nvPr/>
        </p:nvSpPr>
        <p:spPr bwMode="auto">
          <a:xfrm>
            <a:off x="1697583" y="4577953"/>
            <a:ext cx="239711" cy="319087"/>
          </a:xfrm>
          <a:prstGeom prst="downArrow">
            <a:avLst>
              <a:gd name="adj1" fmla="val 50000"/>
              <a:gd name="adj2" fmla="val 57759"/>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eaLnBrk="1" hangingPunct="1">
              <a:spcBef>
                <a:spcPct val="0"/>
              </a:spcBef>
              <a:buClrTx/>
              <a:buSzTx/>
              <a:buFontTx/>
              <a:buNone/>
            </a:pPr>
            <a:endParaRPr lang="en-US" altLang="en-US" sz="1600">
              <a:solidFill>
                <a:srgbClr val="777777"/>
              </a:solidFill>
            </a:endParaRPr>
          </a:p>
        </p:txBody>
      </p:sp>
      <p:sp>
        <p:nvSpPr>
          <p:cNvPr id="17424" name="AutoShape 14"/>
          <p:cNvSpPr>
            <a:spLocks noChangeArrowheads="1"/>
          </p:cNvSpPr>
          <p:nvPr/>
        </p:nvSpPr>
        <p:spPr bwMode="auto">
          <a:xfrm rot="10800000">
            <a:off x="2987824" y="4581128"/>
            <a:ext cx="210120" cy="315912"/>
          </a:xfrm>
          <a:prstGeom prst="downArrow">
            <a:avLst>
              <a:gd name="adj1" fmla="val 50000"/>
              <a:gd name="adj2" fmla="val 57759"/>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eaLnBrk="1" hangingPunct="1">
              <a:spcBef>
                <a:spcPct val="0"/>
              </a:spcBef>
              <a:buClrTx/>
              <a:buSzTx/>
              <a:buFontTx/>
              <a:buNone/>
            </a:pPr>
            <a:endParaRPr lang="en-US" altLang="en-US" sz="1600">
              <a:solidFill>
                <a:srgbClr val="777777"/>
              </a:solidFill>
            </a:endParaRPr>
          </a:p>
        </p:txBody>
      </p:sp>
      <p:sp>
        <p:nvSpPr>
          <p:cNvPr id="31" name="AutoShape 9"/>
          <p:cNvSpPr>
            <a:spLocks noChangeArrowheads="1"/>
          </p:cNvSpPr>
          <p:nvPr/>
        </p:nvSpPr>
        <p:spPr bwMode="auto">
          <a:xfrm rot="-5400000">
            <a:off x="4812187" y="4877361"/>
            <a:ext cx="211465" cy="1120462"/>
          </a:xfrm>
          <a:prstGeom prst="downArrow">
            <a:avLst>
              <a:gd name="adj1" fmla="val 50000"/>
              <a:gd name="adj2" fmla="val 118490"/>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eaLnBrk="1" hangingPunct="1">
              <a:spcBef>
                <a:spcPct val="0"/>
              </a:spcBef>
              <a:buClrTx/>
              <a:buSzTx/>
              <a:buFontTx/>
              <a:buNone/>
            </a:pPr>
            <a:endParaRPr lang="en-US" altLang="en-US" sz="1600">
              <a:solidFill>
                <a:srgbClr val="777777"/>
              </a:solidFill>
            </a:endParaRPr>
          </a:p>
        </p:txBody>
      </p:sp>
      <p:sp>
        <p:nvSpPr>
          <p:cNvPr id="5" name="TextBox 4"/>
          <p:cNvSpPr txBox="1"/>
          <p:nvPr/>
        </p:nvSpPr>
        <p:spPr>
          <a:xfrm>
            <a:off x="6451356" y="1698658"/>
            <a:ext cx="2016224" cy="369332"/>
          </a:xfrm>
          <a:prstGeom prst="rect">
            <a:avLst/>
          </a:prstGeom>
          <a:solidFill>
            <a:srgbClr val="FFFFFF"/>
          </a:solidFill>
          <a:ln w="22225">
            <a:solidFill>
              <a:schemeClr val="tx2"/>
            </a:solidFill>
          </a:ln>
        </p:spPr>
        <p:txBody>
          <a:bodyPr wrap="square" rtlCol="0">
            <a:spAutoFit/>
          </a:bodyPr>
          <a:lstStyle/>
          <a:p>
            <a:r>
              <a:rPr lang="en-GB" sz="1800" b="1" dirty="0" smtClean="0">
                <a:solidFill>
                  <a:schemeClr val="tx2"/>
                </a:solidFill>
                <a:latin typeface="+mn-lt"/>
              </a:rPr>
              <a:t>       MS </a:t>
            </a:r>
            <a:r>
              <a:rPr lang="en-GB" sz="1800" b="1" dirty="0">
                <a:solidFill>
                  <a:schemeClr val="tx2"/>
                </a:solidFill>
                <a:latin typeface="+mn-lt"/>
              </a:rPr>
              <a:t>involved</a:t>
            </a:r>
          </a:p>
        </p:txBody>
      </p:sp>
      <p:sp>
        <p:nvSpPr>
          <p:cNvPr id="2" name="TextBox 1"/>
          <p:cNvSpPr txBox="1"/>
          <p:nvPr/>
        </p:nvSpPr>
        <p:spPr>
          <a:xfrm>
            <a:off x="6539312" y="1775602"/>
            <a:ext cx="216024" cy="215443"/>
          </a:xfrm>
          <a:prstGeom prst="rect">
            <a:avLst/>
          </a:prstGeom>
          <a:solidFill>
            <a:srgbClr val="FFDB69"/>
          </a:solidFill>
          <a:ln w="22225">
            <a:solidFill>
              <a:schemeClr val="tx2"/>
            </a:solidFill>
          </a:ln>
        </p:spPr>
        <p:txBody>
          <a:bodyPr wrap="square" rtlCol="0">
            <a:spAutoFit/>
          </a:bodyPr>
          <a:lstStyle/>
          <a:p>
            <a:endParaRPr lang="en-GB" sz="2200" b="1" dirty="0">
              <a:latin typeface="+mn-lt"/>
            </a:endParaRPr>
          </a:p>
        </p:txBody>
      </p:sp>
      <p:sp>
        <p:nvSpPr>
          <p:cNvPr id="20" name="Rectangle 34"/>
          <p:cNvSpPr>
            <a:spLocks noChangeArrowheads="1"/>
          </p:cNvSpPr>
          <p:nvPr/>
        </p:nvSpPr>
        <p:spPr bwMode="gray">
          <a:xfrm>
            <a:off x="5478151" y="5877272"/>
            <a:ext cx="2906712"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tx1"/>
              </a:buClr>
              <a:buSzPct val="150000"/>
              <a:buChar char="•"/>
              <a:defRPr sz="3200" b="1">
                <a:solidFill>
                  <a:srgbClr val="000066"/>
                </a:solidFill>
                <a:latin typeface="Arial" charset="0"/>
              </a:defRPr>
            </a:lvl1pPr>
            <a:lvl2pPr marL="742950" indent="-285750" eaLnBrk="0" hangingPunct="0">
              <a:spcBef>
                <a:spcPct val="20000"/>
              </a:spcBef>
              <a:buClr>
                <a:schemeClr val="tx1"/>
              </a:buClr>
              <a:buSzPct val="150000"/>
              <a:buChar char="•"/>
              <a:defRPr sz="2800" b="1">
                <a:solidFill>
                  <a:srgbClr val="000066"/>
                </a:solidFill>
                <a:latin typeface="Arial" charset="0"/>
              </a:defRPr>
            </a:lvl2pPr>
            <a:lvl3pPr marL="1162050" indent="-247650" eaLnBrk="0" hangingPunct="0">
              <a:spcBef>
                <a:spcPct val="20000"/>
              </a:spcBef>
              <a:buClr>
                <a:schemeClr val="tx1"/>
              </a:buClr>
              <a:buSzPct val="150000"/>
              <a:buChar char="•"/>
              <a:defRPr sz="2400" b="1">
                <a:solidFill>
                  <a:srgbClr val="000066"/>
                </a:solidFill>
                <a:latin typeface="Arial" charset="0"/>
              </a:defRPr>
            </a:lvl3pPr>
            <a:lvl4pPr marL="1630363" indent="-277813" eaLnBrk="0" hangingPunct="0">
              <a:spcBef>
                <a:spcPct val="20000"/>
              </a:spcBef>
              <a:buClr>
                <a:schemeClr val="tx1"/>
              </a:buClr>
              <a:buSzPct val="150000"/>
              <a:buChar char="•"/>
              <a:defRPr sz="2400" b="1">
                <a:solidFill>
                  <a:srgbClr val="000066"/>
                </a:solidFill>
                <a:latin typeface="Arial" charset="0"/>
              </a:defRPr>
            </a:lvl4pPr>
            <a:lvl5pPr marL="2087563" indent="-228600" eaLnBrk="0" hangingPunct="0">
              <a:spcBef>
                <a:spcPct val="20000"/>
              </a:spcBef>
              <a:buClr>
                <a:schemeClr val="tx1"/>
              </a:buClr>
              <a:buSzPct val="150000"/>
              <a:buChar char="•"/>
              <a:defRPr sz="2400" b="1">
                <a:solidFill>
                  <a:srgbClr val="000066"/>
                </a:solidFill>
                <a:latin typeface="Arial" charset="0"/>
              </a:defRPr>
            </a:lvl5pPr>
            <a:lvl6pPr marL="2544763" indent="-228600" eaLnBrk="0" fontAlgn="base" hangingPunct="0">
              <a:spcBef>
                <a:spcPct val="20000"/>
              </a:spcBef>
              <a:spcAft>
                <a:spcPct val="0"/>
              </a:spcAft>
              <a:buClr>
                <a:schemeClr val="tx1"/>
              </a:buClr>
              <a:buSzPct val="150000"/>
              <a:buChar char="•"/>
              <a:defRPr sz="2400" b="1">
                <a:solidFill>
                  <a:srgbClr val="000066"/>
                </a:solidFill>
                <a:latin typeface="Arial" charset="0"/>
              </a:defRPr>
            </a:lvl6pPr>
            <a:lvl7pPr marL="3001963" indent="-228600" eaLnBrk="0" fontAlgn="base" hangingPunct="0">
              <a:spcBef>
                <a:spcPct val="20000"/>
              </a:spcBef>
              <a:spcAft>
                <a:spcPct val="0"/>
              </a:spcAft>
              <a:buClr>
                <a:schemeClr val="tx1"/>
              </a:buClr>
              <a:buSzPct val="150000"/>
              <a:buChar char="•"/>
              <a:defRPr sz="2400" b="1">
                <a:solidFill>
                  <a:srgbClr val="000066"/>
                </a:solidFill>
                <a:latin typeface="Arial" charset="0"/>
              </a:defRPr>
            </a:lvl7pPr>
            <a:lvl8pPr marL="3459163" indent="-228600" eaLnBrk="0" fontAlgn="base" hangingPunct="0">
              <a:spcBef>
                <a:spcPct val="20000"/>
              </a:spcBef>
              <a:spcAft>
                <a:spcPct val="0"/>
              </a:spcAft>
              <a:buClr>
                <a:schemeClr val="tx1"/>
              </a:buClr>
              <a:buSzPct val="150000"/>
              <a:buChar char="•"/>
              <a:defRPr sz="2400" b="1">
                <a:solidFill>
                  <a:srgbClr val="000066"/>
                </a:solidFill>
                <a:latin typeface="Arial" charset="0"/>
              </a:defRPr>
            </a:lvl8pPr>
            <a:lvl9pPr marL="3916363" indent="-228600" eaLnBrk="0" fontAlgn="base" hangingPunct="0">
              <a:spcBef>
                <a:spcPct val="20000"/>
              </a:spcBef>
              <a:spcAft>
                <a:spcPct val="0"/>
              </a:spcAft>
              <a:buClr>
                <a:schemeClr val="tx1"/>
              </a:buClr>
              <a:buSzPct val="150000"/>
              <a:buChar char="•"/>
              <a:defRPr sz="2400" b="1">
                <a:solidFill>
                  <a:srgbClr val="000066"/>
                </a:solidFill>
                <a:latin typeface="Arial" charset="0"/>
              </a:defRPr>
            </a:lvl9pPr>
          </a:lstStyle>
          <a:p>
            <a:pPr eaLnBrk="1" hangingPunct="1">
              <a:lnSpc>
                <a:spcPct val="100000"/>
              </a:lnSpc>
              <a:buSzTx/>
              <a:buFont typeface="Wingdings" pitchFamily="2" charset="2"/>
              <a:buNone/>
            </a:pPr>
            <a:r>
              <a:rPr lang="en-GB" altLang="en-US" sz="1400" dirty="0"/>
              <a:t>* SF and SRs</a:t>
            </a:r>
            <a:r>
              <a:rPr lang="en-GB" altLang="en-US" sz="1400" b="0" dirty="0"/>
              <a:t> approved by </a:t>
            </a:r>
            <a:r>
              <a:rPr lang="en-GB" altLang="en-US" sz="1400" b="0" dirty="0" err="1"/>
              <a:t>BoG</a:t>
            </a:r>
            <a:endParaRPr lang="en-GB" altLang="en-US" sz="1400" b="0" dirty="0"/>
          </a:p>
          <a:p>
            <a:pPr eaLnBrk="1" hangingPunct="1">
              <a:lnSpc>
                <a:spcPct val="100000"/>
              </a:lnSpc>
              <a:buSzTx/>
              <a:buFont typeface="Wingdings" pitchFamily="2" charset="2"/>
              <a:buNone/>
            </a:pPr>
            <a:r>
              <a:rPr lang="en-GB" altLang="en-US" sz="1400" dirty="0"/>
              <a:t>* SGs</a:t>
            </a:r>
            <a:r>
              <a:rPr lang="en-GB" altLang="en-US" sz="1400" b="0" dirty="0"/>
              <a:t> approved by DG</a:t>
            </a:r>
          </a:p>
        </p:txBody>
      </p:sp>
      <p:sp>
        <p:nvSpPr>
          <p:cNvPr id="6" name="Rectangle 5"/>
          <p:cNvSpPr/>
          <p:nvPr/>
        </p:nvSpPr>
        <p:spPr>
          <a:xfrm>
            <a:off x="6156176" y="3823077"/>
            <a:ext cx="2905679" cy="769441"/>
          </a:xfrm>
          <a:prstGeom prst="rect">
            <a:avLst/>
          </a:prstGeom>
        </p:spPr>
        <p:txBody>
          <a:bodyPr wrap="square">
            <a:spAutoFit/>
          </a:bodyPr>
          <a:lstStyle/>
          <a:p>
            <a:pPr marL="0" indent="0">
              <a:buFontTx/>
              <a:buNone/>
              <a:defRPr/>
            </a:pPr>
            <a:r>
              <a:rPr lang="en-US" altLang="en-US" sz="2200" b="1" kern="0" dirty="0">
                <a:solidFill>
                  <a:schemeClr val="tx2"/>
                </a:solidFill>
                <a:latin typeface="+mn-lt"/>
              </a:rPr>
              <a:t>Review period:</a:t>
            </a:r>
          </a:p>
          <a:p>
            <a:pPr marL="0" indent="0">
              <a:buFontTx/>
              <a:buNone/>
              <a:defRPr/>
            </a:pPr>
            <a:r>
              <a:rPr lang="en-US" altLang="en-US" sz="2200" b="1" kern="0" dirty="0" smtClean="0">
                <a:solidFill>
                  <a:schemeClr val="tx2"/>
                </a:solidFill>
                <a:latin typeface="+mn-lt"/>
              </a:rPr>
              <a:t>about </a:t>
            </a:r>
            <a:r>
              <a:rPr lang="en-US" altLang="en-US" sz="2200" b="1" kern="0" dirty="0">
                <a:solidFill>
                  <a:schemeClr val="tx2"/>
                </a:solidFill>
                <a:latin typeface="+mn-lt"/>
              </a:rPr>
              <a:t>every 5 years</a:t>
            </a:r>
          </a:p>
        </p:txBody>
      </p:sp>
      <p:sp>
        <p:nvSpPr>
          <p:cNvPr id="7" name="TextBox 6"/>
          <p:cNvSpPr txBox="1"/>
          <p:nvPr/>
        </p:nvSpPr>
        <p:spPr>
          <a:xfrm>
            <a:off x="1139052" y="3418594"/>
            <a:ext cx="619080" cy="338554"/>
          </a:xfrm>
          <a:prstGeom prst="rect">
            <a:avLst/>
          </a:prstGeom>
          <a:noFill/>
        </p:spPr>
        <p:txBody>
          <a:bodyPr wrap="none" rtlCol="0">
            <a:spAutoFit/>
          </a:bodyPr>
          <a:lstStyle/>
          <a:p>
            <a:r>
              <a:rPr lang="en-GB" sz="1600" dirty="0" smtClean="0">
                <a:solidFill>
                  <a:schemeClr val="tx2"/>
                </a:solidFill>
              </a:rPr>
              <a:t>Draft</a:t>
            </a:r>
            <a:endParaRPr lang="en-GB" sz="1600" dirty="0">
              <a:solidFill>
                <a:schemeClr val="tx2"/>
              </a:solidFill>
            </a:endParaRPr>
          </a:p>
        </p:txBody>
      </p:sp>
      <p:sp>
        <p:nvSpPr>
          <p:cNvPr id="22" name="AutoShape 11"/>
          <p:cNvSpPr>
            <a:spLocks noChangeArrowheads="1"/>
          </p:cNvSpPr>
          <p:nvPr/>
        </p:nvSpPr>
        <p:spPr bwMode="auto">
          <a:xfrm rot="10800000">
            <a:off x="2231205" y="3383620"/>
            <a:ext cx="360040" cy="373528"/>
          </a:xfrm>
          <a:prstGeom prst="downArrow">
            <a:avLst>
              <a:gd name="adj1" fmla="val 50000"/>
              <a:gd name="adj2" fmla="val 49138"/>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spcBef>
                <a:spcPct val="20000"/>
              </a:spcBef>
              <a:buClr>
                <a:schemeClr val="folHlink"/>
              </a:buClr>
              <a:buSzPct val="110000"/>
              <a:buChar char="•"/>
              <a:defRPr sz="3200">
                <a:solidFill>
                  <a:schemeClr val="tx2"/>
                </a:solidFill>
                <a:latin typeface="Arial" pitchFamily="34" charset="0"/>
                <a:ea typeface="ＭＳ Ｐゴシック" pitchFamily="34" charset="-128"/>
              </a:defRPr>
            </a:lvl1pPr>
            <a:lvl2pPr marL="742950" indent="-285750" eaLnBrk="0" hangingPunct="0">
              <a:spcBef>
                <a:spcPct val="20000"/>
              </a:spcBef>
              <a:buClr>
                <a:schemeClr val="folHlink"/>
              </a:buClr>
              <a:buSzPct val="110000"/>
              <a:buChar char="•"/>
              <a:defRPr sz="2800">
                <a:solidFill>
                  <a:schemeClr val="tx2"/>
                </a:solidFill>
                <a:latin typeface="Arial" pitchFamily="34" charset="0"/>
                <a:ea typeface="ＭＳ Ｐゴシック" pitchFamily="34" charset="-128"/>
              </a:defRPr>
            </a:lvl2pPr>
            <a:lvl3pPr marL="11430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3pPr>
            <a:lvl4pPr marL="16002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4pPr>
            <a:lvl5pPr marL="2057400" indent="-228600" eaLnBrk="0" hangingPunct="0">
              <a:spcBef>
                <a:spcPct val="20000"/>
              </a:spcBef>
              <a:buClr>
                <a:schemeClr val="folHlink"/>
              </a:buClr>
              <a:buSzPct val="110000"/>
              <a:buChar char="•"/>
              <a:defRPr sz="2400">
                <a:solidFill>
                  <a:schemeClr val="tx2"/>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folHlink"/>
              </a:buClr>
              <a:buSzPct val="110000"/>
              <a:buChar char="•"/>
              <a:defRPr sz="2400">
                <a:solidFill>
                  <a:schemeClr val="tx2"/>
                </a:solidFill>
                <a:latin typeface="Arial" pitchFamily="34" charset="0"/>
                <a:ea typeface="ＭＳ Ｐゴシック" pitchFamily="34" charset="-128"/>
              </a:defRPr>
            </a:lvl9pPr>
          </a:lstStyle>
          <a:p>
            <a:pPr eaLnBrk="1" hangingPunct="1">
              <a:spcBef>
                <a:spcPct val="0"/>
              </a:spcBef>
              <a:buClrTx/>
              <a:buSzTx/>
              <a:buFontTx/>
              <a:buNone/>
            </a:pPr>
            <a:endParaRPr lang="en-US" altLang="en-US" sz="1600">
              <a:solidFill>
                <a:srgbClr val="777777"/>
              </a:solidFill>
            </a:endParaRPr>
          </a:p>
        </p:txBody>
      </p:sp>
      <p:sp>
        <p:nvSpPr>
          <p:cNvPr id="23" name="TextBox 22"/>
          <p:cNvSpPr txBox="1"/>
          <p:nvPr/>
        </p:nvSpPr>
        <p:spPr>
          <a:xfrm>
            <a:off x="664563" y="4554497"/>
            <a:ext cx="1093569" cy="338554"/>
          </a:xfrm>
          <a:prstGeom prst="rect">
            <a:avLst/>
          </a:prstGeom>
          <a:noFill/>
        </p:spPr>
        <p:txBody>
          <a:bodyPr wrap="none" rtlCol="0">
            <a:spAutoFit/>
          </a:bodyPr>
          <a:lstStyle/>
          <a:p>
            <a:r>
              <a:rPr lang="en-GB" sz="1600" dirty="0" smtClean="0">
                <a:solidFill>
                  <a:schemeClr val="tx2"/>
                </a:solidFill>
              </a:rPr>
              <a:t>Final Draft</a:t>
            </a:r>
            <a:endParaRPr lang="en-GB" sz="1600" dirty="0">
              <a:solidFill>
                <a:schemeClr val="tx2"/>
              </a:solidFill>
            </a:endParaRPr>
          </a:p>
        </p:txBody>
      </p:sp>
      <p:sp>
        <p:nvSpPr>
          <p:cNvPr id="24" name="TextBox 23"/>
          <p:cNvSpPr txBox="1"/>
          <p:nvPr/>
        </p:nvSpPr>
        <p:spPr>
          <a:xfrm>
            <a:off x="3416461" y="3547808"/>
            <a:ext cx="619080" cy="338554"/>
          </a:xfrm>
          <a:prstGeom prst="rect">
            <a:avLst/>
          </a:prstGeom>
          <a:noFill/>
        </p:spPr>
        <p:txBody>
          <a:bodyPr wrap="none" rtlCol="0">
            <a:spAutoFit/>
          </a:bodyPr>
          <a:lstStyle/>
          <a:p>
            <a:r>
              <a:rPr lang="en-GB" sz="1600" dirty="0" smtClean="0">
                <a:solidFill>
                  <a:schemeClr val="tx2"/>
                </a:solidFill>
              </a:rPr>
              <a:t>Draft</a:t>
            </a:r>
            <a:endParaRPr lang="en-GB" sz="1600" dirty="0">
              <a:solidFill>
                <a:schemeClr val="tx2"/>
              </a:solidFill>
            </a:endParaRPr>
          </a:p>
        </p:txBody>
      </p:sp>
      <p:sp>
        <p:nvSpPr>
          <p:cNvPr id="25" name="TextBox 24"/>
          <p:cNvSpPr txBox="1"/>
          <p:nvPr/>
        </p:nvSpPr>
        <p:spPr>
          <a:xfrm>
            <a:off x="3307583" y="4429719"/>
            <a:ext cx="963725" cy="307777"/>
          </a:xfrm>
          <a:prstGeom prst="rect">
            <a:avLst/>
          </a:prstGeom>
          <a:noFill/>
        </p:spPr>
        <p:txBody>
          <a:bodyPr wrap="none" rtlCol="0">
            <a:spAutoFit/>
          </a:bodyPr>
          <a:lstStyle/>
          <a:p>
            <a:r>
              <a:rPr lang="en-GB" sz="1400" dirty="0" smtClean="0">
                <a:solidFill>
                  <a:schemeClr val="tx2"/>
                </a:solidFill>
              </a:rPr>
              <a:t>Comments</a:t>
            </a:r>
            <a:endParaRPr lang="en-GB" sz="1400" dirty="0">
              <a:solidFill>
                <a:schemeClr val="tx2"/>
              </a:solidFill>
            </a:endParaRPr>
          </a:p>
        </p:txBody>
      </p:sp>
    </p:spTree>
    <p:extLst>
      <p:ext uri="{BB962C8B-B14F-4D97-AF65-F5344CB8AC3E}">
        <p14:creationId xmlns:p14="http://schemas.microsoft.com/office/powerpoint/2010/main" val="147188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3"/>
          <p:cNvSpPr>
            <a:spLocks noChangeArrowheads="1"/>
          </p:cNvSpPr>
          <p:nvPr/>
        </p:nvSpPr>
        <p:spPr bwMode="black">
          <a:xfrm>
            <a:off x="0" y="98425"/>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20000"/>
              </a:spcBef>
              <a:defRPr/>
            </a:pPr>
            <a:r>
              <a:rPr lang="en-US" sz="3600" b="1" i="0" dirty="0">
                <a:solidFill>
                  <a:schemeClr val="tx2"/>
                </a:solidFill>
                <a:effectLst>
                  <a:outerShdw blurRad="38100" dist="38100" dir="2700000" algn="tl">
                    <a:srgbClr val="000000">
                      <a:alpha val="43137"/>
                    </a:srgbClr>
                  </a:outerShdw>
                </a:effectLst>
                <a:latin typeface="+mj-lt"/>
                <a:ea typeface="MS PGothic" pitchFamily="34" charset="-128"/>
                <a:cs typeface="MS PGothic" charset="0"/>
              </a:rPr>
              <a:t>Safety Standards: Management of DSRS</a:t>
            </a:r>
          </a:p>
        </p:txBody>
      </p:sp>
      <p:pic>
        <p:nvPicPr>
          <p:cNvPr id="29" name="Picture 4"/>
          <p:cNvPicPr>
            <a:picLocks noChangeAspect="1" noChangeArrowheads="1"/>
          </p:cNvPicPr>
          <p:nvPr/>
        </p:nvPicPr>
        <p:blipFill>
          <a:blip r:embed="rId3"/>
          <a:srcRect/>
          <a:stretch>
            <a:fillRect/>
          </a:stretch>
        </p:blipFill>
        <p:spPr bwMode="auto">
          <a:xfrm>
            <a:off x="3937000" y="1143024"/>
            <a:ext cx="1252778" cy="17779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70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3"/>
          <p:cNvSpPr>
            <a:spLocks noChangeArrowheads="1"/>
          </p:cNvSpPr>
          <p:nvPr/>
        </p:nvSpPr>
        <p:spPr bwMode="black">
          <a:xfrm>
            <a:off x="0" y="98425"/>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20000"/>
              </a:spcBef>
              <a:defRPr/>
            </a:pPr>
            <a:r>
              <a:rPr lang="en-US" sz="3600" b="1" i="0" dirty="0">
                <a:solidFill>
                  <a:schemeClr val="tx2"/>
                </a:solidFill>
                <a:effectLst>
                  <a:outerShdw blurRad="38100" dist="38100" dir="2700000" algn="tl">
                    <a:srgbClr val="000000">
                      <a:alpha val="43137"/>
                    </a:srgbClr>
                  </a:outerShdw>
                </a:effectLst>
                <a:latin typeface="+mj-lt"/>
                <a:ea typeface="MS PGothic" pitchFamily="34" charset="-128"/>
                <a:cs typeface="MS PGothic" charset="0"/>
              </a:rPr>
              <a:t>Safety Standards: Management of DSRS</a:t>
            </a:r>
          </a:p>
        </p:txBody>
      </p:sp>
      <p:pic>
        <p:nvPicPr>
          <p:cNvPr id="29" name="Picture 4"/>
          <p:cNvPicPr>
            <a:picLocks noChangeAspect="1" noChangeArrowheads="1"/>
          </p:cNvPicPr>
          <p:nvPr/>
        </p:nvPicPr>
        <p:blipFill>
          <a:blip r:embed="rId3"/>
          <a:srcRect/>
          <a:stretch>
            <a:fillRect/>
          </a:stretch>
        </p:blipFill>
        <p:spPr bwMode="auto">
          <a:xfrm>
            <a:off x="3937000" y="1143024"/>
            <a:ext cx="1252778" cy="17779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p:cNvPicPr>
          <p:nvPr/>
        </p:nvPicPr>
        <p:blipFill>
          <a:blip r:embed="rId4"/>
          <a:stretch>
            <a:fillRect/>
          </a:stretch>
        </p:blipFill>
        <p:spPr>
          <a:xfrm>
            <a:off x="1344506" y="1112005"/>
            <a:ext cx="1234082" cy="1840014"/>
          </a:xfrm>
          <a:prstGeom prst="rect">
            <a:avLst/>
          </a:prstGeom>
          <a:effectLst>
            <a:glow rad="101600">
              <a:schemeClr val="tx1">
                <a:lumMod val="50000"/>
                <a:lumOff val="50000"/>
                <a:alpha val="40000"/>
              </a:schemeClr>
            </a:glow>
          </a:effectLst>
        </p:spPr>
      </p:pic>
      <p:pic>
        <p:nvPicPr>
          <p:cNvPr id="24" name="Picture 23"/>
          <p:cNvPicPr>
            <a:picLocks noChangeAspect="1"/>
          </p:cNvPicPr>
          <p:nvPr/>
        </p:nvPicPr>
        <p:blipFill>
          <a:blip r:embed="rId5"/>
          <a:stretch>
            <a:fillRect/>
          </a:stretch>
        </p:blipFill>
        <p:spPr>
          <a:xfrm>
            <a:off x="2654335" y="1124934"/>
            <a:ext cx="1224776" cy="1836159"/>
          </a:xfrm>
          <a:prstGeom prst="rect">
            <a:avLst/>
          </a:prstGeom>
          <a:effectLst>
            <a:glow rad="101600">
              <a:schemeClr val="tx1">
                <a:lumMod val="50000"/>
                <a:lumOff val="50000"/>
                <a:alpha val="40000"/>
              </a:schemeClr>
            </a:glow>
          </a:effectLst>
        </p:spPr>
      </p:pic>
      <p:pic>
        <p:nvPicPr>
          <p:cNvPr id="30" name="Picture 29"/>
          <p:cNvPicPr>
            <a:picLocks noChangeAspect="1"/>
          </p:cNvPicPr>
          <p:nvPr/>
        </p:nvPicPr>
        <p:blipFill>
          <a:blip r:embed="rId6"/>
          <a:stretch>
            <a:fillRect/>
          </a:stretch>
        </p:blipFill>
        <p:spPr>
          <a:xfrm>
            <a:off x="3307818" y="3008174"/>
            <a:ext cx="1241880" cy="1862821"/>
          </a:xfrm>
          <a:prstGeom prst="rect">
            <a:avLst/>
          </a:prstGeom>
          <a:effectLst>
            <a:glow rad="101600">
              <a:schemeClr val="tx1">
                <a:lumMod val="50000"/>
                <a:lumOff val="50000"/>
                <a:alpha val="40000"/>
              </a:schemeClr>
            </a:glow>
          </a:effectLst>
        </p:spPr>
      </p:pic>
      <p:pic>
        <p:nvPicPr>
          <p:cNvPr id="35" name="Picture 34"/>
          <p:cNvPicPr>
            <a:picLocks noChangeAspect="1"/>
          </p:cNvPicPr>
          <p:nvPr/>
        </p:nvPicPr>
        <p:blipFill>
          <a:blip r:embed="rId7"/>
          <a:stretch>
            <a:fillRect/>
          </a:stretch>
        </p:blipFill>
        <p:spPr>
          <a:xfrm>
            <a:off x="4640209" y="3008174"/>
            <a:ext cx="1238469" cy="1862821"/>
          </a:xfrm>
          <a:prstGeom prst="rect">
            <a:avLst/>
          </a:prstGeom>
          <a:effectLst>
            <a:glow rad="101600">
              <a:schemeClr val="tx1">
                <a:lumMod val="50000"/>
                <a:lumOff val="50000"/>
                <a:alpha val="40000"/>
              </a:schemeClr>
            </a:glow>
          </a:effectLst>
        </p:spPr>
      </p:pic>
      <p:pic>
        <p:nvPicPr>
          <p:cNvPr id="38" name="Picture 37"/>
          <p:cNvPicPr>
            <a:picLocks noChangeAspect="1"/>
          </p:cNvPicPr>
          <p:nvPr/>
        </p:nvPicPr>
        <p:blipFill>
          <a:blip r:embed="rId8"/>
          <a:stretch>
            <a:fillRect/>
          </a:stretch>
        </p:blipFill>
        <p:spPr>
          <a:xfrm>
            <a:off x="5257997" y="1167869"/>
            <a:ext cx="1154689" cy="1733939"/>
          </a:xfrm>
          <a:prstGeom prst="rect">
            <a:avLst/>
          </a:prstGeom>
          <a:effectLst>
            <a:glow rad="101600">
              <a:schemeClr val="tx1">
                <a:lumMod val="50000"/>
                <a:lumOff val="50000"/>
                <a:alpha val="40000"/>
              </a:schemeClr>
            </a:glow>
          </a:effectLst>
        </p:spPr>
      </p:pic>
      <p:pic>
        <p:nvPicPr>
          <p:cNvPr id="41" name="Picture 40"/>
          <p:cNvPicPr>
            <a:picLocks noChangeAspect="1"/>
          </p:cNvPicPr>
          <p:nvPr/>
        </p:nvPicPr>
        <p:blipFill>
          <a:blip r:embed="rId9"/>
          <a:stretch>
            <a:fillRect/>
          </a:stretch>
        </p:blipFill>
        <p:spPr>
          <a:xfrm>
            <a:off x="6480905" y="1143024"/>
            <a:ext cx="1203333" cy="1722686"/>
          </a:xfrm>
          <a:prstGeom prst="rect">
            <a:avLst/>
          </a:prstGeom>
          <a:effectLst>
            <a:glow rad="101600">
              <a:schemeClr val="tx1">
                <a:lumMod val="50000"/>
                <a:lumOff val="50000"/>
                <a:alpha val="40000"/>
              </a:schemeClr>
            </a:glow>
          </a:effectLst>
        </p:spPr>
      </p:pic>
    </p:spTree>
    <p:extLst>
      <p:ext uri="{BB962C8B-B14F-4D97-AF65-F5344CB8AC3E}">
        <p14:creationId xmlns:p14="http://schemas.microsoft.com/office/powerpoint/2010/main" val="83179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3"/>
          <p:cNvSpPr>
            <a:spLocks noChangeArrowheads="1"/>
          </p:cNvSpPr>
          <p:nvPr/>
        </p:nvSpPr>
        <p:spPr bwMode="black">
          <a:xfrm>
            <a:off x="0" y="98425"/>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20000"/>
              </a:spcBef>
              <a:defRPr/>
            </a:pPr>
            <a:r>
              <a:rPr lang="en-US" sz="3600" b="1" i="0" dirty="0">
                <a:solidFill>
                  <a:schemeClr val="tx2"/>
                </a:solidFill>
                <a:effectLst>
                  <a:outerShdw blurRad="38100" dist="38100" dir="2700000" algn="tl">
                    <a:srgbClr val="000000">
                      <a:alpha val="43137"/>
                    </a:srgbClr>
                  </a:outerShdw>
                </a:effectLst>
                <a:latin typeface="+mj-lt"/>
                <a:ea typeface="MS PGothic" pitchFamily="34" charset="-128"/>
                <a:cs typeface="MS PGothic" charset="0"/>
              </a:rPr>
              <a:t>Safety Standards: Management of DSRS</a:t>
            </a:r>
          </a:p>
        </p:txBody>
      </p:sp>
      <p:pic>
        <p:nvPicPr>
          <p:cNvPr id="29" name="Picture 4"/>
          <p:cNvPicPr>
            <a:picLocks noChangeAspect="1" noChangeArrowheads="1"/>
          </p:cNvPicPr>
          <p:nvPr/>
        </p:nvPicPr>
        <p:blipFill>
          <a:blip r:embed="rId3"/>
          <a:srcRect/>
          <a:stretch>
            <a:fillRect/>
          </a:stretch>
        </p:blipFill>
        <p:spPr bwMode="auto">
          <a:xfrm>
            <a:off x="3937000" y="1143024"/>
            <a:ext cx="1252778" cy="17779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p:cNvPicPr>
          <p:nvPr/>
        </p:nvPicPr>
        <p:blipFill>
          <a:blip r:embed="rId4"/>
          <a:stretch>
            <a:fillRect/>
          </a:stretch>
        </p:blipFill>
        <p:spPr>
          <a:xfrm>
            <a:off x="1344506" y="1112005"/>
            <a:ext cx="1234082" cy="1840014"/>
          </a:xfrm>
          <a:prstGeom prst="rect">
            <a:avLst/>
          </a:prstGeom>
          <a:effectLst>
            <a:glow rad="101600">
              <a:schemeClr val="tx1">
                <a:lumMod val="50000"/>
                <a:lumOff val="50000"/>
                <a:alpha val="40000"/>
              </a:schemeClr>
            </a:glow>
          </a:effectLst>
        </p:spPr>
      </p:pic>
      <p:pic>
        <p:nvPicPr>
          <p:cNvPr id="24" name="Picture 23"/>
          <p:cNvPicPr>
            <a:picLocks noChangeAspect="1"/>
          </p:cNvPicPr>
          <p:nvPr/>
        </p:nvPicPr>
        <p:blipFill>
          <a:blip r:embed="rId5"/>
          <a:stretch>
            <a:fillRect/>
          </a:stretch>
        </p:blipFill>
        <p:spPr>
          <a:xfrm>
            <a:off x="2654335" y="1124934"/>
            <a:ext cx="1224776" cy="1836159"/>
          </a:xfrm>
          <a:prstGeom prst="rect">
            <a:avLst/>
          </a:prstGeom>
          <a:effectLst>
            <a:glow rad="101600">
              <a:schemeClr val="tx1">
                <a:lumMod val="50000"/>
                <a:lumOff val="50000"/>
                <a:alpha val="40000"/>
              </a:schemeClr>
            </a:glow>
          </a:effectLst>
        </p:spPr>
      </p:pic>
      <p:pic>
        <p:nvPicPr>
          <p:cNvPr id="30" name="Picture 29"/>
          <p:cNvPicPr>
            <a:picLocks noChangeAspect="1"/>
          </p:cNvPicPr>
          <p:nvPr/>
        </p:nvPicPr>
        <p:blipFill>
          <a:blip r:embed="rId6"/>
          <a:stretch>
            <a:fillRect/>
          </a:stretch>
        </p:blipFill>
        <p:spPr>
          <a:xfrm>
            <a:off x="3307818" y="3008174"/>
            <a:ext cx="1241880" cy="1862821"/>
          </a:xfrm>
          <a:prstGeom prst="rect">
            <a:avLst/>
          </a:prstGeom>
          <a:effectLst>
            <a:glow rad="101600">
              <a:schemeClr val="tx1">
                <a:lumMod val="50000"/>
                <a:lumOff val="50000"/>
                <a:alpha val="40000"/>
              </a:schemeClr>
            </a:glow>
          </a:effectLst>
        </p:spPr>
      </p:pic>
      <p:pic>
        <p:nvPicPr>
          <p:cNvPr id="35" name="Picture 34"/>
          <p:cNvPicPr>
            <a:picLocks noChangeAspect="1"/>
          </p:cNvPicPr>
          <p:nvPr/>
        </p:nvPicPr>
        <p:blipFill>
          <a:blip r:embed="rId7"/>
          <a:stretch>
            <a:fillRect/>
          </a:stretch>
        </p:blipFill>
        <p:spPr>
          <a:xfrm>
            <a:off x="4640209" y="3008174"/>
            <a:ext cx="1238469" cy="1862821"/>
          </a:xfrm>
          <a:prstGeom prst="rect">
            <a:avLst/>
          </a:prstGeom>
          <a:effectLst>
            <a:glow rad="101600">
              <a:schemeClr val="tx1">
                <a:lumMod val="50000"/>
                <a:lumOff val="50000"/>
                <a:alpha val="40000"/>
              </a:schemeClr>
            </a:glow>
          </a:effectLst>
        </p:spPr>
      </p:pic>
      <p:pic>
        <p:nvPicPr>
          <p:cNvPr id="38" name="Picture 37"/>
          <p:cNvPicPr>
            <a:picLocks noChangeAspect="1"/>
          </p:cNvPicPr>
          <p:nvPr/>
        </p:nvPicPr>
        <p:blipFill>
          <a:blip r:embed="rId8"/>
          <a:stretch>
            <a:fillRect/>
          </a:stretch>
        </p:blipFill>
        <p:spPr>
          <a:xfrm>
            <a:off x="5257997" y="1167869"/>
            <a:ext cx="1154689" cy="1733939"/>
          </a:xfrm>
          <a:prstGeom prst="rect">
            <a:avLst/>
          </a:prstGeom>
          <a:effectLst>
            <a:glow rad="101600">
              <a:schemeClr val="tx1">
                <a:lumMod val="50000"/>
                <a:lumOff val="50000"/>
                <a:alpha val="40000"/>
              </a:schemeClr>
            </a:glow>
          </a:effectLst>
        </p:spPr>
      </p:pic>
      <p:pic>
        <p:nvPicPr>
          <p:cNvPr id="41" name="Picture 40"/>
          <p:cNvPicPr>
            <a:picLocks noChangeAspect="1"/>
          </p:cNvPicPr>
          <p:nvPr/>
        </p:nvPicPr>
        <p:blipFill>
          <a:blip r:embed="rId9"/>
          <a:stretch>
            <a:fillRect/>
          </a:stretch>
        </p:blipFill>
        <p:spPr>
          <a:xfrm>
            <a:off x="6480905" y="1143024"/>
            <a:ext cx="1203333" cy="1722686"/>
          </a:xfrm>
          <a:prstGeom prst="rect">
            <a:avLst/>
          </a:prstGeom>
          <a:effectLst>
            <a:glow rad="101600">
              <a:schemeClr val="tx1">
                <a:lumMod val="50000"/>
                <a:lumOff val="50000"/>
                <a:alpha val="40000"/>
              </a:schemeClr>
            </a:glow>
          </a:effectLst>
        </p:spPr>
      </p:pic>
      <p:pic>
        <p:nvPicPr>
          <p:cNvPr id="4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4033" y="3028316"/>
            <a:ext cx="1252623" cy="1842680"/>
          </a:xfrm>
          <a:prstGeom prst="rect">
            <a:avLst/>
          </a:prstGeom>
          <a:noFill/>
          <a:ln w="12700">
            <a:solidFill>
              <a:srgbClr val="009900"/>
            </a:solidFill>
            <a:miter lim="800000"/>
            <a:headEnd/>
            <a:tailEnd/>
          </a:ln>
          <a:extLst>
            <a:ext uri="{909E8E84-426E-40DD-AFC4-6F175D3DCCD1}">
              <a14:hiddenFill xmlns:a14="http://schemas.microsoft.com/office/drawing/2010/main">
                <a:solidFill>
                  <a:schemeClr val="accent1"/>
                </a:solidFill>
              </a14:hiddenFill>
            </a:ext>
          </a:extLst>
        </p:spPr>
      </p:pic>
      <p:pic>
        <p:nvPicPr>
          <p:cNvPr id="43"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27983" y="4918075"/>
            <a:ext cx="1244018" cy="1939925"/>
          </a:xfrm>
          <a:prstGeom prst="rect">
            <a:avLst/>
          </a:prstGeom>
          <a:noFill/>
          <a:ln w="9525">
            <a:solidFill>
              <a:srgbClr val="009900"/>
            </a:solidFill>
            <a:miter lim="800000"/>
            <a:headEnd/>
            <a:tailEnd/>
          </a:ln>
          <a:extLst>
            <a:ext uri="{909E8E84-426E-40DD-AFC4-6F175D3DCCD1}">
              <a14:hiddenFill xmlns:a14="http://schemas.microsoft.com/office/drawing/2010/main">
                <a:solidFill>
                  <a:schemeClr val="accent1"/>
                </a:solidFill>
              </a14:hiddenFill>
            </a:ext>
          </a:extLst>
        </p:spPr>
      </p:pic>
      <p:pic>
        <p:nvPicPr>
          <p:cNvPr id="44" name="Picture 54"/>
          <p:cNvPicPr>
            <a:picLocks noChangeAspect="1" noChangeArrowheads="1"/>
          </p:cNvPicPr>
          <p:nvPr/>
        </p:nvPicPr>
        <p:blipFill>
          <a:blip r:embed="rId12"/>
          <a:srcRect/>
          <a:stretch>
            <a:fillRect/>
          </a:stretch>
        </p:blipFill>
        <p:spPr bwMode="auto">
          <a:xfrm>
            <a:off x="4640209" y="4918074"/>
            <a:ext cx="1235577" cy="19399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69189" y="2992072"/>
            <a:ext cx="1296987" cy="1878924"/>
          </a:xfrm>
          <a:prstGeom prst="rect">
            <a:avLst/>
          </a:prstGeom>
          <a:noFill/>
          <a:ln w="12700">
            <a:solidFill>
              <a:srgbClr val="009900"/>
            </a:solidFill>
            <a:miter lim="800000"/>
            <a:headEnd/>
            <a:tailEnd/>
          </a:ln>
          <a:extLst>
            <a:ext uri="{909E8E84-426E-40DD-AFC4-6F175D3DCCD1}">
              <a14:hiddenFill xmlns:a14="http://schemas.microsoft.com/office/drawing/2010/main">
                <a:solidFill>
                  <a:schemeClr val="accent1"/>
                </a:solidFill>
              </a14:hiddenFill>
            </a:ext>
          </a:extLst>
        </p:spPr>
      </p:pic>
      <p:sp>
        <p:nvSpPr>
          <p:cNvPr id="46" name="Rectangle 45"/>
          <p:cNvSpPr/>
          <p:nvPr/>
        </p:nvSpPr>
        <p:spPr>
          <a:xfrm>
            <a:off x="6257319" y="3071695"/>
            <a:ext cx="720725" cy="14287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b="1" dirty="0">
                <a:solidFill>
                  <a:schemeClr val="tx1"/>
                </a:solidFill>
              </a:rPr>
              <a:t>DS </a:t>
            </a:r>
            <a:r>
              <a:rPr lang="en-ZA" sz="1000" b="1" dirty="0" smtClean="0">
                <a:solidFill>
                  <a:schemeClr val="tx1"/>
                </a:solidFill>
              </a:rPr>
              <a:t>477</a:t>
            </a:r>
            <a:endParaRPr lang="en-ZA" sz="1000" b="1" dirty="0">
              <a:solidFill>
                <a:schemeClr val="tx1"/>
              </a:solidFill>
            </a:endParaRPr>
          </a:p>
        </p:txBody>
      </p:sp>
      <p:sp>
        <p:nvSpPr>
          <p:cNvPr id="47" name="Rectangle 46"/>
          <p:cNvSpPr/>
          <p:nvPr/>
        </p:nvSpPr>
        <p:spPr>
          <a:xfrm>
            <a:off x="5994457" y="4552477"/>
            <a:ext cx="1168343" cy="28368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b="1" dirty="0" smtClean="0">
                <a:solidFill>
                  <a:schemeClr val="tx1"/>
                </a:solidFill>
              </a:rPr>
              <a:t>Revision</a:t>
            </a:r>
          </a:p>
          <a:p>
            <a:pPr algn="ctr">
              <a:defRPr/>
            </a:pPr>
            <a:endParaRPr lang="en-ZA" sz="1000" b="1" dirty="0">
              <a:solidFill>
                <a:schemeClr val="tx1"/>
              </a:solidFill>
            </a:endParaRPr>
          </a:p>
        </p:txBody>
      </p:sp>
      <p:pic>
        <p:nvPicPr>
          <p:cNvPr id="48" name="Picture 6"/>
          <p:cNvPicPr>
            <a:picLocks noChangeAspect="1" noChangeArrowheads="1"/>
          </p:cNvPicPr>
          <p:nvPr/>
        </p:nvPicPr>
        <p:blipFill>
          <a:blip r:embed="rId14"/>
          <a:srcRect/>
          <a:stretch>
            <a:fillRect/>
          </a:stretch>
        </p:blipFill>
        <p:spPr bwMode="auto">
          <a:xfrm>
            <a:off x="7381955" y="2967354"/>
            <a:ext cx="1304925" cy="1903641"/>
          </a:xfrm>
          <a:prstGeom prst="rect">
            <a:avLst/>
          </a:prstGeom>
          <a:noFill/>
          <a:ln w="12700" cmpd="sng">
            <a:solidFill>
              <a:srgbClr val="009900"/>
            </a:solidFill>
            <a:miter lim="800000"/>
            <a:headEnd/>
            <a:tailEnd/>
          </a:ln>
          <a:effectLst>
            <a:outerShdw blurRad="50800" dist="50800" dir="5400000" algn="ctr" rotWithShape="0">
              <a:srgbClr val="009900"/>
            </a:outerShdw>
          </a:effectLst>
          <a:extLst>
            <a:ext uri="{909E8E84-426E-40DD-AFC4-6F175D3DCCD1}">
              <a14:hiddenFill xmlns:a14="http://schemas.microsoft.com/office/drawing/2010/main">
                <a:solidFill>
                  <a:schemeClr val="accent1"/>
                </a:solidFill>
              </a14:hiddenFill>
            </a:ext>
          </a:extLst>
        </p:spPr>
      </p:pic>
      <p:sp>
        <p:nvSpPr>
          <p:cNvPr id="49" name="Rectangle 48"/>
          <p:cNvSpPr/>
          <p:nvPr/>
        </p:nvSpPr>
        <p:spPr>
          <a:xfrm>
            <a:off x="7727503" y="3068202"/>
            <a:ext cx="720725" cy="14287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b="1" dirty="0">
                <a:solidFill>
                  <a:schemeClr val="tx1"/>
                </a:solidFill>
              </a:rPr>
              <a:t>DS </a:t>
            </a:r>
            <a:r>
              <a:rPr lang="en-ZA" sz="1000" b="1" dirty="0" smtClean="0">
                <a:solidFill>
                  <a:schemeClr val="tx1"/>
                </a:solidFill>
              </a:rPr>
              <a:t>454</a:t>
            </a:r>
            <a:endParaRPr lang="en-ZA" sz="1000" b="1" dirty="0">
              <a:solidFill>
                <a:schemeClr val="tx1"/>
              </a:solidFill>
            </a:endParaRPr>
          </a:p>
        </p:txBody>
      </p:sp>
      <p:sp>
        <p:nvSpPr>
          <p:cNvPr id="50" name="Rectangle 49"/>
          <p:cNvSpPr/>
          <p:nvPr/>
        </p:nvSpPr>
        <p:spPr>
          <a:xfrm>
            <a:off x="7442359" y="4543512"/>
            <a:ext cx="1184115" cy="3185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000" b="1" dirty="0" smtClean="0">
                <a:solidFill>
                  <a:schemeClr val="tx1"/>
                </a:solidFill>
              </a:rPr>
              <a:t>Revision</a:t>
            </a:r>
          </a:p>
          <a:p>
            <a:pPr algn="ctr">
              <a:defRPr/>
            </a:pPr>
            <a:endParaRPr lang="en-ZA" sz="1000" b="1" dirty="0">
              <a:solidFill>
                <a:schemeClr val="tx1"/>
              </a:solidFill>
            </a:endParaRPr>
          </a:p>
        </p:txBody>
      </p:sp>
      <p:pic>
        <p:nvPicPr>
          <p:cNvPr id="52" name="Picture 5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4739" y="3068202"/>
            <a:ext cx="1198784" cy="1802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3" name="Picture 63"/>
          <p:cNvPicPr>
            <a:picLocks noChangeAspect="1" noChangeArrowheads="1"/>
          </p:cNvPicPr>
          <p:nvPr/>
        </p:nvPicPr>
        <p:blipFill>
          <a:blip r:embed="rId16"/>
          <a:srcRect/>
          <a:stretch>
            <a:fillRect/>
          </a:stretch>
        </p:blipFill>
        <p:spPr bwMode="auto">
          <a:xfrm>
            <a:off x="5979726" y="4918074"/>
            <a:ext cx="1284005" cy="1939926"/>
          </a:xfrm>
          <a:prstGeom prst="rect">
            <a:avLst/>
          </a:prstGeom>
          <a:ln>
            <a:noFill/>
          </a:ln>
          <a:effectLst>
            <a:outerShdw blurRad="190500" algn="tl" rotWithShape="0">
              <a:srgbClr val="000000">
                <a:alpha val="70000"/>
              </a:srgbClr>
            </a:outerShdw>
          </a:effectLst>
        </p:spPr>
      </p:pic>
      <p:pic>
        <p:nvPicPr>
          <p:cNvPr id="54" name="Picture 5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67671" y="4918074"/>
            <a:ext cx="1315530" cy="1939926"/>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18"/>
          <a:stretch>
            <a:fillRect/>
          </a:stretch>
        </p:blipFill>
        <p:spPr>
          <a:xfrm>
            <a:off x="1954033" y="4918074"/>
            <a:ext cx="1270010" cy="1939926"/>
          </a:xfrm>
          <a:prstGeom prst="rect">
            <a:avLst/>
          </a:prstGeom>
          <a:noFill/>
          <a:ln w="12700">
            <a:solidFill>
              <a:srgbClr val="009900"/>
            </a:solidFill>
            <a:miter lim="800000"/>
            <a:headEnd/>
            <a:tailEnd/>
          </a:ln>
        </p:spPr>
      </p:pic>
      <p:pic>
        <p:nvPicPr>
          <p:cNvPr id="3" name="Picture 2"/>
          <p:cNvPicPr>
            <a:picLocks noChangeAspect="1"/>
          </p:cNvPicPr>
          <p:nvPr/>
        </p:nvPicPr>
        <p:blipFill>
          <a:blip r:embed="rId19"/>
          <a:stretch>
            <a:fillRect/>
          </a:stretch>
        </p:blipFill>
        <p:spPr>
          <a:xfrm>
            <a:off x="7746583" y="1167869"/>
            <a:ext cx="1143418" cy="1710498"/>
          </a:xfrm>
          <a:prstGeom prst="rect">
            <a:avLst/>
          </a:prstGeom>
        </p:spPr>
      </p:pic>
      <p:pic>
        <p:nvPicPr>
          <p:cNvPr id="6" name="Picture 5"/>
          <p:cNvPicPr>
            <a:picLocks noChangeAspect="1"/>
          </p:cNvPicPr>
          <p:nvPr/>
        </p:nvPicPr>
        <p:blipFill>
          <a:blip r:embed="rId20"/>
          <a:stretch>
            <a:fillRect/>
          </a:stretch>
        </p:blipFill>
        <p:spPr>
          <a:xfrm>
            <a:off x="52541" y="1112005"/>
            <a:ext cx="1211590" cy="1824441"/>
          </a:xfrm>
          <a:prstGeom prst="rect">
            <a:avLst/>
          </a:prstGeom>
        </p:spPr>
      </p:pic>
      <p:pic>
        <p:nvPicPr>
          <p:cNvPr id="5" name="Picture 4"/>
          <p:cNvPicPr>
            <a:picLocks noChangeAspect="1"/>
          </p:cNvPicPr>
          <p:nvPr/>
        </p:nvPicPr>
        <p:blipFill>
          <a:blip r:embed="rId21"/>
          <a:stretch>
            <a:fillRect/>
          </a:stretch>
        </p:blipFill>
        <p:spPr>
          <a:xfrm>
            <a:off x="664739" y="4980516"/>
            <a:ext cx="1228888" cy="1848348"/>
          </a:xfrm>
          <a:prstGeom prst="rect">
            <a:avLst/>
          </a:prstGeom>
        </p:spPr>
      </p:pic>
    </p:spTree>
    <p:extLst>
      <p:ext uri="{BB962C8B-B14F-4D97-AF65-F5344CB8AC3E}">
        <p14:creationId xmlns:p14="http://schemas.microsoft.com/office/powerpoint/2010/main" val="94921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rPr>
              <a:t>Summary</a:t>
            </a:r>
          </a:p>
        </p:txBody>
      </p:sp>
      <p:sp>
        <p:nvSpPr>
          <p:cNvPr id="13315" name="Rectangle 3"/>
          <p:cNvSpPr>
            <a:spLocks noGrp="1" noChangeArrowheads="1"/>
          </p:cNvSpPr>
          <p:nvPr>
            <p:ph type="body" idx="1"/>
          </p:nvPr>
        </p:nvSpPr>
        <p:spPr>
          <a:xfrm>
            <a:off x="268286" y="1200782"/>
            <a:ext cx="8630617" cy="4821646"/>
          </a:xfrm>
        </p:spPr>
        <p:txBody>
          <a:bodyPr>
            <a:normAutofit fontScale="70000" lnSpcReduction="20000"/>
          </a:bodyPr>
          <a:lstStyle/>
          <a:p>
            <a:pPr>
              <a:lnSpc>
                <a:spcPct val="120000"/>
              </a:lnSpc>
            </a:pPr>
            <a:r>
              <a:rPr lang="en-GB" dirty="0"/>
              <a:t>Safety Standards = Safety Fundamentals + Safety Requirements + Safety </a:t>
            </a:r>
            <a:r>
              <a:rPr lang="en-GB" dirty="0" smtClean="0"/>
              <a:t>Guides</a:t>
            </a:r>
          </a:p>
          <a:p>
            <a:pPr>
              <a:lnSpc>
                <a:spcPct val="120000"/>
              </a:lnSpc>
            </a:pPr>
            <a:endParaRPr lang="en-GB" dirty="0"/>
          </a:p>
          <a:p>
            <a:pPr>
              <a:lnSpc>
                <a:spcPct val="120000"/>
              </a:lnSpc>
            </a:pPr>
            <a:r>
              <a:rPr lang="en-GB" dirty="0" smtClean="0"/>
              <a:t>10 </a:t>
            </a:r>
            <a:r>
              <a:rPr lang="en-GB" dirty="0"/>
              <a:t>fundamental principles (SF-1) are the basis for the development of requirements and </a:t>
            </a:r>
            <a:r>
              <a:rPr lang="en-GB" dirty="0" smtClean="0"/>
              <a:t>guides</a:t>
            </a:r>
          </a:p>
          <a:p>
            <a:pPr>
              <a:lnSpc>
                <a:spcPct val="120000"/>
              </a:lnSpc>
            </a:pPr>
            <a:endParaRPr lang="en-GB" dirty="0"/>
          </a:p>
          <a:p>
            <a:pPr>
              <a:lnSpc>
                <a:spcPct val="120000"/>
              </a:lnSpc>
            </a:pPr>
            <a:r>
              <a:rPr lang="en-GB" dirty="0" smtClean="0"/>
              <a:t>General </a:t>
            </a:r>
            <a:r>
              <a:rPr lang="en-GB" dirty="0"/>
              <a:t>Safety Requirements apply to all facilities and </a:t>
            </a:r>
            <a:r>
              <a:rPr lang="en-GB" dirty="0" smtClean="0"/>
              <a:t>activities</a:t>
            </a:r>
          </a:p>
          <a:p>
            <a:pPr>
              <a:lnSpc>
                <a:spcPct val="120000"/>
              </a:lnSpc>
            </a:pPr>
            <a:endParaRPr lang="en-GB" dirty="0"/>
          </a:p>
          <a:p>
            <a:pPr>
              <a:lnSpc>
                <a:spcPct val="120000"/>
              </a:lnSpc>
            </a:pPr>
            <a:r>
              <a:rPr lang="en-GB" dirty="0" smtClean="0"/>
              <a:t>Specific Safety Requirements…</a:t>
            </a:r>
          </a:p>
          <a:p>
            <a:pPr>
              <a:lnSpc>
                <a:spcPct val="120000"/>
              </a:lnSpc>
            </a:pPr>
            <a:endParaRPr lang="en-GB" dirty="0"/>
          </a:p>
          <a:p>
            <a:pPr>
              <a:lnSpc>
                <a:spcPct val="120000"/>
              </a:lnSpc>
            </a:pPr>
            <a:r>
              <a:rPr lang="en-GB" dirty="0" smtClean="0"/>
              <a:t>Collection </a:t>
            </a:r>
            <a:r>
              <a:rPr lang="en-GB" dirty="0"/>
              <a:t>of general and specific Safety Guides </a:t>
            </a:r>
            <a:r>
              <a:rPr lang="en-GB" dirty="0" smtClean="0"/>
              <a:t>reflect </a:t>
            </a:r>
            <a:r>
              <a:rPr lang="en-GB" dirty="0"/>
              <a:t>a consensus on what constitutes a high level of safety</a:t>
            </a:r>
            <a:endParaRPr lang="en-GB" dirty="0" smtClean="0">
              <a:latin typeface="Calibri" panose="020F0502020204030204" pitchFamily="34" charset="0"/>
            </a:endParaRPr>
          </a:p>
        </p:txBody>
      </p:sp>
    </p:spTree>
    <p:extLst>
      <p:ext uri="{BB962C8B-B14F-4D97-AF65-F5344CB8AC3E}">
        <p14:creationId xmlns:p14="http://schemas.microsoft.com/office/powerpoint/2010/main" val="204647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i="1">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i="1">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i="1">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i="1">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i="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ea typeface="ＭＳ Ｐゴシック" panose="020B0600070205080204" pitchFamily="34" charset="-128"/>
              </a:defRPr>
            </a:lvl9pPr>
          </a:lstStyle>
          <a:p>
            <a:pPr eaLnBrk="1" hangingPunct="1"/>
            <a:fld id="{CBFCEE43-F588-4751-AD9F-D3F7A0674C35}" type="slidenum">
              <a:rPr lang="en-GB" altLang="en-US" sz="1000" i="0">
                <a:solidFill>
                  <a:schemeClr val="bg2"/>
                </a:solidFill>
                <a:latin typeface="Arial" panose="020B0604020202020204" pitchFamily="34" charset="0"/>
              </a:rPr>
              <a:pPr eaLnBrk="1" hangingPunct="1"/>
              <a:t>54</a:t>
            </a:fld>
            <a:endParaRPr lang="en-GB" altLang="en-US" sz="1000" i="0">
              <a:solidFill>
                <a:schemeClr val="bg2"/>
              </a:solidFill>
              <a:latin typeface="Arial" panose="020B0604020202020204" pitchFamily="34" charset="0"/>
            </a:endParaRPr>
          </a:p>
        </p:txBody>
      </p:sp>
      <p:pic>
        <p:nvPicPr>
          <p:cNvPr id="18434" name="Picture 2" descr="5420_1021911004680_1732371649_39856_5100627_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5400"/>
            <a:ext cx="9105900" cy="682307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388" name="Text Box 3"/>
          <p:cNvSpPr txBox="1">
            <a:spLocks noChangeArrowheads="1"/>
          </p:cNvSpPr>
          <p:nvPr/>
        </p:nvSpPr>
        <p:spPr bwMode="auto">
          <a:xfrm>
            <a:off x="5808663" y="6078538"/>
            <a:ext cx="3335337"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175">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i="1">
                <a:solidFill>
                  <a:schemeClr val="tx1"/>
                </a:solidFill>
                <a:latin typeface="Times New Roman" charset="0"/>
                <a:ea typeface="ＭＳ Ｐゴシック" charset="0"/>
              </a:defRPr>
            </a:lvl1pPr>
            <a:lvl2pPr marL="742950" indent="-285750" eaLnBrk="0" hangingPunct="0">
              <a:defRPr i="1">
                <a:solidFill>
                  <a:schemeClr val="tx1"/>
                </a:solidFill>
                <a:latin typeface="Times New Roman" charset="0"/>
                <a:ea typeface="ＭＳ Ｐゴシック" charset="0"/>
              </a:defRPr>
            </a:lvl2pPr>
            <a:lvl3pPr marL="1143000" indent="-228600" eaLnBrk="0" hangingPunct="0">
              <a:defRPr i="1">
                <a:solidFill>
                  <a:schemeClr val="tx1"/>
                </a:solidFill>
                <a:latin typeface="Times New Roman" charset="0"/>
                <a:ea typeface="ＭＳ Ｐゴシック" charset="0"/>
              </a:defRPr>
            </a:lvl3pPr>
            <a:lvl4pPr marL="1600200" indent="-228600" eaLnBrk="0" hangingPunct="0">
              <a:defRPr i="1">
                <a:solidFill>
                  <a:schemeClr val="tx1"/>
                </a:solidFill>
                <a:latin typeface="Times New Roman" charset="0"/>
                <a:ea typeface="ＭＳ Ｐゴシック" charset="0"/>
              </a:defRPr>
            </a:lvl4pPr>
            <a:lvl5pPr marL="2057400" indent="-228600" eaLnBrk="0" hangingPunct="0">
              <a:defRPr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i="1">
                <a:solidFill>
                  <a:schemeClr val="tx1"/>
                </a:solidFill>
                <a:latin typeface="Times New Roman" charset="0"/>
                <a:ea typeface="ＭＳ Ｐゴシック" charset="0"/>
              </a:defRPr>
            </a:lvl9pPr>
          </a:lstStyle>
          <a:p>
            <a:pPr algn="ctr" eaLnBrk="1" hangingPunct="1">
              <a:defRPr/>
            </a:pPr>
            <a:r>
              <a:rPr lang="en-GB" sz="4000" b="1" i="0" smtClean="0">
                <a:solidFill>
                  <a:schemeClr val="bg1"/>
                </a:solidFill>
                <a:latin typeface="Arial" charset="0"/>
                <a:cs typeface="Arial" charset="0"/>
              </a:rPr>
              <a:t>Thank you! </a:t>
            </a: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0337"/>
            <a:ext cx="9144000" cy="761999"/>
          </a:xfrm>
        </p:spPr>
        <p:txBody>
          <a:bodyPr>
            <a:normAutofit fontScale="90000"/>
          </a:bodyPr>
          <a:lstStyle/>
          <a:p>
            <a:pPr eaLnBrk="1" hangingPunct="1"/>
            <a:r>
              <a:rPr lang="en-GB" sz="4000" kern="1200" dirty="0">
                <a:effectLst>
                  <a:outerShdw blurRad="38100" dist="38100" dir="2700000" algn="tl">
                    <a:srgbClr val="000000">
                      <a:alpha val="43137"/>
                    </a:srgbClr>
                  </a:outerShdw>
                </a:effectLst>
                <a:ea typeface="MS PGothic" pitchFamily="34" charset="-128"/>
                <a:cs typeface="+mj-cs"/>
              </a:rPr>
              <a:t>Safety Standards Hierarchy &amp; Categories</a:t>
            </a:r>
          </a:p>
        </p:txBody>
      </p:sp>
      <p:graphicFrame>
        <p:nvGraphicFramePr>
          <p:cNvPr id="3075" name="Object 25"/>
          <p:cNvGraphicFramePr>
            <a:graphicFrameLocks noChangeAspect="1"/>
          </p:cNvGraphicFramePr>
          <p:nvPr>
            <p:extLst>
              <p:ext uri="{D42A27DB-BD31-4B8C-83A1-F6EECF244321}">
                <p14:modId xmlns:p14="http://schemas.microsoft.com/office/powerpoint/2010/main" val="2850686165"/>
              </p:ext>
            </p:extLst>
          </p:nvPr>
        </p:nvGraphicFramePr>
        <p:xfrm>
          <a:off x="608014" y="1271906"/>
          <a:ext cx="8535987" cy="4343400"/>
        </p:xfrm>
        <a:graphic>
          <a:graphicData uri="http://schemas.openxmlformats.org/presentationml/2006/ole">
            <mc:AlternateContent xmlns:mc="http://schemas.openxmlformats.org/markup-compatibility/2006">
              <mc:Choice xmlns:v="urn:schemas-microsoft-com:vml" Requires="v">
                <p:oleObj spid="_x0000_s20532" name="CorelDRAW" r:id="rId4" imgW="66395160" imgH="35560080" progId="CorelDRAW.Graphic.11">
                  <p:embed/>
                </p:oleObj>
              </mc:Choice>
              <mc:Fallback>
                <p:oleObj name="CorelDRAW" r:id="rId4" imgW="66395160" imgH="35560080" progId="CorelDRAW.Graphic.11">
                  <p:embed/>
                  <p:pic>
                    <p:nvPicPr>
                      <p:cNvPr id="3075"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4" y="1271906"/>
                        <a:ext cx="853598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30"/>
          <p:cNvSpPr txBox="1">
            <a:spLocks noChangeArrowheads="1"/>
          </p:cNvSpPr>
          <p:nvPr/>
        </p:nvSpPr>
        <p:spPr bwMode="auto">
          <a:xfrm>
            <a:off x="2288473" y="1168202"/>
            <a:ext cx="6480623" cy="830985"/>
          </a:xfrm>
          <a:prstGeom prst="rect">
            <a:avLst/>
          </a:prstGeom>
          <a:solidFill>
            <a:srgbClr val="F5FDC7"/>
          </a:solidFill>
          <a:ln w="9525">
            <a:solidFill>
              <a:schemeClr val="tx1"/>
            </a:solidFill>
            <a:miter lim="800000"/>
            <a:headEnd/>
            <a:tailEnd/>
          </a:ln>
          <a:effectLst/>
          <a:extLst/>
        </p:spPr>
        <p:txBody>
          <a:bodyPr wrap="square" lIns="91429" tIns="45714" rIns="91429" bIns="45714">
            <a:spAutoFit/>
          </a:bodyPr>
          <a:lstStyle>
            <a:defPPr>
              <a:defRPr lang="en-GB"/>
            </a:defPPr>
            <a:lvl1pPr marL="285750" indent="-285750" eaLnBrk="1" hangingPunct="1">
              <a:spcBef>
                <a:spcPts val="0"/>
              </a:spcBef>
              <a:buFont typeface="Arial" panose="020B0604020202020204" pitchFamily="34" charset="0"/>
              <a:buChar char="•"/>
              <a:defRPr sz="1600" i="0">
                <a:latin typeface="Calibri" panose="020F0502020204030204" pitchFamily="34" charset="0"/>
                <a:cs typeface="Arial" charset="0"/>
              </a:defRPr>
            </a:lvl1pPr>
            <a:lvl2pPr marL="742950" indent="-285750" eaLnBrk="0" hangingPunct="0">
              <a:defRPr>
                <a:cs typeface="Arial" charset="0"/>
              </a:defRPr>
            </a:lvl2pPr>
            <a:lvl3pPr marL="1143000" indent="-228600" eaLnBrk="0" hangingPunct="0">
              <a:defRPr>
                <a:cs typeface="Arial" charset="0"/>
              </a:defRPr>
            </a:lvl3pPr>
            <a:lvl4pPr marL="1600200" indent="-228600" eaLnBrk="0" hangingPunct="0">
              <a:defRPr>
                <a:cs typeface="Arial" charset="0"/>
              </a:defRPr>
            </a:lvl4pPr>
            <a:lvl5pPr marL="2057400" indent="-228600" eaLnBrk="0" hangingPunct="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pPr marL="0" indent="0">
              <a:buNone/>
            </a:pPr>
            <a:r>
              <a:rPr lang="en-GB" dirty="0"/>
              <a:t>The structure of the safety standards reflects the ten Fundamental Safety Principles and the “</a:t>
            </a:r>
            <a:r>
              <a:rPr lang="en-GB" dirty="0" smtClean="0"/>
              <a:t>Roadmap” </a:t>
            </a:r>
            <a:r>
              <a:rPr lang="en-GB" dirty="0"/>
              <a:t>on the long-term structure of the safety standards</a:t>
            </a:r>
          </a:p>
        </p:txBody>
      </p:sp>
      <p:sp>
        <p:nvSpPr>
          <p:cNvPr id="3077" name="Text Box 31"/>
          <p:cNvSpPr txBox="1">
            <a:spLocks noChangeArrowheads="1"/>
          </p:cNvSpPr>
          <p:nvPr/>
        </p:nvSpPr>
        <p:spPr bwMode="auto">
          <a:xfrm>
            <a:off x="4210293" y="2848293"/>
            <a:ext cx="4558803" cy="1569648"/>
          </a:xfrm>
          <a:prstGeom prst="rect">
            <a:avLst/>
          </a:prstGeom>
          <a:solidFill>
            <a:srgbClr val="F5FDC7"/>
          </a:solidFill>
          <a:ln w="9525">
            <a:solidFill>
              <a:schemeClr val="tx1"/>
            </a:solidFill>
            <a:miter lim="800000"/>
            <a:headEnd/>
            <a:tailEnd/>
          </a:ln>
          <a:effectLst/>
          <a:extLst/>
        </p:spPr>
        <p:txBody>
          <a:bodyPr wrap="square" lIns="91429" tIns="45714" rIns="91429" bIns="45714">
            <a:spAutoFit/>
          </a:bodyPr>
          <a:lstStyle>
            <a:defPPr>
              <a:defRPr lang="en-GB"/>
            </a:defPPr>
            <a:lvl1pPr eaLnBrk="1" hangingPunct="1">
              <a:spcBef>
                <a:spcPct val="50000"/>
              </a:spcBef>
              <a:defRPr i="0">
                <a:latin typeface="Calibri" panose="020F0502020204030204" pitchFamily="34" charset="0"/>
                <a:cs typeface="Arial" charset="0"/>
              </a:defRPr>
            </a:lvl1pPr>
            <a:lvl2pPr marL="742950" indent="-285750" eaLnBrk="0" hangingPunct="0">
              <a:defRPr>
                <a:cs typeface="Arial" charset="0"/>
              </a:defRPr>
            </a:lvl2pPr>
            <a:lvl3pPr marL="1143000" indent="-228600" eaLnBrk="0" hangingPunct="0">
              <a:defRPr>
                <a:cs typeface="Arial" charset="0"/>
              </a:defRPr>
            </a:lvl3pPr>
            <a:lvl4pPr marL="1600200" indent="-228600" eaLnBrk="0" hangingPunct="0">
              <a:defRPr>
                <a:cs typeface="Arial" charset="0"/>
              </a:defRPr>
            </a:lvl4pPr>
            <a:lvl5pPr marL="2057400" indent="-228600" eaLnBrk="0" hangingPunct="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pPr marL="285750" indent="-285750">
              <a:spcBef>
                <a:spcPts val="0"/>
              </a:spcBef>
              <a:buFont typeface="Arial" panose="020B0604020202020204" pitchFamily="34" charset="0"/>
              <a:buChar char="•"/>
            </a:pPr>
            <a:r>
              <a:rPr lang="en-GB" sz="1600" dirty="0"/>
              <a:t>Requirements address what </a:t>
            </a:r>
            <a:r>
              <a:rPr lang="en-GB" sz="1600" dirty="0" smtClean="0"/>
              <a:t>shall </a:t>
            </a:r>
            <a:r>
              <a:rPr lang="en-GB" sz="1600" dirty="0"/>
              <a:t>be </a:t>
            </a:r>
            <a:r>
              <a:rPr lang="en-GB" sz="1600" dirty="0" smtClean="0"/>
              <a:t>done</a:t>
            </a:r>
          </a:p>
          <a:p>
            <a:pPr marL="538163" indent="-274638">
              <a:spcBef>
                <a:spcPts val="0"/>
              </a:spcBef>
              <a:buFont typeface="Arial" panose="020B0604020202020204" pitchFamily="34" charset="0"/>
              <a:buChar char="•"/>
            </a:pPr>
            <a:r>
              <a:rPr lang="en-GB" sz="1600" dirty="0" smtClean="0"/>
              <a:t>General </a:t>
            </a:r>
            <a:r>
              <a:rPr lang="en-GB" sz="1600" dirty="0"/>
              <a:t>Safety Requirements: Applicable to all facilities and </a:t>
            </a:r>
            <a:r>
              <a:rPr lang="en-GB" sz="1600" dirty="0" smtClean="0"/>
              <a:t>activities</a:t>
            </a:r>
          </a:p>
          <a:p>
            <a:pPr marL="538163" indent="-274638">
              <a:spcBef>
                <a:spcPts val="0"/>
              </a:spcBef>
              <a:buFont typeface="Arial" panose="020B0604020202020204" pitchFamily="34" charset="0"/>
              <a:buChar char="•"/>
            </a:pPr>
            <a:r>
              <a:rPr lang="en-GB" sz="1600" dirty="0" smtClean="0"/>
              <a:t> </a:t>
            </a:r>
            <a:r>
              <a:rPr lang="en-GB" sz="1600" dirty="0"/>
              <a:t>Specific Safety Requirements: Applicable to specified facilities or </a:t>
            </a:r>
            <a:r>
              <a:rPr lang="en-GB" sz="1600" dirty="0" smtClean="0"/>
              <a:t>activities</a:t>
            </a:r>
          </a:p>
          <a:p>
            <a:pPr marL="538163" indent="-274638">
              <a:spcBef>
                <a:spcPts val="0"/>
              </a:spcBef>
              <a:buFont typeface="Arial" panose="020B0604020202020204" pitchFamily="34" charset="0"/>
              <a:buChar char="•"/>
            </a:pPr>
            <a:r>
              <a:rPr lang="en-GB" sz="1600" dirty="0" smtClean="0"/>
              <a:t>Expressed as “shall” statements</a:t>
            </a:r>
            <a:endParaRPr lang="en-GB" sz="1600" dirty="0"/>
          </a:p>
        </p:txBody>
      </p:sp>
      <p:sp>
        <p:nvSpPr>
          <p:cNvPr id="3078" name="Text Box 32"/>
          <p:cNvSpPr txBox="1">
            <a:spLocks noChangeArrowheads="1"/>
          </p:cNvSpPr>
          <p:nvPr/>
        </p:nvSpPr>
        <p:spPr bwMode="auto">
          <a:xfrm>
            <a:off x="5417573" y="5125591"/>
            <a:ext cx="3351523" cy="1569648"/>
          </a:xfrm>
          <a:prstGeom prst="rect">
            <a:avLst/>
          </a:prstGeom>
          <a:solidFill>
            <a:srgbClr val="F5FDC7"/>
          </a:solidFill>
          <a:ln w="9525">
            <a:solidFill>
              <a:schemeClr val="tx1"/>
            </a:solidFill>
            <a:miter lim="800000"/>
            <a:headEnd/>
            <a:tailEnd/>
          </a:ln>
          <a:effectLst/>
          <a:extLst/>
        </p:spPr>
        <p:txBody>
          <a:bodyPr wrap="square" lIns="91429" tIns="45714" rIns="91429" bIns="45714">
            <a:spAutoFit/>
          </a:bodyPr>
          <a:lstStyle>
            <a:defPPr>
              <a:defRPr lang="en-GB"/>
            </a:defPPr>
            <a:lvl1pPr marL="285750" indent="-285750" eaLnBrk="1" hangingPunct="1">
              <a:spcBef>
                <a:spcPts val="0"/>
              </a:spcBef>
              <a:buFont typeface="Arial" panose="020B0604020202020204" pitchFamily="34" charset="0"/>
              <a:buChar char="•"/>
              <a:defRPr sz="1600" i="0">
                <a:latin typeface="Calibri" panose="020F0502020204030204" pitchFamily="34" charset="0"/>
                <a:cs typeface="Arial" charset="0"/>
              </a:defRPr>
            </a:lvl1pPr>
            <a:lvl2pPr marL="742950" indent="-285750" eaLnBrk="0" hangingPunct="0">
              <a:defRPr>
                <a:cs typeface="Arial" charset="0"/>
              </a:defRPr>
            </a:lvl2pPr>
            <a:lvl3pPr marL="1143000" indent="-228600" eaLnBrk="0" hangingPunct="0">
              <a:defRPr>
                <a:cs typeface="Arial" charset="0"/>
              </a:defRPr>
            </a:lvl3pPr>
            <a:lvl4pPr marL="1600200" indent="-228600" eaLnBrk="0" hangingPunct="0">
              <a:defRPr>
                <a:cs typeface="Arial" charset="0"/>
              </a:defRPr>
            </a:lvl4pPr>
            <a:lvl5pPr marL="2057400" indent="-228600" eaLnBrk="0" hangingPunct="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r>
              <a:rPr lang="en-GB" dirty="0"/>
              <a:t>Provide guidance on how to implement safety requirements </a:t>
            </a:r>
            <a:r>
              <a:rPr lang="en-GB" dirty="0" smtClean="0"/>
              <a:t>or how the requirements may be achieved</a:t>
            </a:r>
          </a:p>
          <a:p>
            <a:r>
              <a:rPr lang="en-GB" dirty="0" smtClean="0"/>
              <a:t>General </a:t>
            </a:r>
            <a:r>
              <a:rPr lang="en-GB" dirty="0"/>
              <a:t>or Specific Safety </a:t>
            </a:r>
            <a:r>
              <a:rPr lang="en-GB" dirty="0" smtClean="0"/>
              <a:t>Guides</a:t>
            </a:r>
          </a:p>
          <a:p>
            <a:r>
              <a:rPr lang="en-GB" dirty="0" smtClean="0"/>
              <a:t>Expressed </a:t>
            </a:r>
            <a:r>
              <a:rPr lang="en-GB" dirty="0"/>
              <a:t>as </a:t>
            </a:r>
            <a:r>
              <a:rPr lang="en-GB" dirty="0" smtClean="0"/>
              <a:t>“should” </a:t>
            </a:r>
            <a:r>
              <a:rPr lang="en-GB" dirty="0"/>
              <a:t>statements</a:t>
            </a:r>
          </a:p>
        </p:txBody>
      </p:sp>
      <p:pic>
        <p:nvPicPr>
          <p:cNvPr id="3079"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19" y="1162510"/>
            <a:ext cx="1462088" cy="2101850"/>
          </a:xfrm>
          <a:prstGeom prst="rect">
            <a:avLst/>
          </a:prstGeom>
          <a:noFill/>
          <a:ln w="1270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pic>
      <p:pic>
        <p:nvPicPr>
          <p:cNvPr id="3080"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6186" y="2848293"/>
            <a:ext cx="1520825" cy="2100262"/>
          </a:xfrm>
          <a:prstGeom prst="rect">
            <a:avLst/>
          </a:prstGeom>
          <a:noFill/>
          <a:ln w="3175">
            <a:solidFill>
              <a:schemeClr val="tx1"/>
            </a:solidFill>
            <a:miter lim="800000"/>
            <a:headEnd type="none" w="sm" len="sm"/>
            <a:tailEnd type="none" w="sm" len="sm"/>
          </a:ln>
          <a:effectLst>
            <a:outerShdw dist="107763"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pic>
      <p:pic>
        <p:nvPicPr>
          <p:cNvPr id="4225" name="Picture 12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6012" y="4535373"/>
            <a:ext cx="1622669" cy="215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9"/>
          <a:stretch>
            <a:fillRect/>
          </a:stretch>
        </p:blipFill>
        <p:spPr>
          <a:xfrm>
            <a:off x="-112109" y="3879668"/>
            <a:ext cx="2067145" cy="2032550"/>
          </a:xfrm>
          <a:prstGeom prst="rect">
            <a:avLst/>
          </a:prstGeom>
        </p:spPr>
      </p:pic>
    </p:spTree>
    <p:extLst>
      <p:ext uri="{BB962C8B-B14F-4D97-AF65-F5344CB8AC3E}">
        <p14:creationId xmlns:p14="http://schemas.microsoft.com/office/powerpoint/2010/main" val="134518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96752"/>
            <a:ext cx="6939531" cy="497403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268288" y="0"/>
            <a:ext cx="860425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eaLnBrk="1" hangingPunct="1">
              <a:spcBef>
                <a:spcPct val="20000"/>
              </a:spcBef>
              <a:defRPr sz="3600" b="1">
                <a:solidFill>
                  <a:schemeClr val="tx2"/>
                </a:solidFill>
                <a:latin typeface="+mj-lt"/>
                <a:cs typeface="+mj-cs"/>
              </a:defRPr>
            </a:lvl1pPr>
            <a:lvl2pPr eaLnBrk="0" hangingPunct="0">
              <a:spcBef>
                <a:spcPct val="20000"/>
              </a:spcBef>
              <a:defRPr sz="3600" b="1">
                <a:solidFill>
                  <a:schemeClr val="tx2"/>
                </a:solidFill>
                <a:latin typeface="Arial" charset="0"/>
              </a:defRPr>
            </a:lvl2pPr>
            <a:lvl3pPr eaLnBrk="0" hangingPunct="0">
              <a:spcBef>
                <a:spcPct val="20000"/>
              </a:spcBef>
              <a:defRPr sz="3600" b="1">
                <a:solidFill>
                  <a:schemeClr val="tx2"/>
                </a:solidFill>
                <a:latin typeface="Arial" charset="0"/>
              </a:defRPr>
            </a:lvl3pPr>
            <a:lvl4pPr eaLnBrk="0" hangingPunct="0">
              <a:spcBef>
                <a:spcPct val="20000"/>
              </a:spcBef>
              <a:defRPr sz="3600" b="1">
                <a:solidFill>
                  <a:schemeClr val="tx2"/>
                </a:solidFill>
                <a:latin typeface="Arial" charset="0"/>
              </a:defRPr>
            </a:lvl4pPr>
            <a:lvl5pPr eaLnBrk="0" hangingPunct="0">
              <a:spcBef>
                <a:spcPct val="20000"/>
              </a:spcBef>
              <a:defRPr sz="3600" b="1">
                <a:solidFill>
                  <a:schemeClr val="tx2"/>
                </a:solidFill>
                <a:latin typeface="Arial" charset="0"/>
              </a:defRPr>
            </a:lvl5pPr>
            <a:lvl6pPr marL="457200" fontAlgn="base">
              <a:spcBef>
                <a:spcPct val="20000"/>
              </a:spcBef>
              <a:spcAft>
                <a:spcPct val="0"/>
              </a:spcAft>
              <a:defRPr sz="3600" b="1">
                <a:solidFill>
                  <a:schemeClr val="tx2"/>
                </a:solidFill>
                <a:latin typeface="Arial" charset="0"/>
              </a:defRPr>
            </a:lvl6pPr>
            <a:lvl7pPr marL="914400" fontAlgn="base">
              <a:spcBef>
                <a:spcPct val="20000"/>
              </a:spcBef>
              <a:spcAft>
                <a:spcPct val="0"/>
              </a:spcAft>
              <a:defRPr sz="3600" b="1">
                <a:solidFill>
                  <a:schemeClr val="tx2"/>
                </a:solidFill>
                <a:latin typeface="Arial" charset="0"/>
              </a:defRPr>
            </a:lvl7pPr>
            <a:lvl8pPr marL="1371600" fontAlgn="base">
              <a:spcBef>
                <a:spcPct val="20000"/>
              </a:spcBef>
              <a:spcAft>
                <a:spcPct val="0"/>
              </a:spcAft>
              <a:defRPr sz="3600" b="1">
                <a:solidFill>
                  <a:schemeClr val="tx2"/>
                </a:solidFill>
                <a:latin typeface="Arial" charset="0"/>
              </a:defRPr>
            </a:lvl8pPr>
            <a:lvl9pPr marL="1828800" fontAlgn="base">
              <a:spcBef>
                <a:spcPct val="20000"/>
              </a:spcBef>
              <a:spcAft>
                <a:spcPct val="0"/>
              </a:spcAft>
              <a:defRPr sz="3600" b="1">
                <a:solidFill>
                  <a:schemeClr val="tx2"/>
                </a:solidFill>
                <a:latin typeface="Arial" charset="0"/>
              </a:defRPr>
            </a:lvl9pPr>
          </a:lstStyle>
          <a:p>
            <a:pPr>
              <a:defRPr/>
            </a:pPr>
            <a:r>
              <a:rPr lang="de-AT" altLang="en-US" i="0" dirty="0" err="1">
                <a:effectLst>
                  <a:outerShdw blurRad="38100" dist="38100" dir="2700000" algn="tl">
                    <a:srgbClr val="000000">
                      <a:alpha val="43137"/>
                    </a:srgbClr>
                  </a:outerShdw>
                </a:effectLst>
                <a:ea typeface="MS PGothic" pitchFamily="34" charset="-128"/>
              </a:rPr>
              <a:t>Structure</a:t>
            </a:r>
            <a:r>
              <a:rPr lang="de-AT" altLang="en-US" i="0" dirty="0">
                <a:effectLst>
                  <a:outerShdw blurRad="38100" dist="38100" dir="2700000" algn="tl">
                    <a:srgbClr val="000000">
                      <a:alpha val="43137"/>
                    </a:srgbClr>
                  </a:outerShdw>
                </a:effectLst>
                <a:ea typeface="MS PGothic" pitchFamily="34" charset="-128"/>
              </a:rPr>
              <a:t> </a:t>
            </a:r>
            <a:r>
              <a:rPr lang="de-AT" altLang="en-US" i="0" dirty="0" err="1">
                <a:effectLst>
                  <a:outerShdw blurRad="38100" dist="38100" dir="2700000" algn="tl">
                    <a:srgbClr val="000000">
                      <a:alpha val="43137"/>
                    </a:srgbClr>
                  </a:outerShdw>
                </a:effectLst>
                <a:ea typeface="MS PGothic" pitchFamily="34" charset="-128"/>
              </a:rPr>
              <a:t>of</a:t>
            </a:r>
            <a:r>
              <a:rPr lang="de-AT" altLang="en-US" i="0" dirty="0">
                <a:effectLst>
                  <a:outerShdw blurRad="38100" dist="38100" dir="2700000" algn="tl">
                    <a:srgbClr val="000000">
                      <a:alpha val="43137"/>
                    </a:srgbClr>
                  </a:outerShdw>
                </a:effectLst>
                <a:ea typeface="MS PGothic" pitchFamily="34" charset="-128"/>
              </a:rPr>
              <a:t> </a:t>
            </a:r>
            <a:r>
              <a:rPr lang="de-AT" altLang="en-US" i="0" dirty="0" err="1">
                <a:effectLst>
                  <a:outerShdw blurRad="38100" dist="38100" dir="2700000" algn="tl">
                    <a:srgbClr val="000000">
                      <a:alpha val="43137"/>
                    </a:srgbClr>
                  </a:outerShdw>
                </a:effectLst>
                <a:ea typeface="MS PGothic" pitchFamily="34" charset="-128"/>
              </a:rPr>
              <a:t>the</a:t>
            </a:r>
            <a:r>
              <a:rPr lang="de-AT" altLang="en-US" i="0" dirty="0">
                <a:effectLst>
                  <a:outerShdw blurRad="38100" dist="38100" dir="2700000" algn="tl">
                    <a:srgbClr val="000000">
                      <a:alpha val="43137"/>
                    </a:srgbClr>
                  </a:outerShdw>
                </a:effectLst>
                <a:ea typeface="MS PGothic" pitchFamily="34" charset="-128"/>
              </a:rPr>
              <a:t> </a:t>
            </a:r>
            <a:r>
              <a:rPr lang="de-AT" altLang="en-US" i="0" dirty="0" err="1">
                <a:effectLst>
                  <a:outerShdw blurRad="38100" dist="38100" dir="2700000" algn="tl">
                    <a:srgbClr val="000000">
                      <a:alpha val="43137"/>
                    </a:srgbClr>
                  </a:outerShdw>
                </a:effectLst>
                <a:ea typeface="MS PGothic" pitchFamily="34" charset="-128"/>
              </a:rPr>
              <a:t>Safety</a:t>
            </a:r>
            <a:r>
              <a:rPr lang="de-AT" altLang="en-US" i="0" dirty="0">
                <a:effectLst>
                  <a:outerShdw blurRad="38100" dist="38100" dir="2700000" algn="tl">
                    <a:srgbClr val="000000">
                      <a:alpha val="43137"/>
                    </a:srgbClr>
                  </a:outerShdw>
                </a:effectLst>
                <a:ea typeface="MS PGothic" pitchFamily="34" charset="-128"/>
              </a:rPr>
              <a:t> Standards</a:t>
            </a:r>
            <a:endParaRPr lang="en-US" altLang="en-US" i="0" dirty="0">
              <a:effectLst>
                <a:outerShdw blurRad="38100" dist="38100" dir="2700000" algn="tl">
                  <a:srgbClr val="000000">
                    <a:alpha val="43137"/>
                  </a:srgbClr>
                </a:outerShdw>
              </a:effectLst>
              <a:ea typeface="MS PGothic" pitchFamily="34" charset="-128"/>
            </a:endParaRPr>
          </a:p>
        </p:txBody>
      </p:sp>
    </p:spTree>
    <p:extLst>
      <p:ext uri="{BB962C8B-B14F-4D97-AF65-F5344CB8AC3E}">
        <p14:creationId xmlns:p14="http://schemas.microsoft.com/office/powerpoint/2010/main" val="213776413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kern="1200" dirty="0">
                <a:effectLst>
                  <a:outerShdw blurRad="38100" dist="38100" dir="2700000" algn="tl">
                    <a:srgbClr val="000000">
                      <a:alpha val="43137"/>
                    </a:srgbClr>
                  </a:outerShdw>
                </a:effectLst>
                <a:ea typeface="MS PGothic" pitchFamily="34" charset="-128"/>
                <a:cs typeface="+mj-cs"/>
              </a:rPr>
              <a:t>Other IAEA Publications</a:t>
            </a:r>
          </a:p>
        </p:txBody>
      </p:sp>
      <p:pic>
        <p:nvPicPr>
          <p:cNvPr id="4" name="Picture 3"/>
          <p:cNvPicPr>
            <a:picLocks noChangeAspect="1"/>
          </p:cNvPicPr>
          <p:nvPr/>
        </p:nvPicPr>
        <p:blipFill rotWithShape="1">
          <a:blip r:embed="rId3"/>
          <a:srcRect t="9713"/>
          <a:stretch/>
        </p:blipFill>
        <p:spPr>
          <a:xfrm>
            <a:off x="179109" y="1508289"/>
            <a:ext cx="8870623" cy="4382925"/>
          </a:xfrm>
          <a:prstGeom prst="rect">
            <a:avLst/>
          </a:prstGeom>
        </p:spPr>
      </p:pic>
    </p:spTree>
    <p:extLst>
      <p:ext uri="{BB962C8B-B14F-4D97-AF65-F5344CB8AC3E}">
        <p14:creationId xmlns:p14="http://schemas.microsoft.com/office/powerpoint/2010/main" val="2269185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2575" y="108585"/>
            <a:ext cx="8534400" cy="762000"/>
          </a:xfrm>
        </p:spPr>
        <p:txBody>
          <a:bodyPr/>
          <a:lstStyle/>
          <a:p>
            <a:pPr eaLnBrk="1" hangingPunct="1"/>
            <a:r>
              <a:rPr lang="en-GB" kern="1200" dirty="0">
                <a:effectLst>
                  <a:outerShdw blurRad="38100" dist="38100" dir="2700000" algn="tl">
                    <a:srgbClr val="000000">
                      <a:alpha val="43137"/>
                    </a:srgbClr>
                  </a:outerShdw>
                </a:effectLst>
                <a:ea typeface="MS PGothic" pitchFamily="34" charset="-128"/>
                <a:cs typeface="+mj-cs"/>
              </a:rPr>
              <a:t>Status of Safety Standards</a:t>
            </a:r>
          </a:p>
        </p:txBody>
      </p:sp>
      <p:sp>
        <p:nvSpPr>
          <p:cNvPr id="13315" name="Rectangle 3"/>
          <p:cNvSpPr>
            <a:spLocks noGrp="1" noChangeArrowheads="1"/>
          </p:cNvSpPr>
          <p:nvPr>
            <p:ph type="body" idx="1"/>
          </p:nvPr>
        </p:nvSpPr>
        <p:spPr>
          <a:xfrm>
            <a:off x="268288" y="1241425"/>
            <a:ext cx="8604250" cy="4956175"/>
          </a:xfrm>
        </p:spPr>
        <p:txBody>
          <a:bodyPr>
            <a:normAutofit fontScale="70000" lnSpcReduction="20000"/>
          </a:bodyPr>
          <a:lstStyle/>
          <a:p>
            <a:pPr eaLnBrk="1" hangingPunct="1">
              <a:lnSpc>
                <a:spcPct val="120000"/>
              </a:lnSpc>
              <a:spcBef>
                <a:spcPct val="0"/>
              </a:spcBef>
              <a:buSzTx/>
            </a:pPr>
            <a:r>
              <a:rPr lang="en-GB" dirty="0" smtClean="0"/>
              <a:t>IAEA Safety standards are </a:t>
            </a:r>
          </a:p>
          <a:p>
            <a:pPr lvl="1" eaLnBrk="1" hangingPunct="1">
              <a:lnSpc>
                <a:spcPct val="120000"/>
              </a:lnSpc>
              <a:spcBef>
                <a:spcPct val="0"/>
              </a:spcBef>
              <a:buSzTx/>
            </a:pPr>
            <a:endParaRPr lang="en-GB" sz="1000" dirty="0" smtClean="0"/>
          </a:p>
          <a:p>
            <a:pPr lvl="1" eaLnBrk="1" hangingPunct="1">
              <a:lnSpc>
                <a:spcPct val="120000"/>
              </a:lnSpc>
              <a:spcBef>
                <a:spcPct val="0"/>
              </a:spcBef>
              <a:buSzTx/>
            </a:pPr>
            <a:r>
              <a:rPr lang="en-GB" dirty="0" smtClean="0"/>
              <a:t>Binding for IAEA’s own activities</a:t>
            </a:r>
          </a:p>
          <a:p>
            <a:pPr lvl="1" eaLnBrk="1" hangingPunct="1">
              <a:lnSpc>
                <a:spcPct val="120000"/>
              </a:lnSpc>
              <a:spcBef>
                <a:spcPct val="0"/>
              </a:spcBef>
              <a:buSzTx/>
            </a:pPr>
            <a:endParaRPr lang="en-GB" sz="1000" dirty="0" smtClean="0"/>
          </a:p>
          <a:p>
            <a:pPr lvl="1" eaLnBrk="1" hangingPunct="1">
              <a:lnSpc>
                <a:spcPct val="120000"/>
              </a:lnSpc>
              <a:spcBef>
                <a:spcPct val="0"/>
              </a:spcBef>
              <a:buSzTx/>
            </a:pPr>
            <a:r>
              <a:rPr lang="en-GB" dirty="0" smtClean="0"/>
              <a:t>Not binding on the Member States</a:t>
            </a:r>
          </a:p>
          <a:p>
            <a:pPr marL="0" indent="0" eaLnBrk="1" hangingPunct="1">
              <a:lnSpc>
                <a:spcPct val="120000"/>
              </a:lnSpc>
              <a:spcBef>
                <a:spcPct val="0"/>
              </a:spcBef>
              <a:buSzTx/>
              <a:buNone/>
            </a:pPr>
            <a:r>
              <a:rPr lang="en-GB" dirty="0" smtClean="0"/>
              <a:t>BUT</a:t>
            </a:r>
          </a:p>
          <a:p>
            <a:pPr lvl="1" eaLnBrk="1" hangingPunct="1">
              <a:lnSpc>
                <a:spcPct val="120000"/>
              </a:lnSpc>
              <a:spcBef>
                <a:spcPct val="0"/>
              </a:spcBef>
              <a:buSzTx/>
            </a:pPr>
            <a:r>
              <a:rPr lang="en-GB" dirty="0" smtClean="0"/>
              <a:t>may be adopted by them and directly used as reference for review of national standards and as benchmark for harmonization</a:t>
            </a:r>
          </a:p>
          <a:p>
            <a:pPr marL="0" indent="0" eaLnBrk="1" hangingPunct="1">
              <a:lnSpc>
                <a:spcPct val="120000"/>
              </a:lnSpc>
              <a:spcBef>
                <a:spcPct val="0"/>
              </a:spcBef>
              <a:buSzTx/>
              <a:buNone/>
            </a:pPr>
            <a:r>
              <a:rPr lang="en-GB" sz="3100" dirty="0" smtClean="0"/>
              <a:t>EXCEPT</a:t>
            </a:r>
            <a:r>
              <a:rPr lang="en-GB" dirty="0" smtClean="0"/>
              <a:t>				</a:t>
            </a:r>
          </a:p>
          <a:p>
            <a:pPr lvl="1" eaLnBrk="1" hangingPunct="1">
              <a:lnSpc>
                <a:spcPct val="120000"/>
              </a:lnSpc>
              <a:spcBef>
                <a:spcPct val="0"/>
              </a:spcBef>
              <a:buSzTx/>
            </a:pPr>
            <a:r>
              <a:rPr lang="en-GB" dirty="0" smtClean="0"/>
              <a:t>In relation to operations assisted by the IAEA e.g.: </a:t>
            </a:r>
          </a:p>
          <a:p>
            <a:pPr lvl="2" eaLnBrk="1" hangingPunct="1">
              <a:lnSpc>
                <a:spcPct val="120000"/>
              </a:lnSpc>
              <a:spcBef>
                <a:spcPct val="0"/>
              </a:spcBef>
              <a:buSzTx/>
            </a:pPr>
            <a:r>
              <a:rPr lang="en-GB" sz="2800" dirty="0" smtClean="0"/>
              <a:t>Integrated Regulatory Review Service</a:t>
            </a:r>
          </a:p>
          <a:p>
            <a:pPr lvl="2" eaLnBrk="1" hangingPunct="1">
              <a:lnSpc>
                <a:spcPct val="120000"/>
              </a:lnSpc>
              <a:spcBef>
                <a:spcPct val="0"/>
              </a:spcBef>
              <a:buSzTx/>
            </a:pPr>
            <a:r>
              <a:rPr lang="en-GB" sz="2800" dirty="0" smtClean="0"/>
              <a:t>Technical Cooperation Fund work</a:t>
            </a:r>
          </a:p>
          <a:p>
            <a:pPr lvl="2" eaLnBrk="1" hangingPunct="1">
              <a:lnSpc>
                <a:spcPct val="120000"/>
              </a:lnSpc>
              <a:spcBef>
                <a:spcPct val="0"/>
              </a:spcBef>
              <a:buSzTx/>
            </a:pPr>
            <a:r>
              <a:rPr lang="en-GB" sz="2800" dirty="0" smtClean="0"/>
              <a:t>States wishing to enter into project agreements with the IAEA</a:t>
            </a:r>
          </a:p>
          <a:p>
            <a:pPr marL="0" indent="0" algn="ctr">
              <a:lnSpc>
                <a:spcPct val="120000"/>
              </a:lnSpc>
              <a:spcBef>
                <a:spcPct val="0"/>
              </a:spcBef>
              <a:buSzTx/>
              <a:buNone/>
            </a:pPr>
            <a:endParaRPr lang="en-GB" altLang="en-US" dirty="0"/>
          </a:p>
          <a:p>
            <a:pPr marL="0" indent="0">
              <a:lnSpc>
                <a:spcPct val="120000"/>
              </a:lnSpc>
              <a:spcBef>
                <a:spcPct val="0"/>
              </a:spcBef>
              <a:buSzTx/>
              <a:buNone/>
            </a:pPr>
            <a:r>
              <a:rPr lang="en-US" altLang="en-US" sz="1800" b="1" dirty="0" smtClean="0">
                <a:solidFill>
                  <a:srgbClr val="C00000"/>
                </a:solidFill>
              </a:rPr>
              <a:t>http</a:t>
            </a:r>
            <a:r>
              <a:rPr lang="en-US" altLang="en-US" sz="1800" b="1" dirty="0">
                <a:solidFill>
                  <a:srgbClr val="C00000"/>
                </a:solidFill>
              </a:rPr>
              <a:t>://www-ns.iaea.org/standards/default.asp</a:t>
            </a:r>
          </a:p>
          <a:p>
            <a:pPr marL="0" indent="0">
              <a:lnSpc>
                <a:spcPct val="105000"/>
              </a:lnSpc>
              <a:spcBef>
                <a:spcPct val="0"/>
              </a:spcBef>
              <a:buSzTx/>
              <a:buNone/>
            </a:pPr>
            <a:endParaRPr lang="en-GB" sz="3600" dirty="0" smtClean="0"/>
          </a:p>
        </p:txBody>
      </p:sp>
      <p:pic>
        <p:nvPicPr>
          <p:cNvPr id="2" name="Picture 1"/>
          <p:cNvPicPr>
            <a:picLocks noChangeAspect="1"/>
          </p:cNvPicPr>
          <p:nvPr/>
        </p:nvPicPr>
        <p:blipFill>
          <a:blip r:embed="rId3"/>
          <a:stretch>
            <a:fillRect/>
          </a:stretch>
        </p:blipFill>
        <p:spPr>
          <a:xfrm>
            <a:off x="5111206" y="5020056"/>
            <a:ext cx="3878851" cy="1837944"/>
          </a:xfrm>
          <a:prstGeom prst="rect">
            <a:avLst/>
          </a:prstGeom>
        </p:spPr>
      </p:pic>
    </p:spTree>
    <p:extLst>
      <p:ext uri="{BB962C8B-B14F-4D97-AF65-F5344CB8AC3E}">
        <p14:creationId xmlns:p14="http://schemas.microsoft.com/office/powerpoint/2010/main" val="2027504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RaSaReN for RAIS workshop">
  <a:themeElements>
    <a:clrScheme name="">
      <a:dk1>
        <a:srgbClr val="000000"/>
      </a:dk1>
      <a:lt1>
        <a:srgbClr val="F9F0DF"/>
      </a:lt1>
      <a:dk2>
        <a:srgbClr val="003399"/>
      </a:dk2>
      <a:lt2>
        <a:srgbClr val="000000"/>
      </a:lt2>
      <a:accent1>
        <a:srgbClr val="99CCFF"/>
      </a:accent1>
      <a:accent2>
        <a:srgbClr val="8681B8"/>
      </a:accent2>
      <a:accent3>
        <a:srgbClr val="FBF6EC"/>
      </a:accent3>
      <a:accent4>
        <a:srgbClr val="000000"/>
      </a:accent4>
      <a:accent5>
        <a:srgbClr val="CAE2FF"/>
      </a:accent5>
      <a:accent6>
        <a:srgbClr val="7974A6"/>
      </a:accent6>
      <a:hlink>
        <a:srgbClr val="FCD3C1"/>
      </a:hlink>
      <a:folHlink>
        <a:srgbClr val="3366CC"/>
      </a:folHlink>
    </a:clrScheme>
    <a:fontScheme name="RaSaReN for RAIS worksh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aSaReN for RAIS worksho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aSaReN for RAIS worksho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aSaReN for RAIS worksho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aSaReN for RAIS worksho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aSaReN for RAIS worksh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aSaReN for RAIS worksh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aSaReN for RAIS worksh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BD33F2B5543145A7040B516C356414" ma:contentTypeVersion="0" ma:contentTypeDescription="Create a new document." ma:contentTypeScope="" ma:versionID="ce3fc45fc759b25f3e68e0a172e2ff8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52FF77-3703-4A6B-80AD-264C1C077EEB}">
  <ds:schemaRefs>
    <ds:schemaRef ds:uri="http://schemas.microsoft.com/sharepoint/v3/contenttype/forms"/>
  </ds:schemaRefs>
</ds:datastoreItem>
</file>

<file path=customXml/itemProps2.xml><?xml version="1.0" encoding="utf-8"?>
<ds:datastoreItem xmlns:ds="http://schemas.openxmlformats.org/officeDocument/2006/customXml" ds:itemID="{FA387B24-6CEC-4C7B-804E-B280CBE9936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3EB22B8-DAA8-47C1-A5F0-CC2BDA2AAA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template with new logo</Template>
  <TotalTime>6971</TotalTime>
  <Words>4859</Words>
  <Application>Microsoft Office PowerPoint</Application>
  <PresentationFormat>On-screen Show (4:3)</PresentationFormat>
  <Paragraphs>623</Paragraphs>
  <Slides>54</Slides>
  <Notes>48</Notes>
  <HiddenSlides>6</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3" baseType="lpstr">
      <vt:lpstr>ＭＳ Ｐゴシック</vt:lpstr>
      <vt:lpstr>ＭＳ Ｐゴシック</vt:lpstr>
      <vt:lpstr>Arial</vt:lpstr>
      <vt:lpstr>Calibri</vt:lpstr>
      <vt:lpstr>Courier New</vt:lpstr>
      <vt:lpstr>Times New Roman</vt:lpstr>
      <vt:lpstr>Wingdings</vt:lpstr>
      <vt:lpstr>RaSaReN for RAIS workshop</vt:lpstr>
      <vt:lpstr>CorelDRAW</vt:lpstr>
      <vt:lpstr>The International Standards for the Safety of Radioactive Waste Management</vt:lpstr>
      <vt:lpstr>History</vt:lpstr>
      <vt:lpstr>History</vt:lpstr>
      <vt:lpstr>Development of Safety Standards</vt:lpstr>
      <vt:lpstr>PowerPoint Presentation</vt:lpstr>
      <vt:lpstr>Safety Standards Hierarchy &amp; Categories</vt:lpstr>
      <vt:lpstr>PowerPoint Presentation</vt:lpstr>
      <vt:lpstr>Other IAEA Publications</vt:lpstr>
      <vt:lpstr>Status of Safety Standards</vt:lpstr>
      <vt:lpstr>Status of Safety Standards</vt:lpstr>
      <vt:lpstr>Status of Safety Standards</vt:lpstr>
      <vt:lpstr>PowerPoint Presentation</vt:lpstr>
      <vt:lpstr>Safety Fundamentals</vt:lpstr>
      <vt:lpstr>Safety Fundamentals</vt:lpstr>
      <vt:lpstr>PowerPoint Presentation</vt:lpstr>
      <vt:lpstr>General Safety Requirements</vt:lpstr>
      <vt:lpstr>General Safety Requirements</vt:lpstr>
      <vt:lpstr>General Safety Requirements</vt:lpstr>
      <vt:lpstr>General Safety Requirements</vt:lpstr>
      <vt:lpstr>General Safety Requirements</vt:lpstr>
      <vt:lpstr>General Safety Requirements</vt:lpstr>
      <vt:lpstr>General Safety Requirements</vt:lpstr>
      <vt:lpstr>General Safety Requirements</vt:lpstr>
      <vt:lpstr>General Safety Requirements</vt:lpstr>
      <vt:lpstr>General Safety Requirements</vt:lpstr>
      <vt:lpstr>PowerPoint Presentation</vt:lpstr>
      <vt:lpstr>General Safety Requirements</vt:lpstr>
      <vt:lpstr>General Safety Requirements</vt:lpstr>
      <vt:lpstr>General Safety Requirements</vt:lpstr>
      <vt:lpstr>PowerPoint Presentation</vt:lpstr>
      <vt:lpstr>Specific Safety Requirement</vt:lpstr>
      <vt:lpstr>Specific Safety Requirement</vt:lpstr>
      <vt:lpstr>Specific Safety Requirement</vt:lpstr>
      <vt:lpstr>Specific Safety Requirement (SSR-5)</vt:lpstr>
      <vt:lpstr>Specific Safety Requirement (SSR-5)</vt:lpstr>
      <vt:lpstr>Specific Safety Requirement</vt:lpstr>
      <vt:lpstr>PowerPoint Presentation</vt:lpstr>
      <vt:lpstr>Safety Guides for Safety Requirements</vt:lpstr>
      <vt:lpstr>Safety Guides for Safety Requirements</vt:lpstr>
      <vt:lpstr>Safety Guides for Safety Requirements</vt:lpstr>
      <vt:lpstr>Safety Guides for Safety Requirements</vt:lpstr>
      <vt:lpstr>Safety Guides for Safety Requirements</vt:lpstr>
      <vt:lpstr>Safety Guides for Safety Requirements</vt:lpstr>
      <vt:lpstr>Safety Guides for Safety Requirements</vt:lpstr>
      <vt:lpstr>Safety Guides for Safety Requirements</vt:lpstr>
      <vt:lpstr>Safety Guides for Safety Requirements</vt:lpstr>
      <vt:lpstr>Safety Guides for Safety Requirements</vt:lpstr>
      <vt:lpstr>Safety Guides for Safety Requirements</vt:lpstr>
      <vt:lpstr>Safety Guides for Safety Requirements</vt:lpstr>
      <vt:lpstr>PowerPoint Presentation</vt:lpstr>
      <vt:lpstr>PowerPoint Presentation</vt:lpstr>
      <vt:lpstr>PowerPoint Presentation</vt:lpstr>
      <vt:lpstr>Summary</vt:lpstr>
      <vt:lpstr>PowerPoint Presentation</vt:lpstr>
    </vt:vector>
  </TitlesOfParts>
  <Company>IAEA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Standards, Guidance and Instruments regarding Radiation Safety Regulatory Infrastructure  2nd Regional Coordination and Planning Meeting (combined RAF/9/031 RAF/9/032 and RAF/9/037) Cairo, Egypt, 15-20 April 2007</dc:title>
  <dc:creator>HEINBERG, Cynthia Lynn</dc:creator>
  <cp:lastModifiedBy>Japie van Blerk</cp:lastModifiedBy>
  <cp:revision>586</cp:revision>
  <cp:lastPrinted>2004-05-19T13:00:21Z</cp:lastPrinted>
  <dcterms:created xsi:type="dcterms:W3CDTF">2007-04-12T16:22:23Z</dcterms:created>
  <dcterms:modified xsi:type="dcterms:W3CDTF">2017-05-15T00:46:08Z</dcterms:modified>
</cp:coreProperties>
</file>