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8" r:id="rId2"/>
  </p:sldMasterIdLst>
  <p:notesMasterIdLst>
    <p:notesMasterId r:id="rId38"/>
  </p:notesMasterIdLst>
  <p:sldIdLst>
    <p:sldId id="256" r:id="rId3"/>
    <p:sldId id="342" r:id="rId4"/>
    <p:sldId id="366" r:id="rId5"/>
    <p:sldId id="365" r:id="rId6"/>
    <p:sldId id="376" r:id="rId7"/>
    <p:sldId id="378" r:id="rId8"/>
    <p:sldId id="367" r:id="rId9"/>
    <p:sldId id="361" r:id="rId10"/>
    <p:sldId id="368" r:id="rId11"/>
    <p:sldId id="369" r:id="rId12"/>
    <p:sldId id="370" r:id="rId13"/>
    <p:sldId id="362" r:id="rId14"/>
    <p:sldId id="363" r:id="rId15"/>
    <p:sldId id="371" r:id="rId16"/>
    <p:sldId id="373" r:id="rId17"/>
    <p:sldId id="347" r:id="rId18"/>
    <p:sldId id="348" r:id="rId19"/>
    <p:sldId id="349" r:id="rId20"/>
    <p:sldId id="350" r:id="rId21"/>
    <p:sldId id="351" r:id="rId22"/>
    <p:sldId id="330" r:id="rId23"/>
    <p:sldId id="374" r:id="rId24"/>
    <p:sldId id="372" r:id="rId25"/>
    <p:sldId id="354" r:id="rId26"/>
    <p:sldId id="355" r:id="rId27"/>
    <p:sldId id="377" r:id="rId28"/>
    <p:sldId id="345" r:id="rId29"/>
    <p:sldId id="344" r:id="rId30"/>
    <p:sldId id="358" r:id="rId31"/>
    <p:sldId id="379" r:id="rId32"/>
    <p:sldId id="375" r:id="rId33"/>
    <p:sldId id="339" r:id="rId34"/>
    <p:sldId id="357" r:id="rId35"/>
    <p:sldId id="380" r:id="rId36"/>
    <p:sldId id="343" r:id="rId37"/>
  </p:sldIdLst>
  <p:sldSz cx="9144000" cy="6858000" type="screen4x3"/>
  <p:notesSz cx="9926638" cy="666908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5472">
          <p15:clr>
            <a:srgbClr val="A4A3A4"/>
          </p15:clr>
        </p15:guide>
        <p15:guide id="3" pos="2958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FFFF00"/>
    <a:srgbClr val="FF0000"/>
    <a:srgbClr val="FFFFFF"/>
    <a:srgbClr val="FF3399"/>
    <a:srgbClr val="FF9900"/>
    <a:srgbClr val="008000"/>
    <a:srgbClr val="FF3300"/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4320"/>
        <p:guide pos="5472"/>
        <p:guide pos="2958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3C566-0CBA-4A53-B54D-0FCE33A3E470}" type="doc">
      <dgm:prSet loTypeId="urn:microsoft.com/office/officeart/2005/8/layout/cycle6#1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B87D6491-0676-4D6A-8237-B2EBBB1F294C}">
      <dgm:prSet phldrT="[Text]" custT="1"/>
      <dgm:spPr>
        <a:solidFill>
          <a:srgbClr val="003399"/>
        </a:solidFill>
      </dgm:spPr>
      <dgm:t>
        <a:bodyPr/>
        <a:lstStyle/>
        <a:p>
          <a:r>
            <a:rPr lang="id-ID" sz="2000" dirty="0" smtClean="0"/>
            <a:t>LAPAN</a:t>
          </a:r>
          <a:endParaRPr lang="en-US" sz="2000" dirty="0"/>
        </a:p>
      </dgm:t>
    </dgm:pt>
    <dgm:pt modelId="{1C1F87C5-63A1-40C5-A58B-BE8E050D3F0E}" type="parTrans" cxnId="{57ADEFE1-CDC7-4F89-923A-C6654DE6749C}">
      <dgm:prSet/>
      <dgm:spPr/>
      <dgm:t>
        <a:bodyPr/>
        <a:lstStyle/>
        <a:p>
          <a:endParaRPr lang="en-US" sz="1100"/>
        </a:p>
      </dgm:t>
    </dgm:pt>
    <dgm:pt modelId="{4544F4CF-E0FD-4EE8-A1EB-654EA7D8802E}" type="sibTrans" cxnId="{57ADEFE1-CDC7-4F89-923A-C6654DE6749C}">
      <dgm:prSet/>
      <dgm:spPr>
        <a:ln w="34925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28998B13-3FA1-4D67-9C50-FB6B74E3BE3A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/>
            <a:t>BATAN</a:t>
          </a:r>
          <a:endParaRPr lang="en-US" sz="2000" dirty="0"/>
        </a:p>
      </dgm:t>
    </dgm:pt>
    <dgm:pt modelId="{EEFA2C6F-337A-4950-B23F-EEA93041C722}" type="parTrans" cxnId="{C8FF6162-3229-480B-90D2-053C4C258F98}">
      <dgm:prSet/>
      <dgm:spPr/>
      <dgm:t>
        <a:bodyPr/>
        <a:lstStyle/>
        <a:p>
          <a:endParaRPr lang="en-US" sz="1100"/>
        </a:p>
      </dgm:t>
    </dgm:pt>
    <dgm:pt modelId="{8D74F9DA-D3D4-4833-9570-B6B56CBF0A51}" type="sibTrans" cxnId="{C8FF6162-3229-480B-90D2-053C4C258F98}">
      <dgm:prSet/>
      <dgm:spPr>
        <a:ln w="34925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354E2E45-958A-41C4-88E9-DC4D11EECE7C}">
      <dgm:prSet phldrT="[Text]" custT="1"/>
      <dgm:spPr>
        <a:solidFill>
          <a:srgbClr val="CC00FF"/>
        </a:solidFill>
      </dgm:spPr>
      <dgm:t>
        <a:bodyPr/>
        <a:lstStyle/>
        <a:p>
          <a:r>
            <a:rPr lang="id-ID" sz="1400" dirty="0" smtClean="0"/>
            <a:t>BIG</a:t>
          </a:r>
          <a:endParaRPr lang="en-US" sz="1400" dirty="0"/>
        </a:p>
      </dgm:t>
    </dgm:pt>
    <dgm:pt modelId="{E25D37BD-0834-4878-9C3E-DE29A7F519A0}" type="parTrans" cxnId="{DEE1559A-BCBE-4D13-8209-D23F7DCEE3A5}">
      <dgm:prSet/>
      <dgm:spPr/>
      <dgm:t>
        <a:bodyPr/>
        <a:lstStyle/>
        <a:p>
          <a:endParaRPr lang="en-US" sz="1100"/>
        </a:p>
      </dgm:t>
    </dgm:pt>
    <dgm:pt modelId="{A901EE96-6F5D-4A98-9B70-405785B8F3CE}" type="sibTrans" cxnId="{DEE1559A-BCBE-4D13-8209-D23F7DCEE3A5}">
      <dgm:prSet/>
      <dgm:spPr>
        <a:ln w="34925" cmpd="sng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4CB7ED2D-6B85-417D-BD1D-F9C0F4E32FB3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1400" dirty="0" smtClean="0"/>
            <a:t>BSN</a:t>
          </a:r>
          <a:endParaRPr lang="en-US" sz="1400" dirty="0"/>
        </a:p>
      </dgm:t>
    </dgm:pt>
    <dgm:pt modelId="{8E8CF88B-D6AB-46CA-8193-D0B3B0296206}" type="parTrans" cxnId="{DA9BF894-EDFA-4671-B974-758686DF9BAE}">
      <dgm:prSet/>
      <dgm:spPr/>
      <dgm:t>
        <a:bodyPr/>
        <a:lstStyle/>
        <a:p>
          <a:endParaRPr lang="en-US" sz="1100"/>
        </a:p>
      </dgm:t>
    </dgm:pt>
    <dgm:pt modelId="{2AEC397B-5F98-47F3-B908-2A3103895CEC}" type="sibTrans" cxnId="{DA9BF894-EDFA-4671-B974-758686DF9BAE}">
      <dgm:prSet/>
      <dgm:spPr>
        <a:ln w="34925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F71A6998-AA3A-41B0-AC06-BE17CA4787E8}">
      <dgm:prSet phldrT="[Text]" custT="1"/>
      <dgm:spPr>
        <a:solidFill>
          <a:srgbClr val="7030A0"/>
        </a:solidFill>
      </dgm:spPr>
      <dgm:t>
        <a:bodyPr/>
        <a:lstStyle/>
        <a:p>
          <a:r>
            <a:rPr lang="id-ID" sz="1400" dirty="0" smtClean="0"/>
            <a:t>LIPI</a:t>
          </a:r>
          <a:endParaRPr lang="en-US" sz="1400" dirty="0"/>
        </a:p>
      </dgm:t>
    </dgm:pt>
    <dgm:pt modelId="{74E78B62-B478-4AC9-83FF-1CDD63FC3AFA}" type="parTrans" cxnId="{EA137DD4-F395-4CDD-A2F5-074060C6B823}">
      <dgm:prSet/>
      <dgm:spPr/>
      <dgm:t>
        <a:bodyPr/>
        <a:lstStyle/>
        <a:p>
          <a:endParaRPr lang="en-US" sz="1100"/>
        </a:p>
      </dgm:t>
    </dgm:pt>
    <dgm:pt modelId="{822E6FCE-7D6C-4766-AC04-B4C67200D7E4}" type="sibTrans" cxnId="{EA137DD4-F395-4CDD-A2F5-074060C6B823}">
      <dgm:prSet/>
      <dgm:spPr>
        <a:ln w="34925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9AAD4C89-C833-4BFF-A0F0-910823C26EB3}">
      <dgm:prSet custT="1"/>
      <dgm:spPr>
        <a:solidFill>
          <a:srgbClr val="FFC000"/>
        </a:solidFill>
      </dgm:spPr>
      <dgm:t>
        <a:bodyPr/>
        <a:lstStyle/>
        <a:p>
          <a:r>
            <a:rPr lang="id-ID" sz="1400" dirty="0" smtClean="0"/>
            <a:t>BPPT</a:t>
          </a:r>
          <a:endParaRPr lang="en-US" sz="1400" dirty="0"/>
        </a:p>
      </dgm:t>
    </dgm:pt>
    <dgm:pt modelId="{15373095-414C-4149-9C54-CDC8F9B04B2A}" type="parTrans" cxnId="{ACE7F820-D616-4606-82A0-C0010CD2C52B}">
      <dgm:prSet/>
      <dgm:spPr/>
      <dgm:t>
        <a:bodyPr/>
        <a:lstStyle/>
        <a:p>
          <a:endParaRPr lang="en-US" sz="1100"/>
        </a:p>
      </dgm:t>
    </dgm:pt>
    <dgm:pt modelId="{3B338072-B20B-45A1-A5C2-4385219EE4B8}" type="sibTrans" cxnId="{ACE7F820-D616-4606-82A0-C0010CD2C52B}">
      <dgm:prSet/>
      <dgm:spPr>
        <a:ln w="34925">
          <a:solidFill>
            <a:srgbClr val="C00000"/>
          </a:solidFill>
        </a:ln>
      </dgm:spPr>
      <dgm:t>
        <a:bodyPr/>
        <a:lstStyle/>
        <a:p>
          <a:endParaRPr lang="en-US" sz="1100"/>
        </a:p>
      </dgm:t>
    </dgm:pt>
    <dgm:pt modelId="{A670B764-EF37-45AE-A1D5-DEE540D0ECA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2000" b="1" dirty="0" smtClean="0">
              <a:solidFill>
                <a:schemeClr val="tx1"/>
              </a:solidFill>
            </a:rPr>
            <a:t>BAPETEN</a:t>
          </a:r>
          <a:endParaRPr lang="en-US" sz="2000" b="1" dirty="0">
            <a:solidFill>
              <a:schemeClr val="tx1"/>
            </a:solidFill>
          </a:endParaRPr>
        </a:p>
      </dgm:t>
    </dgm:pt>
    <dgm:pt modelId="{12C6802D-31F3-4E71-BF9F-7C938032D3D6}" type="parTrans" cxnId="{C3CAE091-960B-4455-97ED-E80CCD2556A4}">
      <dgm:prSet/>
      <dgm:spPr/>
      <dgm:t>
        <a:bodyPr/>
        <a:lstStyle/>
        <a:p>
          <a:endParaRPr lang="id-ID"/>
        </a:p>
      </dgm:t>
    </dgm:pt>
    <dgm:pt modelId="{C7615B76-186D-41D8-8269-2B8DFD9695C2}" type="sibTrans" cxnId="{C3CAE091-960B-4455-97ED-E80CCD2556A4}">
      <dgm:prSet/>
      <dgm:spPr/>
      <dgm:t>
        <a:bodyPr/>
        <a:lstStyle/>
        <a:p>
          <a:endParaRPr lang="id-ID"/>
        </a:p>
      </dgm:t>
    </dgm:pt>
    <dgm:pt modelId="{FEE0E088-C20D-4EBE-9F40-EA9DF9F6AE74}" type="pres">
      <dgm:prSet presAssocID="{F1E3C566-0CBA-4A53-B54D-0FCE33A3E4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5EBE43-9A7F-4A0F-A589-C048C6DAFFF3}" type="pres">
      <dgm:prSet presAssocID="{B87D6491-0676-4D6A-8237-B2EBBB1F294C}" presName="node" presStyleLbl="node1" presStyleIdx="0" presStyleCnt="7" custScaleX="172792" custScaleY="133686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5A8AB2E7-9714-4965-8BB4-D0586FF3FC01}" type="pres">
      <dgm:prSet presAssocID="{B87D6491-0676-4D6A-8237-B2EBBB1F294C}" presName="spNode" presStyleCnt="0"/>
      <dgm:spPr/>
    </dgm:pt>
    <dgm:pt modelId="{D915351D-C35F-45B7-82DC-932BD579C044}" type="pres">
      <dgm:prSet presAssocID="{4544F4CF-E0FD-4EE8-A1EB-654EA7D8802E}" presName="sibTrans" presStyleLbl="sibTrans1D1" presStyleIdx="0" presStyleCnt="7"/>
      <dgm:spPr/>
      <dgm:t>
        <a:bodyPr/>
        <a:lstStyle/>
        <a:p>
          <a:endParaRPr lang="en-US"/>
        </a:p>
      </dgm:t>
    </dgm:pt>
    <dgm:pt modelId="{6CA8D79A-20CA-4AAD-A4A9-C07C0831A632}" type="pres">
      <dgm:prSet presAssocID="{28998B13-3FA1-4D67-9C50-FB6B74E3BE3A}" presName="node" presStyleLbl="node1" presStyleIdx="1" presStyleCnt="7" custScaleX="166645" custScaleY="115653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1E6B2D01-76DE-462A-973E-864346C1B500}" type="pres">
      <dgm:prSet presAssocID="{28998B13-3FA1-4D67-9C50-FB6B74E3BE3A}" presName="spNode" presStyleCnt="0"/>
      <dgm:spPr/>
    </dgm:pt>
    <dgm:pt modelId="{01DE6D44-9D7A-49EC-B67D-CB19DF35C0B7}" type="pres">
      <dgm:prSet presAssocID="{8D74F9DA-D3D4-4833-9570-B6B56CBF0A5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627C9B4A-F1BE-4EB2-B0E1-5A9FA8910C24}" type="pres">
      <dgm:prSet presAssocID="{9AAD4C89-C833-4BFF-A0F0-910823C26EB3}" presName="node" presStyleLbl="node1" presStyleIdx="2" presStyleCnt="7" custScaleX="157539" custScaleY="127492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C1508D1E-0F3E-4B26-A376-3795142AF3BF}" type="pres">
      <dgm:prSet presAssocID="{9AAD4C89-C833-4BFF-A0F0-910823C26EB3}" presName="spNode" presStyleCnt="0"/>
      <dgm:spPr/>
    </dgm:pt>
    <dgm:pt modelId="{616BFB27-5E7B-4864-BA27-2C18507C16A1}" type="pres">
      <dgm:prSet presAssocID="{3B338072-B20B-45A1-A5C2-4385219EE4B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96B1E0E4-FFE1-4C20-8BD2-3E6D3F2226B6}" type="pres">
      <dgm:prSet presAssocID="{354E2E45-958A-41C4-88E9-DC4D11EECE7C}" presName="node" presStyleLbl="node1" presStyleIdx="3" presStyleCnt="7" custScaleX="145673" custScaleY="146271" custRadScaleRad="102967" custRadScaleInc="-877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DE5A5E19-E256-489B-8740-0DE33CD496C3}" type="pres">
      <dgm:prSet presAssocID="{354E2E45-958A-41C4-88E9-DC4D11EECE7C}" presName="spNode" presStyleCnt="0"/>
      <dgm:spPr/>
    </dgm:pt>
    <dgm:pt modelId="{7D75D081-2F19-4CC1-BFB0-64ADD7B00FE5}" type="pres">
      <dgm:prSet presAssocID="{A901EE96-6F5D-4A98-9B70-405785B8F3CE}" presName="sibTrans" presStyleLbl="sibTrans1D1" presStyleIdx="3" presStyleCnt="7"/>
      <dgm:spPr/>
      <dgm:t>
        <a:bodyPr/>
        <a:lstStyle/>
        <a:p>
          <a:endParaRPr lang="en-US"/>
        </a:p>
      </dgm:t>
    </dgm:pt>
    <dgm:pt modelId="{FDB3E3A2-D5F7-4A81-87EF-FC18A2EB6279}" type="pres">
      <dgm:prSet presAssocID="{4CB7ED2D-6B85-417D-BD1D-F9C0F4E32FB3}" presName="node" presStyleLbl="node1" presStyleIdx="4" presStyleCnt="7" custScaleX="159204" custScaleY="127492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1E3A9883-D822-4CE2-9770-D801BF0468C7}" type="pres">
      <dgm:prSet presAssocID="{4CB7ED2D-6B85-417D-BD1D-F9C0F4E32FB3}" presName="spNode" presStyleCnt="0"/>
      <dgm:spPr/>
    </dgm:pt>
    <dgm:pt modelId="{3EA3A4A4-70F7-45BD-9AE4-9C6020E98106}" type="pres">
      <dgm:prSet presAssocID="{2AEC397B-5F98-47F3-B908-2A3103895CEC}" presName="sibTrans" presStyleLbl="sibTrans1D1" presStyleIdx="4" presStyleCnt="7"/>
      <dgm:spPr/>
      <dgm:t>
        <a:bodyPr/>
        <a:lstStyle/>
        <a:p>
          <a:endParaRPr lang="en-US"/>
        </a:p>
      </dgm:t>
    </dgm:pt>
    <dgm:pt modelId="{75721D8C-5EB8-455D-804C-96ED0503AA13}" type="pres">
      <dgm:prSet presAssocID="{F71A6998-AA3A-41B0-AC06-BE17CA4787E8}" presName="node" presStyleLbl="node1" presStyleIdx="5" presStyleCnt="7" custScaleX="181890" custScaleY="12698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2BA91B65-D152-4B0D-BB85-1F8CBB5A30B2}" type="pres">
      <dgm:prSet presAssocID="{F71A6998-AA3A-41B0-AC06-BE17CA4787E8}" presName="spNode" presStyleCnt="0"/>
      <dgm:spPr/>
    </dgm:pt>
    <dgm:pt modelId="{8BD3537D-A666-4291-9EAC-59712400D852}" type="pres">
      <dgm:prSet presAssocID="{822E6FCE-7D6C-4766-AC04-B4C67200D7E4}" presName="sibTrans" presStyleLbl="sibTrans1D1" presStyleIdx="5" presStyleCnt="7"/>
      <dgm:spPr/>
      <dgm:t>
        <a:bodyPr/>
        <a:lstStyle/>
        <a:p>
          <a:endParaRPr lang="en-US"/>
        </a:p>
      </dgm:t>
    </dgm:pt>
    <dgm:pt modelId="{5ED70892-5A07-47CB-BC66-3B1629502ACC}" type="pres">
      <dgm:prSet presAssocID="{A670B764-EF37-45AE-A1D5-DEE540D0ECA8}" presName="node" presStyleLbl="node1" presStyleIdx="6" presStyleCnt="7" custScaleX="172792" custScaleY="133686" custRadScaleRad="99996" custRadScaleInc="-4092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id-ID"/>
        </a:p>
      </dgm:t>
    </dgm:pt>
    <dgm:pt modelId="{8B003EBC-A85E-4EEC-9E0F-E3C9D97A54C4}" type="pres">
      <dgm:prSet presAssocID="{A670B764-EF37-45AE-A1D5-DEE540D0ECA8}" presName="spNode" presStyleCnt="0"/>
      <dgm:spPr/>
    </dgm:pt>
    <dgm:pt modelId="{F977E90A-D0DE-4D8C-BEAA-C719091C49F2}" type="pres">
      <dgm:prSet presAssocID="{C7615B76-186D-41D8-8269-2B8DFD9695C2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8E38FBC3-F94C-4D8C-B28E-5F98A323588A}" type="presOf" srcId="{354E2E45-958A-41C4-88E9-DC4D11EECE7C}" destId="{96B1E0E4-FFE1-4C20-8BD2-3E6D3F2226B6}" srcOrd="0" destOrd="0" presId="urn:microsoft.com/office/officeart/2005/8/layout/cycle6#1"/>
    <dgm:cxn modelId="{C8FF6162-3229-480B-90D2-053C4C258F98}" srcId="{F1E3C566-0CBA-4A53-B54D-0FCE33A3E470}" destId="{28998B13-3FA1-4D67-9C50-FB6B74E3BE3A}" srcOrd="1" destOrd="0" parTransId="{EEFA2C6F-337A-4950-B23F-EEA93041C722}" sibTransId="{8D74F9DA-D3D4-4833-9570-B6B56CBF0A51}"/>
    <dgm:cxn modelId="{5FF87F5B-9EB5-4E0F-80FD-376E0F45C8BD}" type="presOf" srcId="{4544F4CF-E0FD-4EE8-A1EB-654EA7D8802E}" destId="{D915351D-C35F-45B7-82DC-932BD579C044}" srcOrd="0" destOrd="0" presId="urn:microsoft.com/office/officeart/2005/8/layout/cycle6#1"/>
    <dgm:cxn modelId="{57ADEFE1-CDC7-4F89-923A-C6654DE6749C}" srcId="{F1E3C566-0CBA-4A53-B54D-0FCE33A3E470}" destId="{B87D6491-0676-4D6A-8237-B2EBBB1F294C}" srcOrd="0" destOrd="0" parTransId="{1C1F87C5-63A1-40C5-A58B-BE8E050D3F0E}" sibTransId="{4544F4CF-E0FD-4EE8-A1EB-654EA7D8802E}"/>
    <dgm:cxn modelId="{5932B233-E66B-4DBB-A992-A84F3EFA7A52}" type="presOf" srcId="{A670B764-EF37-45AE-A1D5-DEE540D0ECA8}" destId="{5ED70892-5A07-47CB-BC66-3B1629502ACC}" srcOrd="0" destOrd="0" presId="urn:microsoft.com/office/officeart/2005/8/layout/cycle6#1"/>
    <dgm:cxn modelId="{F96EE49C-05A5-4971-A1B9-82FF4C1CADBE}" type="presOf" srcId="{822E6FCE-7D6C-4766-AC04-B4C67200D7E4}" destId="{8BD3537D-A666-4291-9EAC-59712400D852}" srcOrd="0" destOrd="0" presId="urn:microsoft.com/office/officeart/2005/8/layout/cycle6#1"/>
    <dgm:cxn modelId="{C9E8697F-C749-4A4C-AAC2-F8E49BB199B4}" type="presOf" srcId="{3B338072-B20B-45A1-A5C2-4385219EE4B8}" destId="{616BFB27-5E7B-4864-BA27-2C18507C16A1}" srcOrd="0" destOrd="0" presId="urn:microsoft.com/office/officeart/2005/8/layout/cycle6#1"/>
    <dgm:cxn modelId="{AE28B549-46CE-41B9-9E41-D4309CE529AC}" type="presOf" srcId="{F1E3C566-0CBA-4A53-B54D-0FCE33A3E470}" destId="{FEE0E088-C20D-4EBE-9F40-EA9DF9F6AE74}" srcOrd="0" destOrd="0" presId="urn:microsoft.com/office/officeart/2005/8/layout/cycle6#1"/>
    <dgm:cxn modelId="{4B36C459-AB41-496D-B3A2-EC73B437A4AF}" type="presOf" srcId="{8D74F9DA-D3D4-4833-9570-B6B56CBF0A51}" destId="{01DE6D44-9D7A-49EC-B67D-CB19DF35C0B7}" srcOrd="0" destOrd="0" presId="urn:microsoft.com/office/officeart/2005/8/layout/cycle6#1"/>
    <dgm:cxn modelId="{DEE1559A-BCBE-4D13-8209-D23F7DCEE3A5}" srcId="{F1E3C566-0CBA-4A53-B54D-0FCE33A3E470}" destId="{354E2E45-958A-41C4-88E9-DC4D11EECE7C}" srcOrd="3" destOrd="0" parTransId="{E25D37BD-0834-4878-9C3E-DE29A7F519A0}" sibTransId="{A901EE96-6F5D-4A98-9B70-405785B8F3CE}"/>
    <dgm:cxn modelId="{C3CAE091-960B-4455-97ED-E80CCD2556A4}" srcId="{F1E3C566-0CBA-4A53-B54D-0FCE33A3E470}" destId="{A670B764-EF37-45AE-A1D5-DEE540D0ECA8}" srcOrd="6" destOrd="0" parTransId="{12C6802D-31F3-4E71-BF9F-7C938032D3D6}" sibTransId="{C7615B76-186D-41D8-8269-2B8DFD9695C2}"/>
    <dgm:cxn modelId="{717435A1-1163-47AD-9C8F-8A97DFC34F5F}" type="presOf" srcId="{4CB7ED2D-6B85-417D-BD1D-F9C0F4E32FB3}" destId="{FDB3E3A2-D5F7-4A81-87EF-FC18A2EB6279}" srcOrd="0" destOrd="0" presId="urn:microsoft.com/office/officeart/2005/8/layout/cycle6#1"/>
    <dgm:cxn modelId="{EA137DD4-F395-4CDD-A2F5-074060C6B823}" srcId="{F1E3C566-0CBA-4A53-B54D-0FCE33A3E470}" destId="{F71A6998-AA3A-41B0-AC06-BE17CA4787E8}" srcOrd="5" destOrd="0" parTransId="{74E78B62-B478-4AC9-83FF-1CDD63FC3AFA}" sibTransId="{822E6FCE-7D6C-4766-AC04-B4C67200D7E4}"/>
    <dgm:cxn modelId="{10E6C0B7-43EE-43EC-8FA3-244316255280}" type="presOf" srcId="{B87D6491-0676-4D6A-8237-B2EBBB1F294C}" destId="{645EBE43-9A7F-4A0F-A589-C048C6DAFFF3}" srcOrd="0" destOrd="0" presId="urn:microsoft.com/office/officeart/2005/8/layout/cycle6#1"/>
    <dgm:cxn modelId="{8CB1E1BA-B20E-47F0-9161-2FDAA74B681D}" type="presOf" srcId="{2AEC397B-5F98-47F3-B908-2A3103895CEC}" destId="{3EA3A4A4-70F7-45BD-9AE4-9C6020E98106}" srcOrd="0" destOrd="0" presId="urn:microsoft.com/office/officeart/2005/8/layout/cycle6#1"/>
    <dgm:cxn modelId="{25838025-A983-4C4A-B5B6-2427D4DD8717}" type="presOf" srcId="{C7615B76-186D-41D8-8269-2B8DFD9695C2}" destId="{F977E90A-D0DE-4D8C-BEAA-C719091C49F2}" srcOrd="0" destOrd="0" presId="urn:microsoft.com/office/officeart/2005/8/layout/cycle6#1"/>
    <dgm:cxn modelId="{F67F8924-EEA4-42D7-A29B-D76200592E63}" type="presOf" srcId="{A901EE96-6F5D-4A98-9B70-405785B8F3CE}" destId="{7D75D081-2F19-4CC1-BFB0-64ADD7B00FE5}" srcOrd="0" destOrd="0" presId="urn:microsoft.com/office/officeart/2005/8/layout/cycle6#1"/>
    <dgm:cxn modelId="{CF87879F-374D-44F3-8F10-77EA67BED5BF}" type="presOf" srcId="{9AAD4C89-C833-4BFF-A0F0-910823C26EB3}" destId="{627C9B4A-F1BE-4EB2-B0E1-5A9FA8910C24}" srcOrd="0" destOrd="0" presId="urn:microsoft.com/office/officeart/2005/8/layout/cycle6#1"/>
    <dgm:cxn modelId="{97129334-82BC-4CE0-87C0-0EF8A9AEB8BD}" type="presOf" srcId="{F71A6998-AA3A-41B0-AC06-BE17CA4787E8}" destId="{75721D8C-5EB8-455D-804C-96ED0503AA13}" srcOrd="0" destOrd="0" presId="urn:microsoft.com/office/officeart/2005/8/layout/cycle6#1"/>
    <dgm:cxn modelId="{ACE7F820-D616-4606-82A0-C0010CD2C52B}" srcId="{F1E3C566-0CBA-4A53-B54D-0FCE33A3E470}" destId="{9AAD4C89-C833-4BFF-A0F0-910823C26EB3}" srcOrd="2" destOrd="0" parTransId="{15373095-414C-4149-9C54-CDC8F9B04B2A}" sibTransId="{3B338072-B20B-45A1-A5C2-4385219EE4B8}"/>
    <dgm:cxn modelId="{DA9BF894-EDFA-4671-B974-758686DF9BAE}" srcId="{F1E3C566-0CBA-4A53-B54D-0FCE33A3E470}" destId="{4CB7ED2D-6B85-417D-BD1D-F9C0F4E32FB3}" srcOrd="4" destOrd="0" parTransId="{8E8CF88B-D6AB-46CA-8193-D0B3B0296206}" sibTransId="{2AEC397B-5F98-47F3-B908-2A3103895CEC}"/>
    <dgm:cxn modelId="{2E62A05F-59D8-420D-B9BB-163686543F3C}" type="presOf" srcId="{28998B13-3FA1-4D67-9C50-FB6B74E3BE3A}" destId="{6CA8D79A-20CA-4AAD-A4A9-C07C0831A632}" srcOrd="0" destOrd="0" presId="urn:microsoft.com/office/officeart/2005/8/layout/cycle6#1"/>
    <dgm:cxn modelId="{706006D5-8CB6-474F-9640-36CB21C3853E}" type="presParOf" srcId="{FEE0E088-C20D-4EBE-9F40-EA9DF9F6AE74}" destId="{645EBE43-9A7F-4A0F-A589-C048C6DAFFF3}" srcOrd="0" destOrd="0" presId="urn:microsoft.com/office/officeart/2005/8/layout/cycle6#1"/>
    <dgm:cxn modelId="{672A1607-5322-498E-B3C8-94077136D5A0}" type="presParOf" srcId="{FEE0E088-C20D-4EBE-9F40-EA9DF9F6AE74}" destId="{5A8AB2E7-9714-4965-8BB4-D0586FF3FC01}" srcOrd="1" destOrd="0" presId="urn:microsoft.com/office/officeart/2005/8/layout/cycle6#1"/>
    <dgm:cxn modelId="{858C2EE5-E3FB-41D7-BE25-39583A15AD1F}" type="presParOf" srcId="{FEE0E088-C20D-4EBE-9F40-EA9DF9F6AE74}" destId="{D915351D-C35F-45B7-82DC-932BD579C044}" srcOrd="2" destOrd="0" presId="urn:microsoft.com/office/officeart/2005/8/layout/cycle6#1"/>
    <dgm:cxn modelId="{DB6AEA0A-F3B0-402B-B1B3-B8183BBEB27A}" type="presParOf" srcId="{FEE0E088-C20D-4EBE-9F40-EA9DF9F6AE74}" destId="{6CA8D79A-20CA-4AAD-A4A9-C07C0831A632}" srcOrd="3" destOrd="0" presId="urn:microsoft.com/office/officeart/2005/8/layout/cycle6#1"/>
    <dgm:cxn modelId="{708AF7E2-8D1A-4EEE-BE6C-F0B645A85757}" type="presParOf" srcId="{FEE0E088-C20D-4EBE-9F40-EA9DF9F6AE74}" destId="{1E6B2D01-76DE-462A-973E-864346C1B500}" srcOrd="4" destOrd="0" presId="urn:microsoft.com/office/officeart/2005/8/layout/cycle6#1"/>
    <dgm:cxn modelId="{B4942DDB-43DF-414C-91F8-C6DF0515D7E1}" type="presParOf" srcId="{FEE0E088-C20D-4EBE-9F40-EA9DF9F6AE74}" destId="{01DE6D44-9D7A-49EC-B67D-CB19DF35C0B7}" srcOrd="5" destOrd="0" presId="urn:microsoft.com/office/officeart/2005/8/layout/cycle6#1"/>
    <dgm:cxn modelId="{2C2CF693-C33A-412A-A309-BD4AE8C6A2EB}" type="presParOf" srcId="{FEE0E088-C20D-4EBE-9F40-EA9DF9F6AE74}" destId="{627C9B4A-F1BE-4EB2-B0E1-5A9FA8910C24}" srcOrd="6" destOrd="0" presId="urn:microsoft.com/office/officeart/2005/8/layout/cycle6#1"/>
    <dgm:cxn modelId="{604E1447-4001-41AF-B197-2B32AFFB55D9}" type="presParOf" srcId="{FEE0E088-C20D-4EBE-9F40-EA9DF9F6AE74}" destId="{C1508D1E-0F3E-4B26-A376-3795142AF3BF}" srcOrd="7" destOrd="0" presId="urn:microsoft.com/office/officeart/2005/8/layout/cycle6#1"/>
    <dgm:cxn modelId="{EBF07C1F-18E6-4658-A667-5A8553A1B2C9}" type="presParOf" srcId="{FEE0E088-C20D-4EBE-9F40-EA9DF9F6AE74}" destId="{616BFB27-5E7B-4864-BA27-2C18507C16A1}" srcOrd="8" destOrd="0" presId="urn:microsoft.com/office/officeart/2005/8/layout/cycle6#1"/>
    <dgm:cxn modelId="{51611E5E-E90F-42D2-BD53-D44971D991CF}" type="presParOf" srcId="{FEE0E088-C20D-4EBE-9F40-EA9DF9F6AE74}" destId="{96B1E0E4-FFE1-4C20-8BD2-3E6D3F2226B6}" srcOrd="9" destOrd="0" presId="urn:microsoft.com/office/officeart/2005/8/layout/cycle6#1"/>
    <dgm:cxn modelId="{B65B0692-52B6-4A35-B2E9-A1AC3947D20F}" type="presParOf" srcId="{FEE0E088-C20D-4EBE-9F40-EA9DF9F6AE74}" destId="{DE5A5E19-E256-489B-8740-0DE33CD496C3}" srcOrd="10" destOrd="0" presId="urn:microsoft.com/office/officeart/2005/8/layout/cycle6#1"/>
    <dgm:cxn modelId="{3838C061-95B7-49B2-9B7C-E2283D6FBE25}" type="presParOf" srcId="{FEE0E088-C20D-4EBE-9F40-EA9DF9F6AE74}" destId="{7D75D081-2F19-4CC1-BFB0-64ADD7B00FE5}" srcOrd="11" destOrd="0" presId="urn:microsoft.com/office/officeart/2005/8/layout/cycle6#1"/>
    <dgm:cxn modelId="{43B308EE-C7AA-4BE6-8345-E550DE05173A}" type="presParOf" srcId="{FEE0E088-C20D-4EBE-9F40-EA9DF9F6AE74}" destId="{FDB3E3A2-D5F7-4A81-87EF-FC18A2EB6279}" srcOrd="12" destOrd="0" presId="urn:microsoft.com/office/officeart/2005/8/layout/cycle6#1"/>
    <dgm:cxn modelId="{A03FF6E9-F6DB-4FDE-B909-C3762F209432}" type="presParOf" srcId="{FEE0E088-C20D-4EBE-9F40-EA9DF9F6AE74}" destId="{1E3A9883-D822-4CE2-9770-D801BF0468C7}" srcOrd="13" destOrd="0" presId="urn:microsoft.com/office/officeart/2005/8/layout/cycle6#1"/>
    <dgm:cxn modelId="{032E109C-7674-4C8F-924E-6F6C4A678EB9}" type="presParOf" srcId="{FEE0E088-C20D-4EBE-9F40-EA9DF9F6AE74}" destId="{3EA3A4A4-70F7-45BD-9AE4-9C6020E98106}" srcOrd="14" destOrd="0" presId="urn:microsoft.com/office/officeart/2005/8/layout/cycle6#1"/>
    <dgm:cxn modelId="{B0CC576A-3A6F-4F8B-B07D-20D050BD8120}" type="presParOf" srcId="{FEE0E088-C20D-4EBE-9F40-EA9DF9F6AE74}" destId="{75721D8C-5EB8-455D-804C-96ED0503AA13}" srcOrd="15" destOrd="0" presId="urn:microsoft.com/office/officeart/2005/8/layout/cycle6#1"/>
    <dgm:cxn modelId="{E3B73B9D-9762-45C3-ABDD-34AAC2EB31A8}" type="presParOf" srcId="{FEE0E088-C20D-4EBE-9F40-EA9DF9F6AE74}" destId="{2BA91B65-D152-4B0D-BB85-1F8CBB5A30B2}" srcOrd="16" destOrd="0" presId="urn:microsoft.com/office/officeart/2005/8/layout/cycle6#1"/>
    <dgm:cxn modelId="{6E8DB752-D207-4B44-B0AA-084B8DD6F4B6}" type="presParOf" srcId="{FEE0E088-C20D-4EBE-9F40-EA9DF9F6AE74}" destId="{8BD3537D-A666-4291-9EAC-59712400D852}" srcOrd="17" destOrd="0" presId="urn:microsoft.com/office/officeart/2005/8/layout/cycle6#1"/>
    <dgm:cxn modelId="{32596F28-3104-4287-A391-5DC0B73AD3ED}" type="presParOf" srcId="{FEE0E088-C20D-4EBE-9F40-EA9DF9F6AE74}" destId="{5ED70892-5A07-47CB-BC66-3B1629502ACC}" srcOrd="18" destOrd="0" presId="urn:microsoft.com/office/officeart/2005/8/layout/cycle6#1"/>
    <dgm:cxn modelId="{A8E10E38-52D1-4B48-B129-2BC8CB5A92CA}" type="presParOf" srcId="{FEE0E088-C20D-4EBE-9F40-EA9DF9F6AE74}" destId="{8B003EBC-A85E-4EEC-9E0F-E3C9D97A54C4}" srcOrd="19" destOrd="0" presId="urn:microsoft.com/office/officeart/2005/8/layout/cycle6#1"/>
    <dgm:cxn modelId="{2FA71FF7-4ED7-46AF-AE84-3100B113421B}" type="presParOf" srcId="{FEE0E088-C20D-4EBE-9F40-EA9DF9F6AE74}" destId="{F977E90A-D0DE-4D8C-BEAA-C719091C49F2}" srcOrd="20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EBE43-9A7F-4A0F-A589-C048C6DAFFF3}">
      <dsp:nvSpPr>
        <dsp:cNvPr id="0" name=""/>
        <dsp:cNvSpPr/>
      </dsp:nvSpPr>
      <dsp:spPr>
        <a:xfrm>
          <a:off x="2510163" y="-155732"/>
          <a:ext cx="2112423" cy="1062323"/>
        </a:xfrm>
        <a:prstGeom prst="flowChartConnector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LAPAN</a:t>
          </a:r>
          <a:endParaRPr lang="en-US" sz="2000" kern="1200" dirty="0"/>
        </a:p>
      </dsp:txBody>
      <dsp:txXfrm>
        <a:off x="2819520" y="-158"/>
        <a:ext cx="1493709" cy="751175"/>
      </dsp:txXfrm>
    </dsp:sp>
    <dsp:sp modelId="{D915351D-C35F-45B7-82DC-932BD579C044}">
      <dsp:nvSpPr>
        <dsp:cNvPr id="0" name=""/>
        <dsp:cNvSpPr/>
      </dsp:nvSpPr>
      <dsp:spPr>
        <a:xfrm>
          <a:off x="1298549" y="375429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3326326" y="262181"/>
              </a:moveTo>
              <a:arcTo wR="2267826" hR="2267826" stAng="17869400" swAng="384591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8D79A-20CA-4AAD-A4A9-C07C0831A632}">
      <dsp:nvSpPr>
        <dsp:cNvPr id="0" name=""/>
        <dsp:cNvSpPr/>
      </dsp:nvSpPr>
      <dsp:spPr>
        <a:xfrm>
          <a:off x="4320795" y="769775"/>
          <a:ext cx="2037275" cy="919025"/>
        </a:xfrm>
        <a:prstGeom prst="flowChartConnector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BATAN</a:t>
          </a:r>
          <a:endParaRPr lang="en-US" sz="2000" kern="1200" dirty="0"/>
        </a:p>
      </dsp:txBody>
      <dsp:txXfrm>
        <a:off x="4619147" y="904363"/>
        <a:ext cx="1440571" cy="649849"/>
      </dsp:txXfrm>
    </dsp:sp>
    <dsp:sp modelId="{01DE6D44-9D7A-49EC-B67D-CB19DF35C0B7}">
      <dsp:nvSpPr>
        <dsp:cNvPr id="0" name=""/>
        <dsp:cNvSpPr/>
      </dsp:nvSpPr>
      <dsp:spPr>
        <a:xfrm>
          <a:off x="1298549" y="375429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4329108" y="1322230"/>
              </a:moveTo>
              <a:arcTo wR="2267826" hR="2267826" stAng="20121427" swAng="1460885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C9B4A-F1BE-4EB2-B0E1-5A9FA8910C24}">
      <dsp:nvSpPr>
        <dsp:cNvPr id="0" name=""/>
        <dsp:cNvSpPr/>
      </dsp:nvSpPr>
      <dsp:spPr>
        <a:xfrm>
          <a:off x="4814366" y="2641342"/>
          <a:ext cx="1925952" cy="1013103"/>
        </a:xfrm>
        <a:prstGeom prst="flowChartConnector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BPPT</a:t>
          </a:r>
          <a:endParaRPr lang="en-US" sz="1400" kern="1200" dirty="0"/>
        </a:p>
      </dsp:txBody>
      <dsp:txXfrm>
        <a:off x="5096415" y="2789707"/>
        <a:ext cx="1361854" cy="716373"/>
      </dsp:txXfrm>
    </dsp:sp>
    <dsp:sp modelId="{616BFB27-5E7B-4864-BA27-2C18507C16A1}">
      <dsp:nvSpPr>
        <dsp:cNvPr id="0" name=""/>
        <dsp:cNvSpPr/>
      </dsp:nvSpPr>
      <dsp:spPr>
        <a:xfrm>
          <a:off x="1229195" y="528639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4365138" y="3130564"/>
              </a:moveTo>
              <a:arcTo wR="2267826" hR="2267826" stAng="1341601" swAng="765606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1E0E4-FFE1-4C20-8BD2-3E6D3F2226B6}">
      <dsp:nvSpPr>
        <dsp:cNvPr id="0" name=""/>
        <dsp:cNvSpPr/>
      </dsp:nvSpPr>
      <dsp:spPr>
        <a:xfrm>
          <a:off x="3743949" y="4105331"/>
          <a:ext cx="1780887" cy="1162328"/>
        </a:xfrm>
        <a:prstGeom prst="flowChartConnector">
          <a:avLst/>
        </a:prstGeom>
        <a:solidFill>
          <a:srgbClr val="CC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BIG</a:t>
          </a:r>
          <a:endParaRPr lang="en-US" sz="1400" kern="1200" dirty="0"/>
        </a:p>
      </dsp:txBody>
      <dsp:txXfrm>
        <a:off x="4004754" y="4275550"/>
        <a:ext cx="1259277" cy="821890"/>
      </dsp:txXfrm>
    </dsp:sp>
    <dsp:sp modelId="{7D75D081-2F19-4CC1-BFB0-64ADD7B00FE5}">
      <dsp:nvSpPr>
        <dsp:cNvPr id="0" name=""/>
        <dsp:cNvSpPr/>
      </dsp:nvSpPr>
      <dsp:spPr>
        <a:xfrm>
          <a:off x="1748507" y="422707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1993546" y="4519004"/>
              </a:moveTo>
              <a:arcTo wR="2267826" hR="2267826" stAng="5816794" swAng="283691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3E3A2-D5F7-4A81-87EF-FC18A2EB6279}">
      <dsp:nvSpPr>
        <dsp:cNvPr id="0" name=""/>
        <dsp:cNvSpPr/>
      </dsp:nvSpPr>
      <dsp:spPr>
        <a:xfrm>
          <a:off x="1609249" y="4179944"/>
          <a:ext cx="1946307" cy="1013103"/>
        </a:xfrm>
        <a:prstGeom prst="flowChartConnector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BSN</a:t>
          </a:r>
          <a:endParaRPr lang="en-US" sz="1400" kern="1200" dirty="0"/>
        </a:p>
      </dsp:txBody>
      <dsp:txXfrm>
        <a:off x="1894279" y="4328309"/>
        <a:ext cx="1376247" cy="716373"/>
      </dsp:txXfrm>
    </dsp:sp>
    <dsp:sp modelId="{3EA3A4A4-70F7-45BD-9AE4-9C6020E98106}">
      <dsp:nvSpPr>
        <dsp:cNvPr id="0" name=""/>
        <dsp:cNvSpPr/>
      </dsp:nvSpPr>
      <dsp:spPr>
        <a:xfrm>
          <a:off x="1298549" y="375429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595673" y="3799799"/>
              </a:moveTo>
              <a:arcTo wR="2267826" hR="2267826" stAng="8250304" swAng="954626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21D8C-5EB8-455D-804C-96ED0503AA13}">
      <dsp:nvSpPr>
        <dsp:cNvPr id="0" name=""/>
        <dsp:cNvSpPr/>
      </dsp:nvSpPr>
      <dsp:spPr>
        <a:xfrm>
          <a:off x="243584" y="2643372"/>
          <a:ext cx="2223648" cy="1009042"/>
        </a:xfrm>
        <a:prstGeom prst="flowChartConnector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LIPI</a:t>
          </a:r>
          <a:endParaRPr lang="en-US" sz="1400" kern="1200" dirty="0"/>
        </a:p>
      </dsp:txBody>
      <dsp:txXfrm>
        <a:off x="569230" y="2791143"/>
        <a:ext cx="1572356" cy="713500"/>
      </dsp:txXfrm>
    </dsp:sp>
    <dsp:sp modelId="{8BD3537D-A666-4291-9EAC-59712400D852}">
      <dsp:nvSpPr>
        <dsp:cNvPr id="0" name=""/>
        <dsp:cNvSpPr/>
      </dsp:nvSpPr>
      <dsp:spPr>
        <a:xfrm>
          <a:off x="1298549" y="375668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17" y="2258928"/>
              </a:moveTo>
              <a:arcTo wR="2267826" hR="2267826" stAng="10813488" swAng="1312247"/>
            </a:path>
          </a:pathLst>
        </a:custGeom>
        <a:noFill/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70892-5A07-47CB-BC66-3B1629502ACC}">
      <dsp:nvSpPr>
        <dsp:cNvPr id="0" name=""/>
        <dsp:cNvSpPr/>
      </dsp:nvSpPr>
      <dsp:spPr>
        <a:xfrm>
          <a:off x="719999" y="719996"/>
          <a:ext cx="2112423" cy="1062323"/>
        </a:xfrm>
        <a:prstGeom prst="flowChartConnector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tx1"/>
              </a:solidFill>
            </a:rPr>
            <a:t>BAPETEN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029356" y="875570"/>
        <a:ext cx="1493709" cy="751175"/>
      </dsp:txXfrm>
    </dsp:sp>
    <dsp:sp modelId="{F977E90A-D0DE-4D8C-BEAA-C719091C49F2}">
      <dsp:nvSpPr>
        <dsp:cNvPr id="0" name=""/>
        <dsp:cNvSpPr/>
      </dsp:nvSpPr>
      <dsp:spPr>
        <a:xfrm>
          <a:off x="1299635" y="374857"/>
          <a:ext cx="4535652" cy="4535652"/>
        </a:xfrm>
        <a:custGeom>
          <a:avLst/>
          <a:gdLst/>
          <a:ahLst/>
          <a:cxnLst/>
          <a:rect l="0" t="0" r="0" b="0"/>
          <a:pathLst>
            <a:path>
              <a:moveTo>
                <a:pt x="1066621" y="344250"/>
              </a:moveTo>
              <a:arcTo wR="2267826" hR="2267826" stAng="14281001" swAng="249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05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C1A4FE-0F6E-4BF5-BD79-76917A0BF69E}" type="datetimeFigureOut">
              <a:rPr lang="en-US" altLang="en-US"/>
              <a:pPr>
                <a:defRPr/>
              </a:pPr>
              <a:t>3/21/2017</a:t>
            </a:fld>
            <a:endParaRPr lang="en-US" altLang="en-US"/>
          </a:p>
        </p:txBody>
      </p:sp>
      <p:sp>
        <p:nvSpPr>
          <p:cNvPr id="3076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654175" y="498475"/>
            <a:ext cx="66167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167063"/>
            <a:ext cx="7940675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4125"/>
            <a:ext cx="4300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334125"/>
            <a:ext cx="43005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fld id="{A2FCB203-9567-4989-B9C8-DF018960E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013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94063" y="498475"/>
            <a:ext cx="3336925" cy="2501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C270C-0912-4D17-BCE7-70ADF20704BF}" type="slidenum">
              <a:rPr lang="en-US" altLang="id-ID"/>
              <a:pPr/>
              <a:t>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04142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07936F-D66A-462D-9B5F-30894CDD6020}" type="slidenum">
              <a:rPr lang="en-GB" altLang="en-US" sz="1200">
                <a:latin typeface="Verdana" panose="020B0604030504040204" pitchFamily="34" charset="0"/>
              </a:rPr>
              <a:pPr/>
              <a:t>22</a:t>
            </a:fld>
            <a:endParaRPr lang="en-GB" altLang="en-US" sz="1200">
              <a:latin typeface="Verdana" panose="020B060403050404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498475"/>
            <a:ext cx="3336925" cy="25019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2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2A5924-7E77-47C6-B608-03C3137049DE}" type="slidenum">
              <a:rPr lang="en-GB" altLang="en-US" sz="1200">
                <a:latin typeface="Verdana" panose="020B0604030504040204" pitchFamily="34" charset="0"/>
              </a:rPr>
              <a:pPr/>
              <a:t>5</a:t>
            </a:fld>
            <a:endParaRPr lang="en-GB" altLang="en-US" sz="1200">
              <a:latin typeface="Verdana" panose="020B060403050404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4063" y="498475"/>
            <a:ext cx="3336925" cy="25019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7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4063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Spektrum gelombang elektromagnetik... Perbedaan da</a:t>
            </a:r>
            <a:r>
              <a:rPr lang="en-US" dirty="0" smtClean="0"/>
              <a:t>l</a:t>
            </a:r>
            <a:r>
              <a:rPr lang="id-ID" dirty="0" smtClean="0"/>
              <a:t>am kema</a:t>
            </a:r>
            <a:r>
              <a:rPr lang="en-US" dirty="0" smtClean="0"/>
              <a:t>m</a:t>
            </a:r>
            <a:r>
              <a:rPr lang="id-ID" dirty="0" smtClean="0"/>
              <a:t>puan mengionisasi (terlepasnya elektron dr kulit atom ..membentuk pasangan ion) materi yg dilalui, krn energi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3F026-8386-4D71-B6DD-7B6374CFA4C6}" type="slidenum">
              <a:rPr lang="en-SG" smtClean="0"/>
              <a:pPr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384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4063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CB203-9567-4989-B9C8-DF018960E6C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0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4063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CB203-9567-4989-B9C8-DF018960E6C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00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4063" y="498475"/>
            <a:ext cx="3336925" cy="250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CB203-9567-4989-B9C8-DF018960E6C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7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95650" y="501650"/>
            <a:ext cx="3303588" cy="2478088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70FE468A-93FD-46A7-816A-8C0EA0256EB6}" type="slidenum">
              <a:rPr lang="en-GB" smtClean="0">
                <a:latin typeface="Arial" pitchFamily="34" charset="0"/>
                <a:cs typeface="Arial" pitchFamily="34" charset="0"/>
              </a:rPr>
              <a:pPr>
                <a:buFont typeface="Arial" pitchFamily="34" charset="0"/>
                <a:buNone/>
              </a:pPr>
              <a:t>14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9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9163">
              <a:buFontTx/>
              <a:buChar char="•"/>
            </a:pPr>
            <a:fld id="{B487D18A-BA0D-45CE-BE13-885B89534B25}" type="slidenum">
              <a:rPr altLang="en-US"/>
              <a:pPr defTabSz="919163">
                <a:buFontTx/>
                <a:buChar char="•"/>
              </a:pPr>
              <a:t>16</a:t>
            </a:fld>
            <a:endParaRPr lang="id-ID" altLang="en-US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452231" y="507129"/>
            <a:ext cx="7019880" cy="25009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4339" tIns="47169" rIns="94339" bIns="47169" anchor="ctr"/>
          <a:lstStyle/>
          <a:p>
            <a:endParaRPr lang="en-US" alt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4963" y="3167817"/>
            <a:ext cx="7934416" cy="2999932"/>
          </a:xfrm>
          <a:noFill/>
          <a:ln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53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fld id="{A76FAD31-BCE6-4B6E-8007-FC0795254326}" type="slidenum">
              <a:rPr altLang="en-US"/>
              <a:pPr>
                <a:buFontTx/>
                <a:buChar char="•"/>
              </a:pPr>
              <a:t>17</a:t>
            </a:fld>
            <a:endParaRPr lang="id-ID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295650" y="498475"/>
            <a:ext cx="3336925" cy="2503488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Note the pointer cone on the left and the open ended collimator on the right.  The open ended has reduced scatter and restricts the x-ray beam to within the collimating cylinder.  However, primary collimation at the x-ray tube port should restrict the beam rather than the cylinder itself.</a:t>
            </a:r>
          </a:p>
        </p:txBody>
      </p:sp>
    </p:spTree>
    <p:extLst>
      <p:ext uri="{BB962C8B-B14F-4D97-AF65-F5344CB8AC3E}">
        <p14:creationId xmlns:p14="http://schemas.microsoft.com/office/powerpoint/2010/main" val="426206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73496-A6F6-433F-B9D1-E7417CD73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96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C149A-85B6-491A-9EA7-9C681ACA2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85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492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92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13100-AD39-4739-B568-EA52D36A0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99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49238"/>
            <a:ext cx="6562725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1196975"/>
            <a:ext cx="8229600" cy="49530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9BB87A-0611-4CA1-A51E-87D6E2A36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DFE7C-487D-44D1-859F-551A2520E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88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76E4D-A09B-4D88-9929-6058231A0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64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06D21-E275-40E9-BFE4-7DF72CA71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16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D4F4A-4867-4E62-85EB-77AC3B7D4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20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37461-8E63-41A1-8BBD-D4B246C41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3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22A7-2EA5-479F-B423-FFB7AD20E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40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F64BD-6828-4D93-8287-8C0D653FB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DC0A3-C666-43C3-9DA9-94DE71B2D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555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59461-BB3C-4EE3-8449-F534D7386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5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FCD14-1729-4E0A-8D14-C4F815430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217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EFB20-15FA-450E-B700-049978FDC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65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492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492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9C532-0F54-458D-B11E-3206F087C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25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59DB2-F848-48DD-9B3A-CF483689F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4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196975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F68FC-5D7D-401F-8CCF-11C982F51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6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5190A-48D7-4941-8A14-D4D12FAB0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B7830-BFFC-4B7F-BF68-C37960A67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49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6EADA-9B18-4E7B-9CE7-D5C1B4F58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96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AE200-FB1A-4FA5-8B4C-E83079E85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7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C8D67-6703-4B95-99C4-71EC45C9D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2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 noChangeAspect="1"/>
          </p:cNvGrpSpPr>
          <p:nvPr userDrawn="1"/>
        </p:nvGrpSpPr>
        <p:grpSpPr bwMode="auto">
          <a:xfrm>
            <a:off x="1588" y="1588"/>
            <a:ext cx="9142412" cy="6856412"/>
            <a:chOff x="0" y="0"/>
            <a:chExt cx="9142773" cy="6856593"/>
          </a:xfrm>
        </p:grpSpPr>
        <p:pic>
          <p:nvPicPr>
            <p:cNvPr id="2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" r="1851" b="5444"/>
            <a:stretch>
              <a:fillRect/>
            </a:stretch>
          </p:blipFill>
          <p:spPr bwMode="auto">
            <a:xfrm>
              <a:off x="0" y="0"/>
              <a:ext cx="9142773" cy="685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9946"/>
            <a:stretch>
              <a:fillRect/>
            </a:stretch>
          </p:blipFill>
          <p:spPr bwMode="auto">
            <a:xfrm>
              <a:off x="6081590" y="4809041"/>
              <a:ext cx="3061183" cy="204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249238"/>
            <a:ext cx="65627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68313" y="1196975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1" name="Rectangle 5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2" name="Rectangle 6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7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/>
            </a:lvl1pPr>
          </a:lstStyle>
          <a:p>
            <a:fld id="{F4D94B63-1B0C-48E1-B8DE-5C17A101D7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" b="2264"/>
          <a:stretch>
            <a:fillRect/>
          </a:stretch>
        </p:blipFill>
        <p:spPr bwMode="auto">
          <a:xfrm>
            <a:off x="0" y="0"/>
            <a:ext cx="914241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124075" y="249238"/>
            <a:ext cx="65627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68313" y="1196975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/>
            </a:lvl1pPr>
          </a:lstStyle>
          <a:p>
            <a:fld id="{C45C95BC-AC2C-4246-A549-4936518A3A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E:\IIMAM%202%20MEI%2007\AMI\AMAR\DIKLOPSUPRN\DIKT%20DIKL%20BPTC%20LEGDRAF%20OJTINSPT\DIKT%20BPTC%20MART%202007AM\Publication.doc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6073" y="621039"/>
            <a:ext cx="5327927" cy="331195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Jokerman" pitchFamily="82" charset="0"/>
                <a:cs typeface="Andalus" panose="02020603050405020304" pitchFamily="18" charset="-78"/>
              </a:rPr>
              <a:t>KEBIJAKAN PENGAWASAN PEMANFAATAN TENAGA NUKLIR DI INDONESIA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76712" y="5484311"/>
            <a:ext cx="4752975" cy="1395413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Runi</a:t>
            </a:r>
            <a:r>
              <a:rPr lang="en-GB" altLang="en-US" sz="2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Handayani</a:t>
            </a:r>
            <a:endParaRPr lang="en-GB" altLang="en-US" sz="2000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0" indent="0" algn="r" eaLnBrk="1" hangingPunct="1">
              <a:buFontTx/>
              <a:buNone/>
            </a:pP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Kepala</a:t>
            </a:r>
            <a:r>
              <a:rPr lang="en-GB" altLang="en-US" sz="2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Biro </a:t>
            </a: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Hukum</a:t>
            </a:r>
            <a:r>
              <a:rPr lang="en-GB" altLang="en-US" sz="2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dan</a:t>
            </a:r>
            <a:r>
              <a:rPr lang="en-GB" altLang="en-US" sz="2000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GB" altLang="en-US" sz="2000" dirty="0" err="1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Organisasi</a:t>
            </a:r>
            <a:endParaRPr lang="id-ID" altLang="en-US" sz="2000" dirty="0" smtClean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715998" y="4796979"/>
            <a:ext cx="5399925" cy="85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 b="1" dirty="0" smtClean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eaLnBrk="1" hangingPunct="1"/>
            <a:r>
              <a:rPr lang="en-US" altLang="en-US" sz="24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Jakarta, 22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Maret</a:t>
            </a:r>
            <a:r>
              <a:rPr lang="en-US" altLang="en-US" sz="24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2017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76018" y="1989020"/>
          <a:ext cx="2344738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r:id="rId4" imgW="1966149" imgH="1966149" progId="">
                  <p:embed/>
                </p:oleObj>
              </mc:Choice>
              <mc:Fallback>
                <p:oleObj r:id="rId4" imgW="1966149" imgH="196614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018" y="1989020"/>
                        <a:ext cx="2344738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015" y="4364987"/>
            <a:ext cx="21859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6023" y="261044"/>
            <a:ext cx="6058732" cy="582612"/>
          </a:xfrm>
          <a:solidFill>
            <a:srgbClr val="FF0000"/>
          </a:solidFill>
        </p:spPr>
        <p:txBody>
          <a:bodyPr/>
          <a:lstStyle/>
          <a:p>
            <a:r>
              <a:rPr lang="id-ID" sz="4000" b="1" dirty="0" smtClean="0"/>
              <a:t>Tanda Radiasi Pengion</a:t>
            </a:r>
            <a:endParaRPr lang="id-ID" sz="4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4365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 smtClean="0"/>
              <a:t>LABEL “KATEGORI II - KUNING”</a:t>
            </a:r>
            <a:endParaRPr lang="en-GB" sz="2400" b="1" dirty="0" smtClean="0"/>
          </a:p>
        </p:txBody>
      </p:sp>
      <p:pic>
        <p:nvPicPr>
          <p:cNvPr id="26627" name="Picture 4" descr="radioaktif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1000125"/>
            <a:ext cx="5772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1874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9125" y="4408488"/>
            <a:ext cx="4330700" cy="2435225"/>
          </a:xfr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9" y="877888"/>
            <a:ext cx="45148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1" y="285750"/>
            <a:ext cx="2085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68332" y="6308960"/>
            <a:ext cx="2133600" cy="476250"/>
          </a:xfrm>
        </p:spPr>
        <p:txBody>
          <a:bodyPr/>
          <a:lstStyle/>
          <a:p>
            <a:fld id="{24EDC0A3-C666-43C3-9DA9-94DE71B2DC6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6696744" cy="559793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2060" y="2133018"/>
            <a:ext cx="8568952" cy="230396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Karakteristik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55600" lvl="1" indent="-355600"/>
            <a:r>
              <a:rPr lang="id-ID" sz="2400" b="1" dirty="0" smtClean="0">
                <a:solidFill>
                  <a:srgbClr val="CC3399"/>
                </a:solidFill>
              </a:rPr>
              <a:t>tidak terlihat, tidak berwarna, tidak berbau</a:t>
            </a:r>
          </a:p>
          <a:p>
            <a:pPr marL="355600" lvl="1" indent="-355600"/>
            <a:r>
              <a:rPr lang="id-ID" sz="2400" b="1" dirty="0" smtClean="0">
                <a:solidFill>
                  <a:srgbClr val="FF9900"/>
                </a:solidFill>
              </a:rPr>
              <a:t>mempunyai </a:t>
            </a:r>
            <a:r>
              <a:rPr lang="id-ID" sz="2400" b="1" dirty="0">
                <a:solidFill>
                  <a:srgbClr val="FF9900"/>
                </a:solidFill>
              </a:rPr>
              <a:t>daya </a:t>
            </a:r>
            <a:r>
              <a:rPr lang="en-US" sz="2400" b="1" dirty="0" err="1" smtClean="0">
                <a:solidFill>
                  <a:srgbClr val="FF9900"/>
                </a:solidFill>
              </a:rPr>
              <a:t>tembus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id-ID" sz="2400" b="1" dirty="0" smtClean="0">
                <a:solidFill>
                  <a:srgbClr val="FF9900"/>
                </a:solidFill>
              </a:rPr>
              <a:t>tinggi</a:t>
            </a:r>
          </a:p>
          <a:p>
            <a:pPr marL="355600" lvl="1" indent="-355600"/>
            <a:r>
              <a:rPr lang="id-ID" sz="2400" b="1" dirty="0" smtClean="0">
                <a:solidFill>
                  <a:srgbClr val="008000"/>
                </a:solidFill>
              </a:rPr>
              <a:t>hanya </a:t>
            </a:r>
            <a:r>
              <a:rPr lang="id-ID" sz="2400" b="1" dirty="0">
                <a:solidFill>
                  <a:srgbClr val="008000"/>
                </a:solidFill>
              </a:rPr>
              <a:t>dapat dideteksi dengan instrumen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lvl="1" indent="0">
              <a:buNone/>
            </a:pPr>
            <a:endParaRPr lang="id-ID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id-ID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2"/>
          <a:stretch/>
        </p:blipFill>
        <p:spPr bwMode="auto">
          <a:xfrm>
            <a:off x="6947967" y="1557026"/>
            <a:ext cx="1728192" cy="23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16023" y="261044"/>
            <a:ext cx="6058732" cy="582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Radiasi Pengion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8031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3" cy="5400600"/>
          </a:xfrm>
        </p:spPr>
        <p:txBody>
          <a:bodyPr/>
          <a:lstStyle/>
          <a:p>
            <a:pPr eaLnBrk="1" hangingPunct="1">
              <a:spcBef>
                <a:spcPts val="1125"/>
              </a:spcBef>
              <a:buClr>
                <a:srgbClr val="CC3300"/>
              </a:buClr>
            </a:pPr>
            <a:r>
              <a:rPr lang="en-US" sz="2400" b="1" dirty="0" smtClean="0">
                <a:solidFill>
                  <a:srgbClr val="0070C0"/>
                </a:solidFill>
              </a:rPr>
              <a:t>ALAM:</a:t>
            </a:r>
            <a:endParaRPr lang="id-ID" altLang="en-US" sz="2400" b="1" dirty="0">
              <a:solidFill>
                <a:srgbClr val="0070C0"/>
              </a:solidFill>
            </a:endParaRPr>
          </a:p>
          <a:p>
            <a:pPr lvl="1" eaLnBrk="1" hangingPunct="1">
              <a:spcBef>
                <a:spcPts val="1125"/>
              </a:spcBef>
              <a:buClr>
                <a:srgbClr val="CC3300"/>
              </a:buClr>
              <a:buFont typeface="Wingdings" pitchFamily="2" charset="2"/>
              <a:buChar char="Ø"/>
            </a:pPr>
            <a:r>
              <a:rPr lang="en-US" altLang="en-US" sz="2400" dirty="0" smtClean="0"/>
              <a:t> g</a:t>
            </a:r>
            <a:r>
              <a:rPr lang="id-ID" altLang="en-US" sz="2400" dirty="0" smtClean="0"/>
              <a:t>as </a:t>
            </a:r>
            <a:r>
              <a:rPr lang="id-ID" altLang="en-US" sz="2400" dirty="0"/>
              <a:t>radon, sinar kosmik</a:t>
            </a:r>
            <a:r>
              <a:rPr lang="id-ID" altLang="en-US" sz="2400" dirty="0" smtClean="0"/>
              <a:t>, batuan alam</a:t>
            </a:r>
            <a:endParaRPr lang="id-ID" altLang="en-US" sz="2400" dirty="0"/>
          </a:p>
          <a:p>
            <a:pPr lvl="1" eaLnBrk="1" hangingPunct="1">
              <a:spcBef>
                <a:spcPts val="1125"/>
              </a:spcBef>
              <a:buClr>
                <a:srgbClr val="CC3300"/>
              </a:buClr>
              <a:buFont typeface="Wingdings" pitchFamily="2" charset="2"/>
              <a:buChar char="Ø"/>
            </a:pPr>
            <a:endParaRPr lang="id-ID" altLang="en-US" sz="2400" dirty="0"/>
          </a:p>
          <a:p>
            <a:r>
              <a:rPr lang="en-US" sz="2400" b="1" dirty="0" smtClean="0">
                <a:solidFill>
                  <a:srgbClr val="0070C0"/>
                </a:solidFill>
              </a:rPr>
              <a:t>BUATAN MANUSIA:</a:t>
            </a:r>
          </a:p>
          <a:p>
            <a:pPr lvl="1"/>
            <a:r>
              <a:rPr lang="id-ID" sz="2400" b="1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</a:rPr>
              <a:t>at </a:t>
            </a:r>
            <a:r>
              <a:rPr lang="id-ID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</a:rPr>
              <a:t>adioaktif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err="1" smtClean="0"/>
              <a:t>memancarkan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id-ID" dirty="0" smtClean="0"/>
              <a:t>pengion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menerus</a:t>
            </a:r>
            <a:r>
              <a:rPr lang="id-ID" dirty="0" smtClean="0"/>
              <a:t> </a:t>
            </a:r>
            <a:r>
              <a:rPr lang="id-ID" dirty="0"/>
              <a:t>(radiasi </a:t>
            </a:r>
            <a:r>
              <a:rPr lang="id-ID" dirty="0" smtClean="0"/>
              <a:t>alfa</a:t>
            </a:r>
            <a:r>
              <a:rPr lang="id-ID" dirty="0"/>
              <a:t>, </a:t>
            </a:r>
            <a:r>
              <a:rPr lang="id-ID" dirty="0" smtClean="0"/>
              <a:t>beta, </a:t>
            </a:r>
            <a:r>
              <a:rPr lang="id-ID" dirty="0"/>
              <a:t>gamma, </a:t>
            </a:r>
            <a:r>
              <a:rPr lang="id-ID" dirty="0" smtClean="0"/>
              <a:t>neutron)</a:t>
            </a:r>
            <a:endParaRPr lang="en-US" dirty="0" smtClean="0"/>
          </a:p>
          <a:p>
            <a:pPr lvl="1"/>
            <a:r>
              <a:rPr lang="id-ID" sz="2400" b="1" dirty="0" smtClean="0">
                <a:solidFill>
                  <a:srgbClr val="FF0000"/>
                </a:solidFill>
              </a:rPr>
              <a:t>Pembangkit Radiasi Pengion (termasuk </a:t>
            </a:r>
            <a:r>
              <a:rPr lang="en-US" sz="2400" b="1" dirty="0" err="1" smtClean="0">
                <a:solidFill>
                  <a:srgbClr val="FF0000"/>
                </a:solidFill>
              </a:rPr>
              <a:t>pesawat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sinar</a:t>
            </a:r>
            <a:r>
              <a:rPr lang="en-US" sz="2400" b="1" dirty="0" smtClean="0">
                <a:solidFill>
                  <a:srgbClr val="FF0000"/>
                </a:solidFill>
              </a:rPr>
              <a:t>-X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Rontgen</a:t>
            </a:r>
            <a:r>
              <a:rPr lang="id-ID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err="1" smtClean="0"/>
              <a:t>dibangkitkan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lvl="2"/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t</a:t>
            </a:r>
            <a:r>
              <a:rPr lang="id-ID" dirty="0" smtClean="0"/>
              <a:t>idak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id-ID" dirty="0" smtClean="0"/>
              <a:t>sumber daya </a:t>
            </a:r>
            <a:r>
              <a:rPr lang="en-US" dirty="0" err="1" smtClean="0"/>
              <a:t>listrik</a:t>
            </a: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2772025" y="305984"/>
            <a:ext cx="6191914" cy="483687"/>
          </a:xfrm>
          <a:prstGeom prst="round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80147" tIns="40074" rIns="80147" bIns="40074"/>
          <a:lstStyle/>
          <a:p>
            <a:pPr eaLnBrk="0" fontAlgn="base" hangingPunct="0">
              <a:spcBef>
                <a:spcPts val="1125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id-ID" sz="3200" b="1" dirty="0" smtClean="0">
                <a:solidFill>
                  <a:srgbClr val="FF0000"/>
                </a:solidFill>
              </a:rPr>
              <a:t>SUMBER RADIASI PENGION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9650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028"/>
            <a:ext cx="8229600" cy="489593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dirty="0" smtClean="0"/>
              <a:t>Pembangkit Radiasi Pengion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/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>
                <a:solidFill>
                  <a:srgbClr val="FF0000"/>
                </a:solidFill>
              </a:rPr>
              <a:t>Untuk membangkitkan Radiasi </a:t>
            </a:r>
            <a:r>
              <a:rPr lang="id-ID" sz="4100" b="1" dirty="0" smtClean="0">
                <a:solidFill>
                  <a:srgbClr val="FF0000"/>
                </a:solidFill>
              </a:rPr>
              <a:t>Perlu Listrik</a:t>
            </a:r>
            <a:endParaRPr lang="id-ID" sz="41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4000" b="1" dirty="0" smtClean="0"/>
              <a:t>Zat Radioaktif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d-ID" sz="3400" dirty="0" smtClean="0"/>
              <a:t>Cobalt-60 (Co-60)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d-ID" sz="3400" dirty="0" smtClean="0"/>
              <a:t>Iridium-192 (Ir-192)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d-ID" sz="3400" dirty="0" smtClean="0"/>
              <a:t>Cs-137 (Cs-137)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id-ID" sz="3400" dirty="0" smtClean="0"/>
              <a:t>dan lain-lain</a:t>
            </a:r>
          </a:p>
          <a:p>
            <a:pPr marL="0" lvl="1" indent="6350" eaLnBrk="1" fontAlgn="auto" hangingPunct="1">
              <a:spcAft>
                <a:spcPts val="0"/>
              </a:spcAft>
              <a:buNone/>
              <a:defRPr/>
            </a:pPr>
            <a:r>
              <a:rPr lang="id-ID" dirty="0" smtClean="0">
                <a:solidFill>
                  <a:srgbClr val="3333CC"/>
                </a:solidFill>
              </a:rPr>
              <a:t>Untuk Membangkitkan Radiasi </a:t>
            </a:r>
            <a:r>
              <a:rPr lang="id-ID" sz="4100" b="1" dirty="0" smtClean="0">
                <a:solidFill>
                  <a:srgbClr val="3333CC"/>
                </a:solidFill>
              </a:rPr>
              <a:t>Tidak Memerlukan Listrik</a:t>
            </a:r>
            <a:endParaRPr lang="id-ID" b="1" dirty="0" smtClean="0">
              <a:solidFill>
                <a:srgbClr val="3333CC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31748" name="Picture 3" descr="perlu listrik tida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982" y="3788995"/>
            <a:ext cx="307181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perlu listrik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982" y="1557026"/>
            <a:ext cx="3071812" cy="14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6696744" cy="559793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2060" y="1989020"/>
            <a:ext cx="8568952" cy="2663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C3399"/>
                </a:solidFill>
              </a:rPr>
              <a:t>M</a:t>
            </a:r>
            <a:r>
              <a:rPr lang="id-ID" sz="2400" b="1" dirty="0" smtClean="0">
                <a:solidFill>
                  <a:srgbClr val="CC3399"/>
                </a:solidFill>
              </a:rPr>
              <a:t>ANFAAT</a:t>
            </a:r>
            <a:endParaRPr lang="en-US" sz="2400" b="1" dirty="0" smtClean="0">
              <a:solidFill>
                <a:srgbClr val="CC3399"/>
              </a:solidFill>
            </a:endParaRPr>
          </a:p>
          <a:p>
            <a:pPr marL="355600" lvl="1" indent="-355600"/>
            <a:r>
              <a:rPr lang="id-ID" sz="2400" b="1" dirty="0" smtClean="0">
                <a:solidFill>
                  <a:srgbClr val="3333FF"/>
                </a:solidFill>
              </a:rPr>
              <a:t>Medik/kesehatan</a:t>
            </a:r>
          </a:p>
          <a:p>
            <a:pPr marL="355600" lvl="1" indent="-355600"/>
            <a:r>
              <a:rPr lang="id-ID" sz="2400" b="1" dirty="0" smtClean="0">
                <a:solidFill>
                  <a:srgbClr val="CC3399"/>
                </a:solidFill>
              </a:rPr>
              <a:t>Industri</a:t>
            </a:r>
          </a:p>
          <a:p>
            <a:pPr marL="355600" lvl="1" indent="-355600"/>
            <a:r>
              <a:rPr lang="id-ID" sz="2400" b="1" dirty="0" smtClean="0">
                <a:solidFill>
                  <a:srgbClr val="009900"/>
                </a:solidFill>
              </a:rPr>
              <a:t>Penelitian dan Pengembangan</a:t>
            </a:r>
          </a:p>
          <a:p>
            <a:pPr marL="355600" lvl="1" indent="-355600"/>
            <a:r>
              <a:rPr lang="en-US" sz="2400" b="1" dirty="0" err="1" smtClean="0">
                <a:solidFill>
                  <a:srgbClr val="FF3300"/>
                </a:solidFill>
              </a:rPr>
              <a:t>Energi</a:t>
            </a:r>
            <a:endParaRPr lang="en-US" sz="2400" b="1" dirty="0">
              <a:solidFill>
                <a:srgbClr val="FF3300"/>
              </a:solidFill>
            </a:endParaRPr>
          </a:p>
          <a:p>
            <a:pPr marL="0" lvl="1" indent="0">
              <a:buNone/>
            </a:pPr>
            <a:endParaRPr lang="id-ID" sz="2400" dirty="0" smtClean="0"/>
          </a:p>
          <a:p>
            <a:pPr marL="355600" lvl="1" indent="-355600"/>
            <a:endParaRPr lang="en-US" sz="2400" dirty="0" smtClean="0"/>
          </a:p>
          <a:p>
            <a:pPr marL="0" lvl="1" indent="0">
              <a:buNone/>
            </a:pPr>
            <a:endParaRPr lang="id-ID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2"/>
          <a:stretch/>
        </p:blipFill>
        <p:spPr bwMode="auto">
          <a:xfrm>
            <a:off x="6947967" y="1557026"/>
            <a:ext cx="1728192" cy="23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16023" y="261044"/>
            <a:ext cx="6058732" cy="582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Radiasi Pengion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80312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76475"/>
            <a:ext cx="4221162" cy="2822575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276475"/>
            <a:ext cx="25669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4"/>
          <p:cNvSpPr>
            <a:spLocks noChangeArrowheads="1"/>
          </p:cNvSpPr>
          <p:nvPr/>
        </p:nvSpPr>
        <p:spPr bwMode="auto">
          <a:xfrm>
            <a:off x="642938" y="5143500"/>
            <a:ext cx="4343400" cy="8667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x-none" sz="1400" b="1" noProof="1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</a:rPr>
              <a:t>RON</a:t>
            </a:r>
            <a:r>
              <a:rPr lang="id-ID" altLang="en-US" sz="2400" b="1" noProof="1">
                <a:solidFill>
                  <a:srgbClr val="FFFF00"/>
                </a:solidFill>
              </a:rPr>
              <a:t>TG</a:t>
            </a:r>
            <a:r>
              <a:rPr lang="en-US" altLang="x-none" sz="2400" b="1" noProof="1">
                <a:solidFill>
                  <a:srgbClr val="FFFF00"/>
                </a:solidFill>
              </a:rPr>
              <a:t>EN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68032" y="0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BIDANG MEDIK (1/4)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107950" y="1820863"/>
            <a:ext cx="2214563" cy="288925"/>
          </a:xfrm>
          <a:prstGeom prst="rect">
            <a:avLst/>
          </a:prstGeom>
          <a:solidFill>
            <a:srgbClr val="00B0F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 defTabSz="419100"/>
            <a:r>
              <a:rPr lang="en-US" altLang="id-ID" sz="1400" b="1" u="sng" dirty="0" err="1"/>
              <a:t>Bidang</a:t>
            </a:r>
            <a:r>
              <a:rPr lang="en-US" altLang="id-ID" sz="1400" b="1" u="sng" dirty="0"/>
              <a:t> </a:t>
            </a:r>
            <a:r>
              <a:rPr lang="en-US" altLang="id-ID" sz="1400" b="1" u="sng" dirty="0" err="1" smtClean="0"/>
              <a:t>Medi</a:t>
            </a:r>
            <a:r>
              <a:rPr lang="id-ID" altLang="id-ID" sz="1400" b="1" u="sng" dirty="0" smtClean="0"/>
              <a:t>k</a:t>
            </a:r>
            <a:r>
              <a:rPr lang="en-US" altLang="id-ID" sz="1400" b="1" u="sng" dirty="0" smtClean="0"/>
              <a:t>:</a:t>
            </a:r>
            <a:endParaRPr lang="en-US" altLang="id-ID" sz="1400" b="1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62000" y="1844675"/>
            <a:ext cx="32178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400" b="1">
                <a:latin typeface="Calibri" pitchFamily="34" charset="0"/>
              </a:rPr>
              <a:t>Dental X-ray Equipment</a:t>
            </a:r>
            <a:endParaRPr lang="en-US" altLang="en-US" sz="2400" b="1">
              <a:latin typeface="Calibri" pitchFamily="34" charset="0"/>
            </a:endParaRPr>
          </a:p>
        </p:txBody>
      </p:sp>
      <p:pic>
        <p:nvPicPr>
          <p:cNvPr id="379909" name="Picture 5" descr="Dental x-ray compressed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7531" t="6458" r="10544" b="32628"/>
          <a:stretch>
            <a:fillRect/>
          </a:stretch>
        </p:blipFill>
        <p:spPr bwMode="auto">
          <a:xfrm>
            <a:off x="5651500" y="1844675"/>
            <a:ext cx="3173413" cy="403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2" name="Picture 6" descr="RADIO DENTAIRE"/>
          <p:cNvPicPr>
            <a:picLocks noChangeAspect="1" noChangeArrowheads="1"/>
          </p:cNvPicPr>
          <p:nvPr/>
        </p:nvPicPr>
        <p:blipFill>
          <a:blip r:embed="rId4" cstate="print"/>
          <a:srcRect l="6387" r="22917" b="16818"/>
          <a:stretch>
            <a:fillRect/>
          </a:stretch>
        </p:blipFill>
        <p:spPr bwMode="auto">
          <a:xfrm>
            <a:off x="762000" y="2565400"/>
            <a:ext cx="2982913" cy="324008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ounded Rectangle 4"/>
          <p:cNvSpPr>
            <a:spLocks noChangeArrowheads="1"/>
          </p:cNvSpPr>
          <p:nvPr/>
        </p:nvSpPr>
        <p:spPr bwMode="auto">
          <a:xfrm>
            <a:off x="0" y="1500188"/>
            <a:ext cx="4343400" cy="8667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x-none" sz="1400" b="1" noProof="1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</a:rPr>
              <a:t>RON</a:t>
            </a:r>
            <a:r>
              <a:rPr lang="id-ID" altLang="en-US" sz="2400" b="1" noProof="1">
                <a:solidFill>
                  <a:srgbClr val="FFFF00"/>
                </a:solidFill>
              </a:rPr>
              <a:t>TG</a:t>
            </a:r>
            <a:r>
              <a:rPr lang="en-US" altLang="x-none" sz="2400" b="1" noProof="1">
                <a:solidFill>
                  <a:srgbClr val="FFFF00"/>
                </a:solidFill>
              </a:rPr>
              <a:t>EN GIGI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2268032" y="0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BIDANG MEDIK (2/4)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RCONI  MX 800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025" y="1830387"/>
            <a:ext cx="5757863" cy="4652963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2852738"/>
            <a:ext cx="19177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Multislice CT scanner</a:t>
            </a:r>
          </a:p>
        </p:txBody>
      </p:sp>
      <p:pic>
        <p:nvPicPr>
          <p:cNvPr id="24580" name="Picture 5" descr="scan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4133" r="14117" b="42104"/>
          <a:stretch>
            <a:fillRect/>
          </a:stretch>
        </p:blipFill>
        <p:spPr bwMode="auto">
          <a:xfrm>
            <a:off x="762000" y="3684588"/>
            <a:ext cx="3881438" cy="26685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0" y="1500188"/>
            <a:ext cx="4343400" cy="8667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id-ID" altLang="x-none" sz="1400" b="1" noProof="1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</a:rPr>
              <a:t>CT SCAN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268032" y="0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BIDANG MEDIK (3/4)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78120" y="6307781"/>
            <a:ext cx="2133600" cy="476250"/>
          </a:xfrm>
        </p:spPr>
        <p:txBody>
          <a:bodyPr/>
          <a:lstStyle/>
          <a:p>
            <a:fld id="{24EDC0A3-C666-43C3-9DA9-94DE71B2DC6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357313"/>
            <a:ext cx="3346450" cy="4357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2071688"/>
            <a:ext cx="2071688" cy="1571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US" altLang="en-US" sz="2400" kern="0" dirty="0" err="1">
                <a:latin typeface="+mn-lt"/>
                <a:ea typeface="+mn-ea"/>
              </a:rPr>
              <a:t>Pengobatan</a:t>
            </a:r>
            <a:r>
              <a:rPr lang="en-US" altLang="en-US" sz="2400" kern="0" dirty="0">
                <a:latin typeface="+mn-lt"/>
                <a:ea typeface="+mn-ea"/>
              </a:rPr>
              <a:t> </a:t>
            </a: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US" altLang="en-US" sz="2400" kern="0" dirty="0" err="1">
                <a:latin typeface="+mn-lt"/>
                <a:ea typeface="+mn-ea"/>
              </a:rPr>
              <a:t>Kanker</a:t>
            </a:r>
            <a:endParaRPr lang="en-US" altLang="en-US" sz="2400" kern="0" dirty="0">
              <a:latin typeface="+mn-lt"/>
              <a:ea typeface="+mn-ea"/>
            </a:endParaRPr>
          </a:p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en-US" altLang="en-US" sz="2400" kern="0" dirty="0">
                <a:latin typeface="+mn-lt"/>
                <a:ea typeface="+mn-ea"/>
              </a:rPr>
              <a:t>(</a:t>
            </a:r>
            <a:r>
              <a:rPr lang="en-US" altLang="en-US" sz="2400" kern="0" dirty="0" err="1">
                <a:latin typeface="+mn-lt"/>
                <a:ea typeface="+mn-ea"/>
              </a:rPr>
              <a:t>Radioterapi</a:t>
            </a:r>
            <a:r>
              <a:rPr lang="en-US" altLang="en-US" sz="2400" kern="0" dirty="0">
                <a:latin typeface="+mn-lt"/>
                <a:ea typeface="+mn-ea"/>
              </a:rPr>
              <a:t>)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57313"/>
            <a:ext cx="30241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itle 8"/>
          <p:cNvSpPr>
            <a:spLocks noGrp="1" noChangeArrowheads="1"/>
          </p:cNvSpPr>
          <p:nvPr>
            <p:ph type="title"/>
          </p:nvPr>
        </p:nvSpPr>
        <p:spPr>
          <a:xfrm>
            <a:off x="2124075" y="187325"/>
            <a:ext cx="6562725" cy="582613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1714500" y="214313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IDANG MEDIK (4/4)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8900" y="188913"/>
            <a:ext cx="6356350" cy="642937"/>
          </a:xfrm>
          <a:solidFill>
            <a:srgbClr val="FF9900"/>
          </a:solidFill>
          <a:ln>
            <a:solidFill>
              <a:srgbClr val="FF9966"/>
            </a:solidFill>
          </a:ln>
        </p:spPr>
        <p:txBody>
          <a:bodyPr/>
          <a:lstStyle/>
          <a:p>
            <a:r>
              <a:rPr lang="id-ID" altLang="zh-CN" sz="2800" b="1" smtClean="0"/>
              <a:t>BIODATA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875" y="1844675"/>
            <a:ext cx="8494713" cy="4176713"/>
          </a:xfrm>
          <a:ln>
            <a:solidFill>
              <a:srgbClr val="CCECFF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altLang="en-US" sz="2000" dirty="0" smtClean="0"/>
              <a:t>Nama	: </a:t>
            </a:r>
            <a:r>
              <a:rPr lang="en-US" altLang="id-ID" sz="2000" dirty="0" err="1" smtClean="0"/>
              <a:t>Ta</a:t>
            </a:r>
            <a:r>
              <a:rPr lang="en-US" altLang="id-ID" sz="2000" b="1" dirty="0" err="1" smtClean="0">
                <a:solidFill>
                  <a:srgbClr val="FF0066"/>
                </a:solidFill>
              </a:rPr>
              <a:t>RUNI</a:t>
            </a:r>
            <a:r>
              <a:rPr lang="en-US" altLang="id-ID" sz="2000" dirty="0" err="1" smtClean="0"/>
              <a:t>yati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Handayani</a:t>
            </a:r>
            <a:endParaRPr lang="en-US" altLang="id-ID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id-ID" sz="2000" dirty="0" smtClean="0"/>
          </a:p>
          <a:p>
            <a:pPr>
              <a:lnSpc>
                <a:spcPct val="90000"/>
              </a:lnSpc>
            </a:pPr>
            <a:r>
              <a:rPr lang="id-ID" altLang="en-US" sz="2000" dirty="0" smtClean="0"/>
              <a:t>Pendidikan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altLang="en-US" sz="2000" dirty="0" smtClean="0"/>
              <a:t>	1. S-1: Jurusan Kimia Institut Teknologi Bandung (ITB)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d-ID" altLang="en-US" sz="2000" dirty="0" smtClean="0"/>
              <a:t>	2. S-2: Applied Science, Colorado State University</a:t>
            </a:r>
          </a:p>
          <a:p>
            <a:pPr>
              <a:lnSpc>
                <a:spcPct val="90000"/>
              </a:lnSpc>
              <a:buFontTx/>
              <a:buNone/>
            </a:pPr>
            <a:endParaRPr lang="id-ID" altLang="en-US" sz="2000" dirty="0" smtClean="0"/>
          </a:p>
          <a:p>
            <a:pPr>
              <a:lnSpc>
                <a:spcPct val="90000"/>
              </a:lnSpc>
            </a:pPr>
            <a:r>
              <a:rPr lang="id-ID" altLang="en-US" sz="2000" dirty="0" smtClean="0"/>
              <a:t>Pengalaman Kerja</a:t>
            </a:r>
          </a:p>
          <a:p>
            <a:pPr marL="914400" lvl="1" indent="-514350">
              <a:lnSpc>
                <a:spcPct val="90000"/>
              </a:lnSpc>
              <a:buFontTx/>
              <a:buAutoNum type="arabicPeriod"/>
            </a:pPr>
            <a:r>
              <a:rPr lang="id-ID" altLang="en-US" sz="2000" dirty="0" smtClean="0"/>
              <a:t>Kabid Pengkajian Instalasi Nuklir Non Reaktor, 2004-2007</a:t>
            </a:r>
          </a:p>
          <a:p>
            <a:pPr marL="914400" lvl="1" indent="-514350">
              <a:lnSpc>
                <a:spcPct val="90000"/>
              </a:lnSpc>
              <a:buFontTx/>
              <a:buAutoNum type="arabicPeriod"/>
            </a:pPr>
            <a:r>
              <a:rPr lang="id-ID" altLang="en-US" sz="2000" dirty="0" smtClean="0"/>
              <a:t>Kasubdit Peraturan Reaktor Non Daya, 2007-2012</a:t>
            </a:r>
          </a:p>
          <a:p>
            <a:pPr marL="914400" lvl="1" indent="-514350">
              <a:lnSpc>
                <a:spcPct val="90000"/>
              </a:lnSpc>
              <a:buFontTx/>
              <a:buAutoNum type="arabicPeriod"/>
            </a:pPr>
            <a:r>
              <a:rPr lang="id-ID" altLang="en-US" sz="2000" dirty="0" smtClean="0"/>
              <a:t>Kepala Balai Diklat, 2012-2014</a:t>
            </a:r>
          </a:p>
          <a:p>
            <a:pPr marL="914400" lvl="1" indent="-514350">
              <a:lnSpc>
                <a:spcPct val="90000"/>
              </a:lnSpc>
              <a:buFontTx/>
              <a:buAutoNum type="arabicPeriod"/>
            </a:pPr>
            <a:r>
              <a:rPr lang="id-ID" altLang="en-US" sz="2000" dirty="0" smtClean="0"/>
              <a:t>Kepala Bagian Kerja Sama, 2014-2015</a:t>
            </a:r>
          </a:p>
          <a:p>
            <a:pPr marL="914400" lvl="1" indent="-514350">
              <a:lnSpc>
                <a:spcPct val="90000"/>
              </a:lnSpc>
              <a:buFontTx/>
              <a:buAutoNum type="arabicPeriod"/>
            </a:pPr>
            <a:r>
              <a:rPr lang="id-ID" altLang="en-US" sz="2000" dirty="0" smtClean="0"/>
              <a:t>Direktur Biro Hukum, Humas, dan Organisasi, 2015-sekarang</a:t>
            </a:r>
            <a:endParaRPr lang="en-US" altLang="id-ID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1197031"/>
            <a:ext cx="9198208" cy="5651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714500" y="214313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IDANG INDUSTRI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830-BFFC-4B7F-BF68-C37960A6762C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756412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/>
          <p:cNvSpPr txBox="1"/>
          <p:nvPr/>
        </p:nvSpPr>
        <p:spPr>
          <a:xfrm>
            <a:off x="540056" y="1232963"/>
            <a:ext cx="492662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13940" algn="l"/>
              </a:tabLst>
            </a:pPr>
            <a:r>
              <a:rPr sz="2400" spc="-10" dirty="0" err="1" smtClean="0">
                <a:latin typeface="Georgia"/>
                <a:cs typeface="Georgia"/>
              </a:rPr>
              <a:t>Reaktor</a:t>
            </a:r>
            <a:r>
              <a:rPr lang="en-GB" sz="2400" spc="-5" dirty="0">
                <a:latin typeface="Georgia"/>
                <a:cs typeface="Georgia"/>
              </a:rPr>
              <a:t> </a:t>
            </a:r>
            <a:r>
              <a:rPr lang="id-ID" sz="2400" spc="-5" dirty="0" smtClean="0">
                <a:latin typeface="Georgia"/>
                <a:cs typeface="Georgia"/>
              </a:rPr>
              <a:t>Riset/</a:t>
            </a:r>
            <a:r>
              <a:rPr sz="2400" spc="-5" dirty="0" err="1" smtClean="0">
                <a:latin typeface="Georgia"/>
                <a:cs typeface="Georgia"/>
              </a:rPr>
              <a:t>Penelitian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10" dirty="0" smtClean="0">
                <a:latin typeface="Georgia"/>
                <a:cs typeface="Georgia"/>
              </a:rPr>
              <a:t>(BATAN)</a:t>
            </a:r>
            <a:endParaRPr lang="en-GB" sz="2400" spc="-1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2313940" algn="l"/>
              </a:tabLst>
            </a:pPr>
            <a:endParaRPr lang="en-GB" sz="24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313940" algn="l"/>
              </a:tabLst>
            </a:pPr>
            <a:r>
              <a:rPr sz="2400" spc="-5" dirty="0" err="1" smtClean="0">
                <a:latin typeface="Georgia"/>
                <a:cs typeface="Georgia"/>
              </a:rPr>
              <a:t>Reaktor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5" dirty="0" err="1" smtClean="0">
                <a:latin typeface="Georgia"/>
                <a:cs typeface="Georgia"/>
              </a:rPr>
              <a:t>Triga</a:t>
            </a:r>
            <a:r>
              <a:rPr sz="2400" spc="-5" dirty="0" smtClean="0">
                <a:latin typeface="Georgia"/>
                <a:cs typeface="Georgia"/>
              </a:rPr>
              <a:t> 2000 </a:t>
            </a:r>
            <a:r>
              <a:rPr sz="2400" spc="-10" dirty="0" smtClean="0">
                <a:latin typeface="Georgia"/>
                <a:cs typeface="Georgia"/>
              </a:rPr>
              <a:t>(2MW</a:t>
            </a:r>
            <a:r>
              <a:rPr sz="2400" spc="-10" dirty="0">
                <a:latin typeface="Georgia"/>
                <a:cs typeface="Georgia"/>
              </a:rPr>
              <a:t>) </a:t>
            </a:r>
            <a:r>
              <a:rPr sz="2400" spc="-5" dirty="0" err="1" smtClean="0">
                <a:latin typeface="Georgia"/>
                <a:cs typeface="Georgia"/>
              </a:rPr>
              <a:t>di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10" dirty="0" smtClean="0">
                <a:latin typeface="Georgia"/>
                <a:cs typeface="Georgia"/>
              </a:rPr>
              <a:t>Bandung</a:t>
            </a:r>
            <a:endParaRPr lang="en-GB" sz="2400" spc="-10" dirty="0" smtClean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313940" algn="l"/>
              </a:tabLst>
            </a:pPr>
            <a:r>
              <a:rPr lang="id-ID" sz="2400" spc="-5" dirty="0" smtClean="0">
                <a:latin typeface="Georgia"/>
                <a:cs typeface="Georgia"/>
              </a:rPr>
              <a:t>Reaktor </a:t>
            </a:r>
            <a:r>
              <a:rPr sz="2400" spc="-10" dirty="0" err="1" smtClean="0">
                <a:latin typeface="Georgia"/>
                <a:cs typeface="Georgia"/>
              </a:rPr>
              <a:t>Kartini</a:t>
            </a:r>
            <a:r>
              <a:rPr sz="2400" spc="-10" dirty="0" smtClean="0">
                <a:latin typeface="Georgia"/>
                <a:cs typeface="Georgia"/>
              </a:rPr>
              <a:t> (250 </a:t>
            </a:r>
            <a:r>
              <a:rPr sz="2400" spc="-5" dirty="0" smtClean="0">
                <a:latin typeface="Georgia"/>
                <a:cs typeface="Georgia"/>
              </a:rPr>
              <a:t>kW)</a:t>
            </a:r>
            <a:r>
              <a:rPr sz="2400" spc="-90" dirty="0" smtClean="0">
                <a:latin typeface="Georgia"/>
                <a:cs typeface="Georgia"/>
              </a:rPr>
              <a:t> </a:t>
            </a:r>
            <a:r>
              <a:rPr sz="2400" spc="-5" dirty="0" err="1" smtClean="0">
                <a:latin typeface="Georgia"/>
                <a:cs typeface="Georgia"/>
              </a:rPr>
              <a:t>di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10" dirty="0" smtClean="0">
                <a:latin typeface="Georgia"/>
                <a:cs typeface="Georgia"/>
              </a:rPr>
              <a:t>Yogyakarta</a:t>
            </a:r>
            <a:endParaRPr lang="en-GB" sz="24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313940" algn="l"/>
              </a:tabLst>
            </a:pPr>
            <a:r>
              <a:rPr sz="2400" spc="-10" dirty="0" err="1" smtClean="0">
                <a:latin typeface="Georgia"/>
                <a:cs typeface="Georgia"/>
              </a:rPr>
              <a:t>Reaktor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spc="-10" dirty="0" err="1" smtClean="0">
                <a:latin typeface="Georgia"/>
                <a:cs typeface="Georgia"/>
              </a:rPr>
              <a:t>Serba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spc="-10" dirty="0" err="1" smtClean="0">
                <a:latin typeface="Georgia"/>
                <a:cs typeface="Georgia"/>
              </a:rPr>
              <a:t>guna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dirty="0" smtClean="0">
                <a:latin typeface="Georgia"/>
                <a:cs typeface="Georgia"/>
              </a:rPr>
              <a:t>- </a:t>
            </a:r>
            <a:r>
              <a:rPr sz="2400" spc="-10" dirty="0" smtClean="0">
                <a:latin typeface="Georgia"/>
                <a:cs typeface="Georgia"/>
              </a:rPr>
              <a:t>GA  </a:t>
            </a:r>
            <a:r>
              <a:rPr sz="2400" spc="-5" dirty="0" err="1" smtClean="0">
                <a:latin typeface="Georgia"/>
                <a:cs typeface="Georgia"/>
              </a:rPr>
              <a:t>Siwabessy</a:t>
            </a:r>
            <a:r>
              <a:rPr sz="2400" spc="-5" dirty="0" smtClean="0">
                <a:latin typeface="Georgia"/>
                <a:cs typeface="Georgia"/>
              </a:rPr>
              <a:t> (30 </a:t>
            </a:r>
            <a:r>
              <a:rPr sz="2400" spc="-10" dirty="0" smtClean="0">
                <a:latin typeface="Georgia"/>
                <a:cs typeface="Georgia"/>
              </a:rPr>
              <a:t>MW) </a:t>
            </a:r>
            <a:r>
              <a:rPr sz="2400" spc="-10" dirty="0" err="1" smtClean="0">
                <a:latin typeface="Georgia"/>
                <a:cs typeface="Georgia"/>
              </a:rPr>
              <a:t>di</a:t>
            </a:r>
            <a:r>
              <a:rPr sz="2400" spc="-10" dirty="0" smtClean="0">
                <a:latin typeface="Georgia"/>
                <a:cs typeface="Georgia"/>
              </a:rPr>
              <a:t> </a:t>
            </a: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313940" algn="l"/>
              </a:tabLst>
            </a:pPr>
            <a:r>
              <a:rPr sz="2400" spc="-5" dirty="0" err="1" smtClean="0">
                <a:latin typeface="Georgia"/>
                <a:cs typeface="Georgia"/>
              </a:rPr>
              <a:t>Serpong</a:t>
            </a:r>
            <a:r>
              <a:rPr sz="2400" spc="-5" dirty="0" smtClean="0">
                <a:latin typeface="Georgia"/>
                <a:cs typeface="Georgia"/>
              </a:rPr>
              <a:t>,  </a:t>
            </a:r>
            <a:r>
              <a:rPr sz="2400" spc="-10" dirty="0" smtClean="0">
                <a:latin typeface="Georgia"/>
                <a:cs typeface="Georgia"/>
              </a:rPr>
              <a:t>MBA</a:t>
            </a:r>
            <a:r>
              <a:rPr sz="2400" spc="-110" dirty="0" smtClean="0">
                <a:latin typeface="Georgia"/>
                <a:cs typeface="Georgia"/>
              </a:rPr>
              <a:t> </a:t>
            </a:r>
            <a:r>
              <a:rPr sz="2400" spc="-5" dirty="0" smtClean="0">
                <a:latin typeface="Georgia"/>
                <a:cs typeface="Georgia"/>
              </a:rPr>
              <a:t>RI-C</a:t>
            </a:r>
            <a:endParaRPr lang="en-GB" sz="24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+mj-lt"/>
              <a:buAutoNum type="arabicPeriod"/>
              <a:tabLst>
                <a:tab pos="2313940" algn="l"/>
              </a:tabLst>
            </a:pPr>
            <a:r>
              <a:rPr lang="en-GB" sz="2400" spc="-10" dirty="0" smtClean="0">
                <a:latin typeface="Georgia"/>
                <a:cs typeface="Georgia"/>
              </a:rPr>
              <a:t>R</a:t>
            </a:r>
            <a:r>
              <a:rPr sz="2400" spc="-10" dirty="0" err="1" smtClean="0">
                <a:latin typeface="Georgia"/>
                <a:cs typeface="Georgia"/>
              </a:rPr>
              <a:t>eaktor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Daya </a:t>
            </a:r>
            <a:r>
              <a:rPr sz="2400" spc="-10" dirty="0">
                <a:latin typeface="Georgia"/>
                <a:cs typeface="Georgia"/>
              </a:rPr>
              <a:t>Eksperimental </a:t>
            </a:r>
            <a:r>
              <a:rPr sz="2400" spc="-5" dirty="0">
                <a:latin typeface="Georgia"/>
                <a:cs typeface="Georgia"/>
              </a:rPr>
              <a:t>(RDE)  Akan </a:t>
            </a:r>
            <a:r>
              <a:rPr sz="2400" spc="-10" dirty="0" err="1">
                <a:latin typeface="Georgia"/>
                <a:cs typeface="Georgia"/>
              </a:rPr>
              <a:t>dibangun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 err="1" smtClean="0">
                <a:latin typeface="Georgia"/>
                <a:cs typeface="Georgia"/>
              </a:rPr>
              <a:t>oleh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10" dirty="0" smtClean="0">
                <a:latin typeface="Georgia"/>
                <a:cs typeface="Georgia"/>
              </a:rPr>
              <a:t>BATAN</a:t>
            </a:r>
            <a:r>
              <a:rPr lang="en-GB" sz="2400" spc="-10" dirty="0" smtClean="0">
                <a:latin typeface="Georgia"/>
                <a:cs typeface="Georgia"/>
              </a:rPr>
              <a:t> </a:t>
            </a:r>
            <a:r>
              <a:rPr sz="2400" spc="-5" dirty="0" smtClean="0">
                <a:latin typeface="Georgia"/>
                <a:cs typeface="Georgia"/>
              </a:rPr>
              <a:t>di</a:t>
            </a:r>
            <a:r>
              <a:rPr lang="en-GB" sz="2400" spc="-5" dirty="0" smtClean="0">
                <a:latin typeface="Georgia"/>
                <a:cs typeface="Georgia"/>
              </a:rPr>
              <a:t> </a:t>
            </a:r>
            <a:r>
              <a:rPr sz="2400" spc="-5" dirty="0" err="1" smtClean="0">
                <a:latin typeface="Georgia"/>
                <a:cs typeface="Georgia"/>
              </a:rPr>
              <a:t>Serpong</a:t>
            </a:r>
            <a:r>
              <a:rPr sz="2400" spc="-5" dirty="0" smtClean="0">
                <a:latin typeface="Georgia"/>
                <a:cs typeface="Georgia"/>
              </a:rPr>
              <a:t>.</a:t>
            </a:r>
            <a:r>
              <a:rPr lang="en-GB" sz="2400" spc="-5" dirty="0" smtClean="0">
                <a:latin typeface="Georgia"/>
                <a:cs typeface="Georgia"/>
              </a:rPr>
              <a:t> </a:t>
            </a:r>
            <a:r>
              <a:rPr sz="2400" spc="-10" dirty="0" err="1" smtClean="0">
                <a:latin typeface="Georgia"/>
                <a:cs typeface="Georgia"/>
              </a:rPr>
              <a:t>Sudah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spc="-10" dirty="0" err="1" smtClean="0">
                <a:latin typeface="Georgia"/>
                <a:cs typeface="Georgia"/>
              </a:rPr>
              <a:t>mendapatkan</a:t>
            </a:r>
            <a:r>
              <a:rPr sz="2400" spc="-10" dirty="0" smtClean="0">
                <a:latin typeface="Georgia"/>
                <a:cs typeface="Georgia"/>
              </a:rPr>
              <a:t> </a:t>
            </a:r>
            <a:r>
              <a:rPr sz="2400" spc="-5" dirty="0" err="1" smtClean="0">
                <a:latin typeface="Georgia"/>
                <a:cs typeface="Georgia"/>
              </a:rPr>
              <a:t>izin</a:t>
            </a:r>
            <a:r>
              <a:rPr sz="2400" spc="-5" dirty="0" smtClean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tapak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reaktor.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23984" y="1181412"/>
            <a:ext cx="2447966" cy="5567191"/>
            <a:chOff x="6155978" y="1163687"/>
            <a:chExt cx="2447966" cy="5567191"/>
          </a:xfrm>
        </p:grpSpPr>
        <p:sp>
          <p:nvSpPr>
            <p:cNvPr id="4" name="object 4"/>
            <p:cNvSpPr/>
            <p:nvPr/>
          </p:nvSpPr>
          <p:spPr>
            <a:xfrm>
              <a:off x="6160908" y="1163687"/>
              <a:ext cx="2443036" cy="14886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5" name="object 5"/>
            <p:cNvSpPr/>
            <p:nvPr/>
          </p:nvSpPr>
          <p:spPr>
            <a:xfrm>
              <a:off x="6160908" y="4889797"/>
              <a:ext cx="2430708" cy="1552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6" name="object 6"/>
            <p:cNvSpPr/>
            <p:nvPr/>
          </p:nvSpPr>
          <p:spPr>
            <a:xfrm>
              <a:off x="6160908" y="3170677"/>
              <a:ext cx="2443036" cy="1358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155978" y="2758548"/>
              <a:ext cx="2374626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tabLst>
                  <a:tab pos="1521460" algn="l"/>
                </a:tabLst>
              </a:pPr>
              <a:r>
                <a:rPr sz="1600" spc="-10" dirty="0" err="1">
                  <a:latin typeface="Arial"/>
                  <a:cs typeface="Arial"/>
                </a:rPr>
                <a:t>Reaktor</a:t>
              </a:r>
              <a:r>
                <a:rPr sz="1600" spc="15" dirty="0">
                  <a:latin typeface="Arial"/>
                  <a:cs typeface="Arial"/>
                </a:rPr>
                <a:t> </a:t>
              </a:r>
              <a:r>
                <a:rPr sz="1600" spc="-5" dirty="0" err="1" smtClean="0">
                  <a:latin typeface="Arial"/>
                  <a:cs typeface="Arial"/>
                </a:rPr>
                <a:t>Riset</a:t>
              </a:r>
              <a:r>
                <a:rPr lang="en-GB" sz="1600" spc="-5" dirty="0" smtClean="0">
                  <a:latin typeface="Arial"/>
                  <a:cs typeface="Arial"/>
                </a:rPr>
                <a:t> </a:t>
              </a:r>
              <a:r>
                <a:rPr sz="1600" spc="-10" dirty="0" smtClean="0">
                  <a:latin typeface="Arial"/>
                  <a:cs typeface="Arial"/>
                </a:rPr>
                <a:t>Bandung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266913" y="4542739"/>
              <a:ext cx="2264307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600" spc="-5" dirty="0" err="1">
                  <a:latin typeface="Arial"/>
                  <a:cs typeface="Arial"/>
                </a:rPr>
                <a:t>Reaktor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spc="-5" dirty="0" err="1" smtClean="0">
                  <a:latin typeface="Arial"/>
                  <a:cs typeface="Arial"/>
                </a:rPr>
                <a:t>Riset</a:t>
              </a:r>
              <a:r>
                <a:rPr sz="1600" spc="-105" dirty="0" smtClean="0">
                  <a:latin typeface="Arial"/>
                  <a:cs typeface="Arial"/>
                </a:rPr>
                <a:t> </a:t>
              </a:r>
              <a:r>
                <a:rPr sz="1600" spc="-5" dirty="0" err="1" smtClean="0">
                  <a:latin typeface="Arial"/>
                  <a:cs typeface="Arial"/>
                </a:rPr>
                <a:t>Serpong</a:t>
              </a:r>
              <a:endParaRPr sz="160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6384627" y="6484657"/>
              <a:ext cx="2028878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600" spc="-5" dirty="0">
                  <a:latin typeface="Arial"/>
                  <a:cs typeface="Arial"/>
                </a:rPr>
                <a:t>Reaktor Riset</a:t>
              </a:r>
              <a:r>
                <a:rPr sz="1600" spc="-105" dirty="0">
                  <a:latin typeface="Arial"/>
                  <a:cs typeface="Arial"/>
                </a:rPr>
                <a:t> </a:t>
              </a:r>
              <a:r>
                <a:rPr sz="1600" spc="-45" dirty="0">
                  <a:latin typeface="Arial"/>
                  <a:cs typeface="Arial"/>
                </a:rPr>
                <a:t>Yogya</a:t>
              </a:r>
              <a:endParaRPr sz="1600" dirty="0">
                <a:latin typeface="Arial"/>
                <a:cs typeface="Arial"/>
              </a:endParaRPr>
            </a:p>
          </p:txBody>
        </p:sp>
      </p:grpSp>
      <p:sp>
        <p:nvSpPr>
          <p:cNvPr id="13" name="Rounded Rectangle 4"/>
          <p:cNvSpPr>
            <a:spLocks noChangeArrowheads="1"/>
          </p:cNvSpPr>
          <p:nvPr/>
        </p:nvSpPr>
        <p:spPr bwMode="auto">
          <a:xfrm>
            <a:off x="2052035" y="0"/>
            <a:ext cx="6643688" cy="8636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PENGGUNAAN </a:t>
            </a: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TENAGA NUKLIR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x-none" sz="2400" b="1" noProof="1">
                <a:solidFill>
                  <a:srgbClr val="FFFF00"/>
                </a:solidFill>
                <a:latin typeface="Arial Narrow" panose="020B0606020202030204" pitchFamily="34" charset="0"/>
              </a:rPr>
              <a:t>DI </a:t>
            </a:r>
            <a:r>
              <a:rPr lang="en-US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B</a:t>
            </a:r>
            <a:r>
              <a:rPr lang="id-ID" altLang="x-none" sz="2400" b="1" noProof="1" smtClean="0">
                <a:solidFill>
                  <a:srgbClr val="FFFF00"/>
                </a:solidFill>
                <a:latin typeface="Arial Narrow" panose="020B0606020202030204" pitchFamily="34" charset="0"/>
              </a:rPr>
              <a:t>IDANG LITBANG</a:t>
            </a:r>
            <a:endParaRPr lang="en-US" altLang="x-none" sz="1200" b="1" noProof="1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830-BFFC-4B7F-BF68-C37960A6762C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88462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1143000" y="14288"/>
            <a:ext cx="7213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rgbClr val="FF3300"/>
            </a:outerShdw>
          </a:effectLst>
        </p:spPr>
        <p:txBody>
          <a:bodyPr lIns="92075" tIns="46038" rIns="92075" bIns="46038" anchor="ctr"/>
          <a:lstStyle/>
          <a:p>
            <a:pPr algn="ctr" defTabSz="912813" eaLnBrk="1" hangingPunct="1">
              <a:defRPr/>
            </a:pPr>
            <a: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PEMBANGKIT LISTRIK TENAGA NUKLIR</a:t>
            </a:r>
            <a:br>
              <a:rPr lang="en-US" sz="28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6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(PLTN)</a:t>
            </a:r>
            <a:endParaRPr lang="en-US" sz="540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73088" y="1343025"/>
          <a:ext cx="8248650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Photo Editor Photo" r:id="rId4" imgW="9000000" imgH="5266667" progId="MSPhotoEd.3">
                  <p:embed/>
                </p:oleObj>
              </mc:Choice>
              <mc:Fallback>
                <p:oleObj name="Photo Editor Photo" r:id="rId4" imgW="9000000" imgH="52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343025"/>
                        <a:ext cx="8248650" cy="497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45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6696744" cy="559793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0061" y="1773023"/>
            <a:ext cx="8568952" cy="1800236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b="1" dirty="0" err="1" smtClean="0">
                <a:solidFill>
                  <a:srgbClr val="CC3399"/>
                </a:solidFill>
              </a:rPr>
              <a:t>Karakteristik</a:t>
            </a:r>
            <a:endParaRPr lang="en-US" sz="2400" b="1" dirty="0" smtClean="0">
              <a:solidFill>
                <a:srgbClr val="CC3399"/>
              </a:solidFill>
            </a:endParaRPr>
          </a:p>
          <a:p>
            <a:pPr marL="355600" lvl="1" indent="-355600"/>
            <a:r>
              <a:rPr lang="id-ID" sz="2400" dirty="0" smtClean="0"/>
              <a:t>tidak terlihat, tidak berwarna, tidak berbau</a:t>
            </a:r>
          </a:p>
          <a:p>
            <a:pPr marL="355600" lvl="1" indent="-355600"/>
            <a:r>
              <a:rPr lang="id-ID" sz="2400" dirty="0" smtClean="0"/>
              <a:t>mempunyai </a:t>
            </a:r>
            <a:r>
              <a:rPr lang="id-ID" sz="2400" b="1" dirty="0">
                <a:solidFill>
                  <a:srgbClr val="FF0000"/>
                </a:solidFill>
              </a:rPr>
              <a:t>daya </a:t>
            </a:r>
            <a:r>
              <a:rPr lang="en-US" sz="2400" b="1" dirty="0" err="1" smtClean="0">
                <a:solidFill>
                  <a:srgbClr val="FF0000"/>
                </a:solidFill>
              </a:rPr>
              <a:t>tembus</a:t>
            </a:r>
            <a:r>
              <a:rPr lang="id-ID" sz="2400" b="1" dirty="0" smtClean="0">
                <a:solidFill>
                  <a:srgbClr val="FF0000"/>
                </a:solidFill>
              </a:rPr>
              <a:t> tinggi</a:t>
            </a:r>
          </a:p>
          <a:p>
            <a:pPr marL="355600" lvl="1" indent="-355600"/>
            <a:r>
              <a:rPr lang="id-ID" sz="2400" dirty="0" smtClean="0"/>
              <a:t>hanya </a:t>
            </a:r>
            <a:r>
              <a:rPr lang="id-ID" sz="2400" dirty="0"/>
              <a:t>dapat dideteksi dengan instrumen</a:t>
            </a:r>
            <a:endParaRPr lang="en-US" sz="2400" dirty="0"/>
          </a:p>
          <a:p>
            <a:pPr marL="0" lvl="1" indent="0">
              <a:buNone/>
            </a:pPr>
            <a:endParaRPr lang="id-ID" sz="2400" dirty="0" smtClean="0"/>
          </a:p>
          <a:p>
            <a:pPr marL="0" lvl="1" indent="0">
              <a:buNone/>
            </a:pPr>
            <a:endParaRPr lang="id-ID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2"/>
          <a:stretch/>
        </p:blipFill>
        <p:spPr bwMode="auto">
          <a:xfrm>
            <a:off x="6903283" y="1244783"/>
            <a:ext cx="1728192" cy="231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4059" y="537297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berpotensi</a:t>
            </a:r>
            <a:r>
              <a:rPr lang="id-ID" sz="2400" b="1" dirty="0" smtClean="0">
                <a:solidFill>
                  <a:srgbClr val="FF0000"/>
                </a:solidFill>
              </a:rPr>
              <a:t> mengakibatkan bahaya radiasi </a:t>
            </a:r>
            <a:r>
              <a:rPr lang="id-ID" sz="2400" dirty="0" smtClean="0"/>
              <a:t>bagi pekerja, masyarakat, dan lingkungan hidup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2060" y="400499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buNone/>
            </a:pPr>
            <a:r>
              <a:rPr lang="id-ID" sz="2400" b="1" dirty="0" smtClean="0">
                <a:solidFill>
                  <a:srgbClr val="003399"/>
                </a:solidFill>
              </a:rPr>
              <a:t>M</a:t>
            </a:r>
            <a:r>
              <a:rPr lang="en-US" sz="2400" b="1" dirty="0" err="1" smtClean="0">
                <a:solidFill>
                  <a:srgbClr val="003399"/>
                </a:solidFill>
              </a:rPr>
              <a:t>anfaat</a:t>
            </a:r>
            <a:r>
              <a:rPr lang="en-US" sz="2400" b="1" dirty="0" smtClean="0">
                <a:solidFill>
                  <a:srgbClr val="003399"/>
                </a:solidFill>
              </a:rPr>
              <a:t>: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6600"/>
                </a:solidFill>
              </a:rPr>
              <a:t>Kesehatan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008000"/>
                </a:solidFill>
              </a:rPr>
              <a:t>Industri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CC3399"/>
                </a:solidFill>
              </a:rPr>
              <a:t>Penelitian</a:t>
            </a:r>
            <a:r>
              <a:rPr lang="id-ID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3333FF"/>
                </a:solidFill>
              </a:rPr>
              <a:t>Energi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916023" y="261044"/>
            <a:ext cx="6058732" cy="5826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Radiasi Pengion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78031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>
            <p:ph idx="1"/>
          </p:nvPr>
        </p:nvGraphicFramePr>
        <p:xfrm>
          <a:off x="71438" y="1160463"/>
          <a:ext cx="9072562" cy="5662616"/>
        </p:xfrm>
        <a:graphic>
          <a:graphicData uri="http://schemas.openxmlformats.org/drawingml/2006/table">
            <a:tbl>
              <a:tblPr/>
              <a:tblGrid>
                <a:gridCol w="2153328"/>
                <a:gridCol w="6919234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Dosis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Efek yang ditimbulkan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50 – 100 mSv</a:t>
                      </a:r>
                      <a:endParaRPr kumimoji="0" lang="id-ID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perubahan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kimia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darah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500 mSv</a:t>
                      </a:r>
                      <a:endParaRPr kumimoji="0" lang="id-ID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mual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(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dalam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hitungan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jam)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700 mSv</a:t>
                      </a:r>
                      <a:endParaRPr kumimoji="0" lang="id-ID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muntah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750 mSv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rambut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rontok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(2 -3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minggu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)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900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mSv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diare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1000 mSv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pendarahan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4000 mSv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kemungkinan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meninggal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dalam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2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bulan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 (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tanpa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perawatan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)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10000 mSv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kerusakan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lapisan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usus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,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meninggal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dalam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1 -2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minggu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20000 mSv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kerusakan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sistem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saraf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pusat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,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meninggal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dalam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hitungan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jam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atau</a:t>
                      </a:r>
                      <a:r>
                        <a:rPr kumimoji="0" lang="en-AU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 </a:t>
                      </a:r>
                      <a:r>
                        <a:rPr kumimoji="0" lang="en-AU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hari</a:t>
                      </a:r>
                      <a:endParaRPr kumimoji="0" lang="id-ID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124075" y="333375"/>
            <a:ext cx="71008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Tx/>
              <a:buNone/>
            </a:pPr>
            <a:r>
              <a:rPr lang="id-ID" altLang="en-US" sz="3200" b="1">
                <a:solidFill>
                  <a:schemeClr val="bg1"/>
                </a:solidFill>
              </a:rPr>
              <a:t>Efek Jangka Pendek</a:t>
            </a:r>
            <a:endParaRPr lang="id-ID" altLang="en-US" sz="3200">
              <a:solidFill>
                <a:srgbClr val="CC33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5968" y="6355006"/>
            <a:ext cx="2133600" cy="476250"/>
          </a:xfrm>
        </p:spPr>
        <p:txBody>
          <a:bodyPr/>
          <a:lstStyle/>
          <a:p>
            <a:fld id="{079BB87A-0611-4CA1-A51E-87D6E2A3629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1773238"/>
            <a:ext cx="7388225" cy="4040187"/>
          </a:xfrm>
          <a:solidFill>
            <a:srgbClr val="D60093"/>
          </a:solidFill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AU" altLang="en-US" sz="2800" b="1" dirty="0" err="1">
                <a:solidFill>
                  <a:srgbClr val="FFFF00"/>
                </a:solidFill>
              </a:rPr>
              <a:t>Kanker</a:t>
            </a:r>
            <a:r>
              <a:rPr lang="en-AU" altLang="en-US" sz="2800" b="1" dirty="0">
                <a:solidFill>
                  <a:srgbClr val="FFFF00"/>
                </a:solidFill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</a:rPr>
              <a:t>tiroid</a:t>
            </a: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AU" altLang="en-US" sz="2800" b="1" dirty="0" err="1">
                <a:solidFill>
                  <a:srgbClr val="FFFF00"/>
                </a:solidFill>
              </a:rPr>
              <a:t>Kanker</a:t>
            </a:r>
            <a:r>
              <a:rPr lang="en-AU" altLang="en-US" sz="2800" b="1" dirty="0">
                <a:solidFill>
                  <a:srgbClr val="FFFF00"/>
                </a:solidFill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</a:rPr>
              <a:t>darah</a:t>
            </a:r>
            <a:r>
              <a:rPr lang="en-AU" altLang="en-US" sz="2800" b="1" dirty="0">
                <a:solidFill>
                  <a:srgbClr val="FFFF00"/>
                </a:solidFill>
              </a:rPr>
              <a:t> (</a:t>
            </a:r>
            <a:r>
              <a:rPr lang="en-AU" altLang="en-US" sz="2800" b="1" dirty="0" err="1">
                <a:solidFill>
                  <a:srgbClr val="FFFF00"/>
                </a:solidFill>
              </a:rPr>
              <a:t>leukemia</a:t>
            </a:r>
            <a:r>
              <a:rPr lang="en-AU" altLang="en-US" sz="2800" b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AU" altLang="en-US" sz="2800" b="1" dirty="0" err="1">
                <a:solidFill>
                  <a:srgbClr val="FFFF00"/>
                </a:solidFill>
              </a:rPr>
              <a:t>Kanker</a:t>
            </a:r>
            <a:r>
              <a:rPr lang="en-AU" altLang="en-US" sz="2800" b="1" dirty="0">
                <a:solidFill>
                  <a:srgbClr val="FFFF00"/>
                </a:solidFill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</a:rPr>
              <a:t>kulit</a:t>
            </a: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AU" altLang="en-US" sz="2800" b="1" dirty="0" err="1">
                <a:solidFill>
                  <a:srgbClr val="FFFF00"/>
                </a:solidFill>
              </a:rPr>
              <a:t>Katarak</a:t>
            </a: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AU" altLang="en-US" sz="2800" b="1" dirty="0" err="1">
                <a:solidFill>
                  <a:srgbClr val="FFFF00"/>
                </a:solidFill>
              </a:rPr>
              <a:t>Kanker</a:t>
            </a:r>
            <a:r>
              <a:rPr lang="en-AU" altLang="en-US" sz="2800" b="1" dirty="0">
                <a:solidFill>
                  <a:srgbClr val="FFFF00"/>
                </a:solidFill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</a:rPr>
              <a:t>payudara</a:t>
            </a:r>
            <a:endParaRPr lang="en-AU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AU" altLang="en-US" sz="28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916238" y="261938"/>
            <a:ext cx="5183187" cy="606425"/>
          </a:xfrm>
          <a:solidFill>
            <a:schemeClr val="bg1"/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d-ID" altLang="en-US" sz="3200" b="1" dirty="0">
                <a:solidFill>
                  <a:srgbClr val="FF0000"/>
                </a:solidFill>
              </a:rPr>
              <a:t>Efek Jangka Panjang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 autoUpdateAnimBg="0"/>
      <p:bldP spid="1638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4C5182-8B81-4CC0-98AE-3EFBC7306435}" type="slidenum">
              <a:rPr lang="en-US" altLang="zh-CN" sz="14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/>
          </a:p>
        </p:txBody>
      </p:sp>
      <p:sp>
        <p:nvSpPr>
          <p:cNvPr id="18435" name="Slide Number Placeholder 2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9C620F-41CF-4674-AA26-00CCAF592390}" type="slidenum">
              <a:rPr lang="en-US" altLang="zh-CN" sz="14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4450"/>
            <a:ext cx="419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4450"/>
            <a:ext cx="4225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015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2850"/>
            <a:ext cx="42259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3111500"/>
            <a:ext cx="171132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3709988" y="260350"/>
            <a:ext cx="3597275" cy="6397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3600" b="1">
                <a:solidFill>
                  <a:srgbClr val="002060"/>
                </a:solidFill>
              </a:rPr>
              <a:t>Bahaya Radiasi</a:t>
            </a:r>
            <a:endParaRPr lang="en-US" altLang="en-US" sz="3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3361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6058" y="1197031"/>
            <a:ext cx="8404492" cy="5219067"/>
            <a:chOff x="199452" y="981034"/>
            <a:chExt cx="8404492" cy="5219067"/>
          </a:xfrm>
        </p:grpSpPr>
        <p:sp>
          <p:nvSpPr>
            <p:cNvPr id="5" name="object 3"/>
            <p:cNvSpPr/>
            <p:nvPr/>
          </p:nvSpPr>
          <p:spPr>
            <a:xfrm>
              <a:off x="6677915" y="2019182"/>
              <a:ext cx="311985" cy="321358"/>
            </a:xfrm>
            <a:custGeom>
              <a:avLst/>
              <a:gdLst/>
              <a:ahLst/>
              <a:cxnLst/>
              <a:rect l="l" t="t" r="r" b="b"/>
              <a:pathLst>
                <a:path w="373379" h="374650">
                  <a:moveTo>
                    <a:pt x="186690" y="0"/>
                  </a:moveTo>
                  <a:lnTo>
                    <a:pt x="136260" y="6420"/>
                  </a:lnTo>
                  <a:lnTo>
                    <a:pt x="91440" y="24694"/>
                  </a:lnTo>
                  <a:lnTo>
                    <a:pt x="53816" y="53339"/>
                  </a:lnTo>
                  <a:lnTo>
                    <a:pt x="24976" y="90875"/>
                  </a:lnTo>
                  <a:lnTo>
                    <a:pt x="6508" y="135819"/>
                  </a:lnTo>
                  <a:lnTo>
                    <a:pt x="0" y="186689"/>
                  </a:lnTo>
                  <a:lnTo>
                    <a:pt x="6508" y="237654"/>
                  </a:lnTo>
                  <a:lnTo>
                    <a:pt x="24976" y="282833"/>
                  </a:lnTo>
                  <a:lnTo>
                    <a:pt x="53816" y="320675"/>
                  </a:lnTo>
                  <a:lnTo>
                    <a:pt x="91440" y="349626"/>
                  </a:lnTo>
                  <a:lnTo>
                    <a:pt x="136260" y="368135"/>
                  </a:lnTo>
                  <a:lnTo>
                    <a:pt x="186690" y="374650"/>
                  </a:lnTo>
                  <a:lnTo>
                    <a:pt x="237560" y="368135"/>
                  </a:lnTo>
                  <a:lnTo>
                    <a:pt x="282504" y="349626"/>
                  </a:lnTo>
                  <a:lnTo>
                    <a:pt x="320040" y="320675"/>
                  </a:lnTo>
                  <a:lnTo>
                    <a:pt x="348685" y="282833"/>
                  </a:lnTo>
                  <a:lnTo>
                    <a:pt x="366959" y="237654"/>
                  </a:lnTo>
                  <a:lnTo>
                    <a:pt x="373380" y="186689"/>
                  </a:lnTo>
                  <a:lnTo>
                    <a:pt x="366959" y="135819"/>
                  </a:lnTo>
                  <a:lnTo>
                    <a:pt x="348685" y="90875"/>
                  </a:lnTo>
                  <a:lnTo>
                    <a:pt x="320040" y="53339"/>
                  </a:lnTo>
                  <a:lnTo>
                    <a:pt x="282504" y="24694"/>
                  </a:lnTo>
                  <a:lnTo>
                    <a:pt x="237560" y="642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2346206" y="4737106"/>
              <a:ext cx="311985" cy="321358"/>
            </a:xfrm>
            <a:custGeom>
              <a:avLst/>
              <a:gdLst/>
              <a:ahLst/>
              <a:cxnLst/>
              <a:rect l="l" t="t" r="r" b="b"/>
              <a:pathLst>
                <a:path w="373380" h="374650">
                  <a:moveTo>
                    <a:pt x="186690" y="0"/>
                  </a:moveTo>
                  <a:lnTo>
                    <a:pt x="136260" y="6420"/>
                  </a:lnTo>
                  <a:lnTo>
                    <a:pt x="91440" y="24694"/>
                  </a:lnTo>
                  <a:lnTo>
                    <a:pt x="53816" y="53340"/>
                  </a:lnTo>
                  <a:lnTo>
                    <a:pt x="24976" y="90875"/>
                  </a:lnTo>
                  <a:lnTo>
                    <a:pt x="6508" y="135819"/>
                  </a:lnTo>
                  <a:lnTo>
                    <a:pt x="0" y="186690"/>
                  </a:lnTo>
                  <a:lnTo>
                    <a:pt x="6508" y="237654"/>
                  </a:lnTo>
                  <a:lnTo>
                    <a:pt x="24976" y="282833"/>
                  </a:lnTo>
                  <a:lnTo>
                    <a:pt x="53816" y="320675"/>
                  </a:lnTo>
                  <a:lnTo>
                    <a:pt x="91440" y="349626"/>
                  </a:lnTo>
                  <a:lnTo>
                    <a:pt x="136260" y="368135"/>
                  </a:lnTo>
                  <a:lnTo>
                    <a:pt x="186690" y="374650"/>
                  </a:lnTo>
                  <a:lnTo>
                    <a:pt x="237119" y="368135"/>
                  </a:lnTo>
                  <a:lnTo>
                    <a:pt x="281939" y="349626"/>
                  </a:lnTo>
                  <a:lnTo>
                    <a:pt x="319563" y="320675"/>
                  </a:lnTo>
                  <a:lnTo>
                    <a:pt x="348403" y="282833"/>
                  </a:lnTo>
                  <a:lnTo>
                    <a:pt x="366871" y="237654"/>
                  </a:lnTo>
                  <a:lnTo>
                    <a:pt x="373380" y="186690"/>
                  </a:lnTo>
                  <a:lnTo>
                    <a:pt x="366871" y="135819"/>
                  </a:lnTo>
                  <a:lnTo>
                    <a:pt x="348403" y="90875"/>
                  </a:lnTo>
                  <a:lnTo>
                    <a:pt x="319563" y="53340"/>
                  </a:lnTo>
                  <a:lnTo>
                    <a:pt x="281940" y="24694"/>
                  </a:lnTo>
                  <a:lnTo>
                    <a:pt x="237119" y="6420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2346206" y="4716408"/>
              <a:ext cx="311985" cy="322447"/>
            </a:xfrm>
            <a:custGeom>
              <a:avLst/>
              <a:gdLst/>
              <a:ahLst/>
              <a:cxnLst/>
              <a:rect l="l" t="t" r="r" b="b"/>
              <a:pathLst>
                <a:path w="373380" h="375920">
                  <a:moveTo>
                    <a:pt x="186690" y="0"/>
                  </a:moveTo>
                  <a:lnTo>
                    <a:pt x="136260" y="6514"/>
                  </a:lnTo>
                  <a:lnTo>
                    <a:pt x="91440" y="25023"/>
                  </a:lnTo>
                  <a:lnTo>
                    <a:pt x="53816" y="53975"/>
                  </a:lnTo>
                  <a:lnTo>
                    <a:pt x="24976" y="91816"/>
                  </a:lnTo>
                  <a:lnTo>
                    <a:pt x="6508" y="136995"/>
                  </a:lnTo>
                  <a:lnTo>
                    <a:pt x="0" y="187959"/>
                  </a:lnTo>
                  <a:lnTo>
                    <a:pt x="6508" y="238483"/>
                  </a:lnTo>
                  <a:lnTo>
                    <a:pt x="24976" y="283539"/>
                  </a:lnTo>
                  <a:lnTo>
                    <a:pt x="53816" y="321468"/>
                  </a:lnTo>
                  <a:lnTo>
                    <a:pt x="91440" y="350614"/>
                  </a:lnTo>
                  <a:lnTo>
                    <a:pt x="136260" y="369317"/>
                  </a:lnTo>
                  <a:lnTo>
                    <a:pt x="186690" y="375919"/>
                  </a:lnTo>
                  <a:lnTo>
                    <a:pt x="237119" y="369317"/>
                  </a:lnTo>
                  <a:lnTo>
                    <a:pt x="281939" y="350614"/>
                  </a:lnTo>
                  <a:lnTo>
                    <a:pt x="319563" y="321468"/>
                  </a:lnTo>
                  <a:lnTo>
                    <a:pt x="348403" y="283539"/>
                  </a:lnTo>
                  <a:lnTo>
                    <a:pt x="366871" y="238483"/>
                  </a:lnTo>
                  <a:lnTo>
                    <a:pt x="373380" y="187959"/>
                  </a:lnTo>
                  <a:lnTo>
                    <a:pt x="366871" y="136995"/>
                  </a:lnTo>
                  <a:lnTo>
                    <a:pt x="348403" y="91816"/>
                  </a:lnTo>
                  <a:lnTo>
                    <a:pt x="319563" y="53975"/>
                  </a:lnTo>
                  <a:lnTo>
                    <a:pt x="281940" y="25023"/>
                  </a:lnTo>
                  <a:lnTo>
                    <a:pt x="237119" y="6514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rgbClr val="FF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7460000" y="3438603"/>
              <a:ext cx="430836" cy="444453"/>
            </a:xfrm>
            <a:custGeom>
              <a:avLst/>
              <a:gdLst/>
              <a:ahLst/>
              <a:cxnLst/>
              <a:rect l="l" t="t" r="r" b="b"/>
              <a:pathLst>
                <a:path w="515620" h="518160">
                  <a:moveTo>
                    <a:pt x="257809" y="0"/>
                  </a:moveTo>
                  <a:lnTo>
                    <a:pt x="210502" y="4076"/>
                  </a:lnTo>
                  <a:lnTo>
                    <a:pt x="166373" y="15867"/>
                  </a:lnTo>
                  <a:lnTo>
                    <a:pt x="126059" y="34713"/>
                  </a:lnTo>
                  <a:lnTo>
                    <a:pt x="90197" y="59956"/>
                  </a:lnTo>
                  <a:lnTo>
                    <a:pt x="59426" y="90938"/>
                  </a:lnTo>
                  <a:lnTo>
                    <a:pt x="34384" y="127000"/>
                  </a:lnTo>
                  <a:lnTo>
                    <a:pt x="15706" y="167483"/>
                  </a:lnTo>
                  <a:lnTo>
                    <a:pt x="4032" y="211729"/>
                  </a:lnTo>
                  <a:lnTo>
                    <a:pt x="0" y="259080"/>
                  </a:lnTo>
                  <a:lnTo>
                    <a:pt x="4032" y="306430"/>
                  </a:lnTo>
                  <a:lnTo>
                    <a:pt x="15706" y="350676"/>
                  </a:lnTo>
                  <a:lnTo>
                    <a:pt x="34384" y="391159"/>
                  </a:lnTo>
                  <a:lnTo>
                    <a:pt x="59426" y="427221"/>
                  </a:lnTo>
                  <a:lnTo>
                    <a:pt x="90197" y="458203"/>
                  </a:lnTo>
                  <a:lnTo>
                    <a:pt x="126059" y="483446"/>
                  </a:lnTo>
                  <a:lnTo>
                    <a:pt x="166373" y="502292"/>
                  </a:lnTo>
                  <a:lnTo>
                    <a:pt x="210502" y="514083"/>
                  </a:lnTo>
                  <a:lnTo>
                    <a:pt x="257809" y="518160"/>
                  </a:lnTo>
                  <a:lnTo>
                    <a:pt x="305117" y="514083"/>
                  </a:lnTo>
                  <a:lnTo>
                    <a:pt x="349246" y="502292"/>
                  </a:lnTo>
                  <a:lnTo>
                    <a:pt x="389560" y="483446"/>
                  </a:lnTo>
                  <a:lnTo>
                    <a:pt x="425422" y="458203"/>
                  </a:lnTo>
                  <a:lnTo>
                    <a:pt x="456193" y="427221"/>
                  </a:lnTo>
                  <a:lnTo>
                    <a:pt x="481235" y="391160"/>
                  </a:lnTo>
                  <a:lnTo>
                    <a:pt x="499913" y="350676"/>
                  </a:lnTo>
                  <a:lnTo>
                    <a:pt x="511587" y="306430"/>
                  </a:lnTo>
                  <a:lnTo>
                    <a:pt x="515620" y="259080"/>
                  </a:lnTo>
                  <a:lnTo>
                    <a:pt x="511587" y="211729"/>
                  </a:lnTo>
                  <a:lnTo>
                    <a:pt x="499913" y="167483"/>
                  </a:lnTo>
                  <a:lnTo>
                    <a:pt x="481235" y="126999"/>
                  </a:lnTo>
                  <a:lnTo>
                    <a:pt x="456193" y="90938"/>
                  </a:lnTo>
                  <a:lnTo>
                    <a:pt x="425422" y="59956"/>
                  </a:lnTo>
                  <a:lnTo>
                    <a:pt x="389560" y="34713"/>
                  </a:lnTo>
                  <a:lnTo>
                    <a:pt x="349246" y="15867"/>
                  </a:lnTo>
                  <a:lnTo>
                    <a:pt x="305117" y="4076"/>
                  </a:lnTo>
                  <a:lnTo>
                    <a:pt x="257809" y="0"/>
                  </a:lnTo>
                  <a:close/>
                </a:path>
              </a:pathLst>
            </a:custGeom>
            <a:solidFill>
              <a:srgbClr val="7F7F7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1237" y="1289319"/>
              <a:ext cx="402185" cy="419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068" y="981034"/>
              <a:ext cx="519975" cy="5381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77915" y="5335159"/>
              <a:ext cx="1926029" cy="864942"/>
            </a:xfrm>
            <a:custGeom>
              <a:avLst/>
              <a:gdLst/>
              <a:ahLst/>
              <a:cxnLst/>
              <a:rect l="l" t="t" r="r" b="b"/>
              <a:pathLst>
                <a:path w="2305050" h="1008379">
                  <a:moveTo>
                    <a:pt x="1474635" y="910589"/>
                  </a:moveTo>
                  <a:lnTo>
                    <a:pt x="876300" y="910589"/>
                  </a:lnTo>
                  <a:lnTo>
                    <a:pt x="913482" y="938559"/>
                  </a:lnTo>
                  <a:lnTo>
                    <a:pt x="957015" y="962471"/>
                  </a:lnTo>
                  <a:lnTo>
                    <a:pt x="1005840" y="981868"/>
                  </a:lnTo>
                  <a:lnTo>
                    <a:pt x="1058897" y="996291"/>
                  </a:lnTo>
                  <a:lnTo>
                    <a:pt x="1115130" y="1005281"/>
                  </a:lnTo>
                  <a:lnTo>
                    <a:pt x="1173480" y="1008379"/>
                  </a:lnTo>
                  <a:lnTo>
                    <a:pt x="1232078" y="1005475"/>
                  </a:lnTo>
                  <a:lnTo>
                    <a:pt x="1288176" y="997049"/>
                  </a:lnTo>
                  <a:lnTo>
                    <a:pt x="1340822" y="983533"/>
                  </a:lnTo>
                  <a:lnTo>
                    <a:pt x="1389062" y="965358"/>
                  </a:lnTo>
                  <a:lnTo>
                    <a:pt x="1431953" y="942951"/>
                  </a:lnTo>
                  <a:lnTo>
                    <a:pt x="1468516" y="916761"/>
                  </a:lnTo>
                  <a:lnTo>
                    <a:pt x="1474635" y="910589"/>
                  </a:lnTo>
                  <a:close/>
                </a:path>
                <a:path w="2305050" h="1008379">
                  <a:moveTo>
                    <a:pt x="562610" y="91439"/>
                  </a:moveTo>
                  <a:lnTo>
                    <a:pt x="508412" y="94284"/>
                  </a:lnTo>
                  <a:lnTo>
                    <a:pt x="455302" y="102481"/>
                  </a:lnTo>
                  <a:lnTo>
                    <a:pt x="404367" y="115528"/>
                  </a:lnTo>
                  <a:lnTo>
                    <a:pt x="356696" y="132919"/>
                  </a:lnTo>
                  <a:lnTo>
                    <a:pt x="313376" y="154152"/>
                  </a:lnTo>
                  <a:lnTo>
                    <a:pt x="275494" y="178723"/>
                  </a:lnTo>
                  <a:lnTo>
                    <a:pt x="244139" y="206128"/>
                  </a:lnTo>
                  <a:lnTo>
                    <a:pt x="205360" y="267424"/>
                  </a:lnTo>
                  <a:lnTo>
                    <a:pt x="200111" y="300307"/>
                  </a:lnTo>
                  <a:lnTo>
                    <a:pt x="205740" y="334009"/>
                  </a:lnTo>
                  <a:lnTo>
                    <a:pt x="150371" y="341971"/>
                  </a:lnTo>
                  <a:lnTo>
                    <a:pt x="101035" y="357481"/>
                  </a:lnTo>
                  <a:lnTo>
                    <a:pt x="59531" y="379412"/>
                  </a:lnTo>
                  <a:lnTo>
                    <a:pt x="27657" y="406635"/>
                  </a:lnTo>
                  <a:lnTo>
                    <a:pt x="0" y="472439"/>
                  </a:lnTo>
                  <a:lnTo>
                    <a:pt x="7500" y="509111"/>
                  </a:lnTo>
                  <a:lnTo>
                    <a:pt x="29527" y="541972"/>
                  </a:lnTo>
                  <a:lnTo>
                    <a:pt x="65365" y="569594"/>
                  </a:lnTo>
                  <a:lnTo>
                    <a:pt x="114300" y="590549"/>
                  </a:lnTo>
                  <a:lnTo>
                    <a:pt x="87431" y="611485"/>
                  </a:lnTo>
                  <a:lnTo>
                    <a:pt x="67945" y="634206"/>
                  </a:lnTo>
                  <a:lnTo>
                    <a:pt x="56078" y="658594"/>
                  </a:lnTo>
                  <a:lnTo>
                    <a:pt x="52070" y="684529"/>
                  </a:lnTo>
                  <a:lnTo>
                    <a:pt x="57420" y="716124"/>
                  </a:lnTo>
                  <a:lnTo>
                    <a:pt x="99956" y="770604"/>
                  </a:lnTo>
                  <a:lnTo>
                    <a:pt x="136963" y="791935"/>
                  </a:lnTo>
                  <a:lnTo>
                    <a:pt x="184346" y="808290"/>
                  </a:lnTo>
                  <a:lnTo>
                    <a:pt x="242014" y="818890"/>
                  </a:lnTo>
                  <a:lnTo>
                    <a:pt x="309880" y="822959"/>
                  </a:lnTo>
                  <a:lnTo>
                    <a:pt x="339536" y="850550"/>
                  </a:lnTo>
                  <a:lnTo>
                    <a:pt x="374729" y="875089"/>
                  </a:lnTo>
                  <a:lnTo>
                    <a:pt x="414803" y="896384"/>
                  </a:lnTo>
                  <a:lnTo>
                    <a:pt x="459105" y="914241"/>
                  </a:lnTo>
                  <a:lnTo>
                    <a:pt x="506978" y="928466"/>
                  </a:lnTo>
                  <a:lnTo>
                    <a:pt x="557768" y="938867"/>
                  </a:lnTo>
                  <a:lnTo>
                    <a:pt x="610820" y="945249"/>
                  </a:lnTo>
                  <a:lnTo>
                    <a:pt x="665480" y="947419"/>
                  </a:lnTo>
                  <a:lnTo>
                    <a:pt x="739304" y="946279"/>
                  </a:lnTo>
                  <a:lnTo>
                    <a:pt x="786177" y="942951"/>
                  </a:lnTo>
                  <a:lnTo>
                    <a:pt x="814705" y="937577"/>
                  </a:lnTo>
                  <a:lnTo>
                    <a:pt x="833496" y="930298"/>
                  </a:lnTo>
                  <a:lnTo>
                    <a:pt x="851158" y="921255"/>
                  </a:lnTo>
                  <a:lnTo>
                    <a:pt x="876300" y="910589"/>
                  </a:lnTo>
                  <a:lnTo>
                    <a:pt x="1474635" y="910589"/>
                  </a:lnTo>
                  <a:lnTo>
                    <a:pt x="1497826" y="887201"/>
                  </a:lnTo>
                  <a:lnTo>
                    <a:pt x="1518920" y="854709"/>
                  </a:lnTo>
                  <a:lnTo>
                    <a:pt x="1848978" y="854709"/>
                  </a:lnTo>
                  <a:lnTo>
                    <a:pt x="1900237" y="830579"/>
                  </a:lnTo>
                  <a:lnTo>
                    <a:pt x="1937717" y="803552"/>
                  </a:lnTo>
                  <a:lnTo>
                    <a:pt x="1965999" y="772477"/>
                  </a:lnTo>
                  <a:lnTo>
                    <a:pt x="1983864" y="738068"/>
                  </a:lnTo>
                  <a:lnTo>
                    <a:pt x="1990090" y="701039"/>
                  </a:lnTo>
                  <a:lnTo>
                    <a:pt x="2047384" y="693264"/>
                  </a:lnTo>
                  <a:lnTo>
                    <a:pt x="2101031" y="680420"/>
                  </a:lnTo>
                  <a:lnTo>
                    <a:pt x="2150204" y="662987"/>
                  </a:lnTo>
                  <a:lnTo>
                    <a:pt x="2194077" y="641445"/>
                  </a:lnTo>
                  <a:lnTo>
                    <a:pt x="2231825" y="616277"/>
                  </a:lnTo>
                  <a:lnTo>
                    <a:pt x="2262622" y="587962"/>
                  </a:lnTo>
                  <a:lnTo>
                    <a:pt x="2285642" y="556982"/>
                  </a:lnTo>
                  <a:lnTo>
                    <a:pt x="2305050" y="488949"/>
                  </a:lnTo>
                  <a:lnTo>
                    <a:pt x="2299295" y="453330"/>
                  </a:lnTo>
                  <a:lnTo>
                    <a:pt x="2282825" y="419258"/>
                  </a:lnTo>
                  <a:lnTo>
                    <a:pt x="2256829" y="387330"/>
                  </a:lnTo>
                  <a:lnTo>
                    <a:pt x="2222500" y="358139"/>
                  </a:lnTo>
                  <a:lnTo>
                    <a:pt x="2233771" y="341729"/>
                  </a:lnTo>
                  <a:lnTo>
                    <a:pt x="2241232" y="324961"/>
                  </a:lnTo>
                  <a:lnTo>
                    <a:pt x="2245360" y="307955"/>
                  </a:lnTo>
                  <a:lnTo>
                    <a:pt x="2246630" y="290829"/>
                  </a:lnTo>
                  <a:lnTo>
                    <a:pt x="2239580" y="253206"/>
                  </a:lnTo>
                  <a:lnTo>
                    <a:pt x="2219442" y="218439"/>
                  </a:lnTo>
                  <a:lnTo>
                    <a:pt x="2187733" y="187483"/>
                  </a:lnTo>
                  <a:lnTo>
                    <a:pt x="2145970" y="161289"/>
                  </a:lnTo>
                  <a:lnTo>
                    <a:pt x="2095670" y="140811"/>
                  </a:lnTo>
                  <a:lnTo>
                    <a:pt x="2038350" y="126999"/>
                  </a:lnTo>
                  <a:lnTo>
                    <a:pt x="2035798" y="121919"/>
                  </a:lnTo>
                  <a:lnTo>
                    <a:pt x="744220" y="121919"/>
                  </a:lnTo>
                  <a:lnTo>
                    <a:pt x="702091" y="109120"/>
                  </a:lnTo>
                  <a:lnTo>
                    <a:pt x="656748" y="99536"/>
                  </a:lnTo>
                  <a:lnTo>
                    <a:pt x="609738" y="93523"/>
                  </a:lnTo>
                  <a:lnTo>
                    <a:pt x="562610" y="91439"/>
                  </a:lnTo>
                  <a:close/>
                </a:path>
                <a:path w="2305050" h="1008379">
                  <a:moveTo>
                    <a:pt x="1848978" y="854709"/>
                  </a:moveTo>
                  <a:lnTo>
                    <a:pt x="1518920" y="854709"/>
                  </a:lnTo>
                  <a:lnTo>
                    <a:pt x="1557198" y="867310"/>
                  </a:lnTo>
                  <a:lnTo>
                    <a:pt x="1597501" y="876458"/>
                  </a:lnTo>
                  <a:lnTo>
                    <a:pt x="1639470" y="882034"/>
                  </a:lnTo>
                  <a:lnTo>
                    <a:pt x="1682750" y="883919"/>
                  </a:lnTo>
                  <a:lnTo>
                    <a:pt x="1744816" y="880229"/>
                  </a:lnTo>
                  <a:lnTo>
                    <a:pt x="1802566" y="869632"/>
                  </a:lnTo>
                  <a:lnTo>
                    <a:pt x="1848978" y="854709"/>
                  </a:lnTo>
                  <a:close/>
                </a:path>
                <a:path w="2305050" h="1008379">
                  <a:moveTo>
                    <a:pt x="996950" y="30479"/>
                  </a:moveTo>
                  <a:lnTo>
                    <a:pt x="944715" y="33284"/>
                  </a:lnTo>
                  <a:lnTo>
                    <a:pt x="895302" y="41486"/>
                  </a:lnTo>
                  <a:lnTo>
                    <a:pt x="849629" y="54768"/>
                  </a:lnTo>
                  <a:lnTo>
                    <a:pt x="808613" y="72813"/>
                  </a:lnTo>
                  <a:lnTo>
                    <a:pt x="773171" y="95302"/>
                  </a:lnTo>
                  <a:lnTo>
                    <a:pt x="744220" y="121919"/>
                  </a:lnTo>
                  <a:lnTo>
                    <a:pt x="2035798" y="121919"/>
                  </a:lnTo>
                  <a:lnTo>
                    <a:pt x="2020775" y="92016"/>
                  </a:lnTo>
                  <a:lnTo>
                    <a:pt x="2009080" y="80009"/>
                  </a:lnTo>
                  <a:lnTo>
                    <a:pt x="1196340" y="80009"/>
                  </a:lnTo>
                  <a:lnTo>
                    <a:pt x="1152683" y="59590"/>
                  </a:lnTo>
                  <a:lnTo>
                    <a:pt x="1103312" y="44291"/>
                  </a:lnTo>
                  <a:lnTo>
                    <a:pt x="1050607" y="34468"/>
                  </a:lnTo>
                  <a:lnTo>
                    <a:pt x="996950" y="30479"/>
                  </a:lnTo>
                  <a:close/>
                </a:path>
                <a:path w="2305050" h="1008379">
                  <a:moveTo>
                    <a:pt x="1403350" y="0"/>
                  </a:moveTo>
                  <a:lnTo>
                    <a:pt x="1351828" y="3444"/>
                  </a:lnTo>
                  <a:lnTo>
                    <a:pt x="1303599" y="13533"/>
                  </a:lnTo>
                  <a:lnTo>
                    <a:pt x="1260429" y="29900"/>
                  </a:lnTo>
                  <a:lnTo>
                    <a:pt x="1224086" y="52181"/>
                  </a:lnTo>
                  <a:lnTo>
                    <a:pt x="1196340" y="80009"/>
                  </a:lnTo>
                  <a:lnTo>
                    <a:pt x="2009080" y="80009"/>
                  </a:lnTo>
                  <a:lnTo>
                    <a:pt x="1990889" y="61336"/>
                  </a:lnTo>
                  <a:lnTo>
                    <a:pt x="1980234" y="54609"/>
                  </a:lnTo>
                  <a:lnTo>
                    <a:pt x="1586230" y="54609"/>
                  </a:lnTo>
                  <a:lnTo>
                    <a:pt x="1550332" y="32146"/>
                  </a:lnTo>
                  <a:lnTo>
                    <a:pt x="1506696" y="14922"/>
                  </a:lnTo>
                  <a:lnTo>
                    <a:pt x="1457106" y="3889"/>
                  </a:lnTo>
                  <a:lnTo>
                    <a:pt x="1403350" y="0"/>
                  </a:lnTo>
                  <a:close/>
                </a:path>
                <a:path w="2305050" h="1008379">
                  <a:moveTo>
                    <a:pt x="1785620" y="0"/>
                  </a:moveTo>
                  <a:lnTo>
                    <a:pt x="1729283" y="3710"/>
                  </a:lnTo>
                  <a:lnTo>
                    <a:pt x="1675923" y="14446"/>
                  </a:lnTo>
                  <a:lnTo>
                    <a:pt x="1627564" y="31611"/>
                  </a:lnTo>
                  <a:lnTo>
                    <a:pt x="1586230" y="54609"/>
                  </a:lnTo>
                  <a:lnTo>
                    <a:pt x="1980234" y="54609"/>
                  </a:lnTo>
                  <a:lnTo>
                    <a:pt x="1950561" y="35877"/>
                  </a:lnTo>
                  <a:lnTo>
                    <a:pt x="1901660" y="16557"/>
                  </a:lnTo>
                  <a:lnTo>
                    <a:pt x="1846056" y="4292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77915" y="5335159"/>
              <a:ext cx="1926029" cy="864942"/>
            </a:xfrm>
            <a:custGeom>
              <a:avLst/>
              <a:gdLst/>
              <a:ahLst/>
              <a:cxnLst/>
              <a:rect l="l" t="t" r="r" b="b"/>
              <a:pathLst>
                <a:path w="2305050" h="1008379">
                  <a:moveTo>
                    <a:pt x="205740" y="334009"/>
                  </a:moveTo>
                  <a:lnTo>
                    <a:pt x="200111" y="300307"/>
                  </a:lnTo>
                  <a:lnTo>
                    <a:pt x="205360" y="267424"/>
                  </a:lnTo>
                  <a:lnTo>
                    <a:pt x="220398" y="235863"/>
                  </a:lnTo>
                  <a:lnTo>
                    <a:pt x="275494" y="178723"/>
                  </a:lnTo>
                  <a:lnTo>
                    <a:pt x="313376" y="154152"/>
                  </a:lnTo>
                  <a:lnTo>
                    <a:pt x="356696" y="132919"/>
                  </a:lnTo>
                  <a:lnTo>
                    <a:pt x="404367" y="115528"/>
                  </a:lnTo>
                  <a:lnTo>
                    <a:pt x="455302" y="102481"/>
                  </a:lnTo>
                  <a:lnTo>
                    <a:pt x="508412" y="94284"/>
                  </a:lnTo>
                  <a:lnTo>
                    <a:pt x="562610" y="91439"/>
                  </a:lnTo>
                  <a:lnTo>
                    <a:pt x="609738" y="93523"/>
                  </a:lnTo>
                  <a:lnTo>
                    <a:pt x="656748" y="99536"/>
                  </a:lnTo>
                  <a:lnTo>
                    <a:pt x="702091" y="109120"/>
                  </a:lnTo>
                  <a:lnTo>
                    <a:pt x="744220" y="121919"/>
                  </a:lnTo>
                  <a:lnTo>
                    <a:pt x="773171" y="95302"/>
                  </a:lnTo>
                  <a:lnTo>
                    <a:pt x="808613" y="72813"/>
                  </a:lnTo>
                  <a:lnTo>
                    <a:pt x="849629" y="54768"/>
                  </a:lnTo>
                  <a:lnTo>
                    <a:pt x="895302" y="41486"/>
                  </a:lnTo>
                  <a:lnTo>
                    <a:pt x="944715" y="33284"/>
                  </a:lnTo>
                  <a:lnTo>
                    <a:pt x="996950" y="30479"/>
                  </a:lnTo>
                  <a:lnTo>
                    <a:pt x="1050607" y="34468"/>
                  </a:lnTo>
                  <a:lnTo>
                    <a:pt x="1103312" y="44291"/>
                  </a:lnTo>
                  <a:lnTo>
                    <a:pt x="1152683" y="59590"/>
                  </a:lnTo>
                  <a:lnTo>
                    <a:pt x="1196340" y="80009"/>
                  </a:lnTo>
                  <a:lnTo>
                    <a:pt x="1224086" y="52181"/>
                  </a:lnTo>
                  <a:lnTo>
                    <a:pt x="1260429" y="29900"/>
                  </a:lnTo>
                  <a:lnTo>
                    <a:pt x="1303599" y="13533"/>
                  </a:lnTo>
                  <a:lnTo>
                    <a:pt x="1351828" y="3444"/>
                  </a:lnTo>
                  <a:lnTo>
                    <a:pt x="1403350" y="0"/>
                  </a:lnTo>
                  <a:lnTo>
                    <a:pt x="1457106" y="3889"/>
                  </a:lnTo>
                  <a:lnTo>
                    <a:pt x="1506696" y="14922"/>
                  </a:lnTo>
                  <a:lnTo>
                    <a:pt x="1550332" y="32146"/>
                  </a:lnTo>
                  <a:lnTo>
                    <a:pt x="1586230" y="54609"/>
                  </a:lnTo>
                  <a:lnTo>
                    <a:pt x="1627564" y="31611"/>
                  </a:lnTo>
                  <a:lnTo>
                    <a:pt x="1675923" y="14446"/>
                  </a:lnTo>
                  <a:lnTo>
                    <a:pt x="1729283" y="3710"/>
                  </a:lnTo>
                  <a:lnTo>
                    <a:pt x="1785620" y="0"/>
                  </a:lnTo>
                  <a:lnTo>
                    <a:pt x="1846056" y="4292"/>
                  </a:lnTo>
                  <a:lnTo>
                    <a:pt x="1901660" y="16557"/>
                  </a:lnTo>
                  <a:lnTo>
                    <a:pt x="1950561" y="35877"/>
                  </a:lnTo>
                  <a:lnTo>
                    <a:pt x="1990889" y="61336"/>
                  </a:lnTo>
                  <a:lnTo>
                    <a:pt x="2020775" y="92016"/>
                  </a:lnTo>
                  <a:lnTo>
                    <a:pt x="2038350" y="126999"/>
                  </a:lnTo>
                  <a:lnTo>
                    <a:pt x="2095670" y="140811"/>
                  </a:lnTo>
                  <a:lnTo>
                    <a:pt x="2145970" y="161289"/>
                  </a:lnTo>
                  <a:lnTo>
                    <a:pt x="2187733" y="187483"/>
                  </a:lnTo>
                  <a:lnTo>
                    <a:pt x="2219442" y="218439"/>
                  </a:lnTo>
                  <a:lnTo>
                    <a:pt x="2239580" y="253206"/>
                  </a:lnTo>
                  <a:lnTo>
                    <a:pt x="2246630" y="290829"/>
                  </a:lnTo>
                  <a:lnTo>
                    <a:pt x="2245360" y="307955"/>
                  </a:lnTo>
                  <a:lnTo>
                    <a:pt x="2241232" y="324961"/>
                  </a:lnTo>
                  <a:lnTo>
                    <a:pt x="2233771" y="341729"/>
                  </a:lnTo>
                  <a:lnTo>
                    <a:pt x="2222500" y="358139"/>
                  </a:lnTo>
                  <a:lnTo>
                    <a:pt x="2256829" y="387330"/>
                  </a:lnTo>
                  <a:lnTo>
                    <a:pt x="2282825" y="419258"/>
                  </a:lnTo>
                  <a:lnTo>
                    <a:pt x="2299295" y="453330"/>
                  </a:lnTo>
                  <a:lnTo>
                    <a:pt x="2305050" y="488949"/>
                  </a:lnTo>
                  <a:lnTo>
                    <a:pt x="2300060" y="523818"/>
                  </a:lnTo>
                  <a:lnTo>
                    <a:pt x="2262622" y="587962"/>
                  </a:lnTo>
                  <a:lnTo>
                    <a:pt x="2231825" y="616277"/>
                  </a:lnTo>
                  <a:lnTo>
                    <a:pt x="2194077" y="641445"/>
                  </a:lnTo>
                  <a:lnTo>
                    <a:pt x="2150204" y="662987"/>
                  </a:lnTo>
                  <a:lnTo>
                    <a:pt x="2101031" y="680420"/>
                  </a:lnTo>
                  <a:lnTo>
                    <a:pt x="2047384" y="693264"/>
                  </a:lnTo>
                  <a:lnTo>
                    <a:pt x="1990090" y="701039"/>
                  </a:lnTo>
                  <a:lnTo>
                    <a:pt x="1983864" y="738068"/>
                  </a:lnTo>
                  <a:lnTo>
                    <a:pt x="1965999" y="772477"/>
                  </a:lnTo>
                  <a:lnTo>
                    <a:pt x="1937717" y="803552"/>
                  </a:lnTo>
                  <a:lnTo>
                    <a:pt x="1900237" y="830579"/>
                  </a:lnTo>
                  <a:lnTo>
                    <a:pt x="1854780" y="852844"/>
                  </a:lnTo>
                  <a:lnTo>
                    <a:pt x="1802566" y="869632"/>
                  </a:lnTo>
                  <a:lnTo>
                    <a:pt x="1744816" y="880229"/>
                  </a:lnTo>
                  <a:lnTo>
                    <a:pt x="1682750" y="883919"/>
                  </a:lnTo>
                  <a:lnTo>
                    <a:pt x="1639470" y="882034"/>
                  </a:lnTo>
                  <a:lnTo>
                    <a:pt x="1597501" y="876458"/>
                  </a:lnTo>
                  <a:lnTo>
                    <a:pt x="1557198" y="867310"/>
                  </a:lnTo>
                  <a:lnTo>
                    <a:pt x="1518920" y="854709"/>
                  </a:lnTo>
                  <a:lnTo>
                    <a:pt x="1497826" y="887201"/>
                  </a:lnTo>
                  <a:lnTo>
                    <a:pt x="1468516" y="916761"/>
                  </a:lnTo>
                  <a:lnTo>
                    <a:pt x="1431944" y="942957"/>
                  </a:lnTo>
                  <a:lnTo>
                    <a:pt x="1389062" y="965358"/>
                  </a:lnTo>
                  <a:lnTo>
                    <a:pt x="1340822" y="983533"/>
                  </a:lnTo>
                  <a:lnTo>
                    <a:pt x="1288176" y="997049"/>
                  </a:lnTo>
                  <a:lnTo>
                    <a:pt x="1232078" y="1005475"/>
                  </a:lnTo>
                  <a:lnTo>
                    <a:pt x="1173480" y="1008379"/>
                  </a:lnTo>
                  <a:lnTo>
                    <a:pt x="1115130" y="1005281"/>
                  </a:lnTo>
                  <a:lnTo>
                    <a:pt x="1058897" y="996291"/>
                  </a:lnTo>
                  <a:lnTo>
                    <a:pt x="1005840" y="981868"/>
                  </a:lnTo>
                  <a:lnTo>
                    <a:pt x="957015" y="962471"/>
                  </a:lnTo>
                  <a:lnTo>
                    <a:pt x="913482" y="938559"/>
                  </a:lnTo>
                  <a:lnTo>
                    <a:pt x="876300" y="910589"/>
                  </a:lnTo>
                  <a:lnTo>
                    <a:pt x="851158" y="921255"/>
                  </a:lnTo>
                  <a:lnTo>
                    <a:pt x="814705" y="937577"/>
                  </a:lnTo>
                  <a:lnTo>
                    <a:pt x="739304" y="946279"/>
                  </a:lnTo>
                  <a:lnTo>
                    <a:pt x="665480" y="947419"/>
                  </a:lnTo>
                  <a:lnTo>
                    <a:pt x="610820" y="945249"/>
                  </a:lnTo>
                  <a:lnTo>
                    <a:pt x="557768" y="938867"/>
                  </a:lnTo>
                  <a:lnTo>
                    <a:pt x="506978" y="928466"/>
                  </a:lnTo>
                  <a:lnTo>
                    <a:pt x="459105" y="914241"/>
                  </a:lnTo>
                  <a:lnTo>
                    <a:pt x="414803" y="896384"/>
                  </a:lnTo>
                  <a:lnTo>
                    <a:pt x="374729" y="875089"/>
                  </a:lnTo>
                  <a:lnTo>
                    <a:pt x="339536" y="850550"/>
                  </a:lnTo>
                  <a:lnTo>
                    <a:pt x="309880" y="822959"/>
                  </a:lnTo>
                  <a:lnTo>
                    <a:pt x="242014" y="818890"/>
                  </a:lnTo>
                  <a:lnTo>
                    <a:pt x="184346" y="808290"/>
                  </a:lnTo>
                  <a:lnTo>
                    <a:pt x="136963" y="791935"/>
                  </a:lnTo>
                  <a:lnTo>
                    <a:pt x="99956" y="770604"/>
                  </a:lnTo>
                  <a:lnTo>
                    <a:pt x="57420" y="716124"/>
                  </a:lnTo>
                  <a:lnTo>
                    <a:pt x="52070" y="684529"/>
                  </a:lnTo>
                  <a:lnTo>
                    <a:pt x="56078" y="658594"/>
                  </a:lnTo>
                  <a:lnTo>
                    <a:pt x="67945" y="634206"/>
                  </a:lnTo>
                  <a:lnTo>
                    <a:pt x="87431" y="611485"/>
                  </a:lnTo>
                  <a:lnTo>
                    <a:pt x="114300" y="590549"/>
                  </a:lnTo>
                  <a:lnTo>
                    <a:pt x="65365" y="569594"/>
                  </a:lnTo>
                  <a:lnTo>
                    <a:pt x="29527" y="541972"/>
                  </a:lnTo>
                  <a:lnTo>
                    <a:pt x="7500" y="509111"/>
                  </a:lnTo>
                  <a:lnTo>
                    <a:pt x="0" y="472439"/>
                  </a:lnTo>
                  <a:lnTo>
                    <a:pt x="7214" y="438020"/>
                  </a:lnTo>
                  <a:lnTo>
                    <a:pt x="59531" y="379412"/>
                  </a:lnTo>
                  <a:lnTo>
                    <a:pt x="101035" y="357481"/>
                  </a:lnTo>
                  <a:lnTo>
                    <a:pt x="150371" y="341971"/>
                  </a:lnTo>
                  <a:lnTo>
                    <a:pt x="205740" y="334009"/>
                  </a:lnTo>
                  <a:close/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49826" y="5621657"/>
              <a:ext cx="14856" cy="30502"/>
            </a:xfrm>
            <a:custGeom>
              <a:avLst/>
              <a:gdLst/>
              <a:ahLst/>
              <a:cxnLst/>
              <a:rect l="l" t="t" r="r" b="b"/>
              <a:pathLst>
                <a:path w="17779" h="35559">
                  <a:moveTo>
                    <a:pt x="0" y="0"/>
                  </a:moveTo>
                  <a:lnTo>
                    <a:pt x="3135" y="8949"/>
                  </a:lnTo>
                  <a:lnTo>
                    <a:pt x="7937" y="18256"/>
                  </a:lnTo>
                  <a:lnTo>
                    <a:pt x="13215" y="27324"/>
                  </a:lnTo>
                  <a:lnTo>
                    <a:pt x="17779" y="3556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99763" y="5439736"/>
              <a:ext cx="61548" cy="28323"/>
            </a:xfrm>
            <a:custGeom>
              <a:avLst/>
              <a:gdLst/>
              <a:ahLst/>
              <a:cxnLst/>
              <a:rect l="l" t="t" r="r" b="b"/>
              <a:pathLst>
                <a:path w="73659" h="33020">
                  <a:moveTo>
                    <a:pt x="0" y="0"/>
                  </a:moveTo>
                  <a:lnTo>
                    <a:pt x="19010" y="7123"/>
                  </a:lnTo>
                  <a:lnTo>
                    <a:pt x="38735" y="15081"/>
                  </a:lnTo>
                  <a:lnTo>
                    <a:pt x="57507" y="23752"/>
                  </a:lnTo>
                  <a:lnTo>
                    <a:pt x="73660" y="3302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61623" y="5403787"/>
              <a:ext cx="15918" cy="27234"/>
            </a:xfrm>
            <a:custGeom>
              <a:avLst/>
              <a:gdLst/>
              <a:ahLst/>
              <a:cxnLst/>
              <a:rect l="l" t="t" r="r" b="b"/>
              <a:pathLst>
                <a:path w="19050" h="31750">
                  <a:moveTo>
                    <a:pt x="19050" y="0"/>
                  </a:moveTo>
                  <a:lnTo>
                    <a:pt x="13037" y="7282"/>
                  </a:lnTo>
                  <a:lnTo>
                    <a:pt x="8096" y="15398"/>
                  </a:lnTo>
                  <a:lnTo>
                    <a:pt x="3869" y="23752"/>
                  </a:lnTo>
                  <a:lnTo>
                    <a:pt x="0" y="3175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74669" y="5382000"/>
              <a:ext cx="28652" cy="33770"/>
            </a:xfrm>
            <a:custGeom>
              <a:avLst/>
              <a:gdLst/>
              <a:ahLst/>
              <a:cxnLst/>
              <a:rect l="l" t="t" r="r" b="b"/>
              <a:pathLst>
                <a:path w="34290" h="39370">
                  <a:moveTo>
                    <a:pt x="34290" y="0"/>
                  </a:moveTo>
                  <a:lnTo>
                    <a:pt x="23931" y="9009"/>
                  </a:lnTo>
                  <a:lnTo>
                    <a:pt x="15239" y="18732"/>
                  </a:lnTo>
                  <a:lnTo>
                    <a:pt x="7500" y="28932"/>
                  </a:lnTo>
                  <a:lnTo>
                    <a:pt x="0" y="3937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1098" y="5444093"/>
              <a:ext cx="7959" cy="26144"/>
            </a:xfrm>
            <a:custGeom>
              <a:avLst/>
              <a:gdLst/>
              <a:ahLst/>
              <a:cxnLst/>
              <a:rect l="l" t="t" r="r" b="b"/>
              <a:pathLst>
                <a:path w="9525" h="30479">
                  <a:moveTo>
                    <a:pt x="0" y="0"/>
                  </a:moveTo>
                  <a:lnTo>
                    <a:pt x="2996" y="7441"/>
                  </a:lnTo>
                  <a:lnTo>
                    <a:pt x="6826" y="16668"/>
                  </a:lnTo>
                  <a:lnTo>
                    <a:pt x="9465" y="25181"/>
                  </a:lnTo>
                  <a:lnTo>
                    <a:pt x="8890" y="30479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70237" y="5642354"/>
              <a:ext cx="64732" cy="52289"/>
            </a:xfrm>
            <a:custGeom>
              <a:avLst/>
              <a:gdLst/>
              <a:ahLst/>
              <a:cxnLst/>
              <a:rect l="l" t="t" r="r" b="b"/>
              <a:pathLst>
                <a:path w="77470" h="60959">
                  <a:moveTo>
                    <a:pt x="77469" y="0"/>
                  </a:moveTo>
                  <a:lnTo>
                    <a:pt x="62150" y="16847"/>
                  </a:lnTo>
                  <a:lnTo>
                    <a:pt x="44450" y="32861"/>
                  </a:lnTo>
                  <a:lnTo>
                    <a:pt x="23891" y="47684"/>
                  </a:lnTo>
                  <a:lnTo>
                    <a:pt x="0" y="6096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93270" y="5793774"/>
              <a:ext cx="147503" cy="142705"/>
            </a:xfrm>
            <a:custGeom>
              <a:avLst/>
              <a:gdLst/>
              <a:ahLst/>
              <a:cxnLst/>
              <a:rect l="l" t="t" r="r" b="b"/>
              <a:pathLst>
                <a:path w="176529" h="166370">
                  <a:moveTo>
                    <a:pt x="176529" y="166369"/>
                  </a:moveTo>
                  <a:lnTo>
                    <a:pt x="165194" y="114205"/>
                  </a:lnTo>
                  <a:lnTo>
                    <a:pt x="143033" y="82232"/>
                  </a:lnTo>
                  <a:lnTo>
                    <a:pt x="108702" y="50470"/>
                  </a:lnTo>
                  <a:lnTo>
                    <a:pt x="61318" y="22025"/>
                  </a:ln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47079" y="6030163"/>
              <a:ext cx="11673" cy="38127"/>
            </a:xfrm>
            <a:custGeom>
              <a:avLst/>
              <a:gdLst/>
              <a:ahLst/>
              <a:cxnLst/>
              <a:rect l="l" t="t" r="r" b="b"/>
              <a:pathLst>
                <a:path w="13970" h="44450">
                  <a:moveTo>
                    <a:pt x="0" y="44450"/>
                  </a:moveTo>
                  <a:lnTo>
                    <a:pt x="5576" y="33218"/>
                  </a:lnTo>
                  <a:lnTo>
                    <a:pt x="9366" y="22225"/>
                  </a:lnTo>
                  <a:lnTo>
                    <a:pt x="11965" y="11231"/>
                  </a:lnTo>
                  <a:lnTo>
                    <a:pt x="1397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78289" y="6081361"/>
              <a:ext cx="32896" cy="34859"/>
            </a:xfrm>
            <a:custGeom>
              <a:avLst/>
              <a:gdLst/>
              <a:ahLst/>
              <a:cxnLst/>
              <a:rect l="l" t="t" r="r" b="b"/>
              <a:pathLst>
                <a:path w="39370" h="40640">
                  <a:moveTo>
                    <a:pt x="39370" y="40639"/>
                  </a:moveTo>
                  <a:lnTo>
                    <a:pt x="27324" y="31611"/>
                  </a:lnTo>
                  <a:lnTo>
                    <a:pt x="17303" y="21748"/>
                  </a:lnTo>
                  <a:lnTo>
                    <a:pt x="8473" y="11172"/>
                  </a:ln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36842" y="6033431"/>
              <a:ext cx="49875" cy="7625"/>
            </a:xfrm>
            <a:custGeom>
              <a:avLst/>
              <a:gdLst/>
              <a:ahLst/>
              <a:cxnLst/>
              <a:rect l="l" t="t" r="r" b="b"/>
              <a:pathLst>
                <a:path w="59690" h="8890">
                  <a:moveTo>
                    <a:pt x="0" y="8889"/>
                  </a:moveTo>
                  <a:lnTo>
                    <a:pt x="15220" y="7679"/>
                  </a:lnTo>
                  <a:lnTo>
                    <a:pt x="30321" y="5873"/>
                  </a:lnTo>
                  <a:lnTo>
                    <a:pt x="45184" y="3353"/>
                  </a:lnTo>
                  <a:lnTo>
                    <a:pt x="59689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73420" y="5841705"/>
              <a:ext cx="112484" cy="16340"/>
            </a:xfrm>
            <a:custGeom>
              <a:avLst/>
              <a:gdLst/>
              <a:ahLst/>
              <a:cxnLst/>
              <a:rect l="l" t="t" r="r" b="b"/>
              <a:pathLst>
                <a:path w="134620" h="19050">
                  <a:moveTo>
                    <a:pt x="0" y="0"/>
                  </a:moveTo>
                  <a:lnTo>
                    <a:pt x="27820" y="8314"/>
                  </a:lnTo>
                  <a:lnTo>
                    <a:pt x="58737" y="15081"/>
                  </a:lnTo>
                  <a:lnTo>
                    <a:pt x="93940" y="18752"/>
                  </a:lnTo>
                  <a:lnTo>
                    <a:pt x="134620" y="17779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57254" y="5275244"/>
              <a:ext cx="320474" cy="143794"/>
            </a:xfrm>
            <a:custGeom>
              <a:avLst/>
              <a:gdLst/>
              <a:ahLst/>
              <a:cxnLst/>
              <a:rect l="l" t="t" r="r" b="b"/>
              <a:pathLst>
                <a:path w="383540" h="167639">
                  <a:moveTo>
                    <a:pt x="191769" y="0"/>
                  </a:moveTo>
                  <a:lnTo>
                    <a:pt x="130373" y="4084"/>
                  </a:lnTo>
                  <a:lnTo>
                    <a:pt x="77632" y="15605"/>
                  </a:lnTo>
                  <a:lnTo>
                    <a:pt x="36413" y="33467"/>
                  </a:lnTo>
                  <a:lnTo>
                    <a:pt x="0" y="83819"/>
                  </a:lnTo>
                  <a:lnTo>
                    <a:pt x="9580" y="110581"/>
                  </a:lnTo>
                  <a:lnTo>
                    <a:pt x="36413" y="133624"/>
                  </a:lnTo>
                  <a:lnTo>
                    <a:pt x="77632" y="151668"/>
                  </a:lnTo>
                  <a:lnTo>
                    <a:pt x="130373" y="163433"/>
                  </a:lnTo>
                  <a:lnTo>
                    <a:pt x="191769" y="167639"/>
                  </a:lnTo>
                  <a:lnTo>
                    <a:pt x="253654" y="163433"/>
                  </a:lnTo>
                  <a:lnTo>
                    <a:pt x="306456" y="151668"/>
                  </a:lnTo>
                  <a:lnTo>
                    <a:pt x="347492" y="133624"/>
                  </a:lnTo>
                  <a:lnTo>
                    <a:pt x="374081" y="110581"/>
                  </a:lnTo>
                  <a:lnTo>
                    <a:pt x="383539" y="83819"/>
                  </a:lnTo>
                  <a:lnTo>
                    <a:pt x="374081" y="56570"/>
                  </a:lnTo>
                  <a:lnTo>
                    <a:pt x="347492" y="33467"/>
                  </a:lnTo>
                  <a:lnTo>
                    <a:pt x="306456" y="15605"/>
                  </a:lnTo>
                  <a:lnTo>
                    <a:pt x="253654" y="4084"/>
                  </a:lnTo>
                  <a:lnTo>
                    <a:pt x="191769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0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1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2"/>
            <p:cNvSpPr/>
            <p:nvPr/>
          </p:nvSpPr>
          <p:spPr>
            <a:xfrm>
              <a:off x="6733096" y="5179381"/>
              <a:ext cx="213296" cy="95863"/>
            </a:xfrm>
            <a:custGeom>
              <a:avLst/>
              <a:gdLst/>
              <a:ahLst/>
              <a:cxnLst/>
              <a:rect l="l" t="t" r="r" b="b"/>
              <a:pathLst>
                <a:path w="255270" h="111760">
                  <a:moveTo>
                    <a:pt x="127000" y="0"/>
                  </a:moveTo>
                  <a:lnTo>
                    <a:pt x="76616" y="4266"/>
                  </a:lnTo>
                  <a:lnTo>
                    <a:pt x="36353" y="16033"/>
                  </a:lnTo>
                  <a:lnTo>
                    <a:pt x="9663" y="33754"/>
                  </a:lnTo>
                  <a:lnTo>
                    <a:pt x="0" y="55879"/>
                  </a:lnTo>
                  <a:lnTo>
                    <a:pt x="9663" y="78005"/>
                  </a:lnTo>
                  <a:lnTo>
                    <a:pt x="36353" y="95726"/>
                  </a:lnTo>
                  <a:lnTo>
                    <a:pt x="76616" y="107493"/>
                  </a:lnTo>
                  <a:lnTo>
                    <a:pt x="127000" y="111759"/>
                  </a:lnTo>
                  <a:lnTo>
                    <a:pt x="177581" y="107493"/>
                  </a:lnTo>
                  <a:lnTo>
                    <a:pt x="218281" y="95726"/>
                  </a:lnTo>
                  <a:lnTo>
                    <a:pt x="245407" y="78005"/>
                  </a:lnTo>
                  <a:lnTo>
                    <a:pt x="255270" y="55879"/>
                  </a:lnTo>
                  <a:lnTo>
                    <a:pt x="245407" y="33754"/>
                  </a:lnTo>
                  <a:lnTo>
                    <a:pt x="218281" y="16033"/>
                  </a:lnTo>
                  <a:lnTo>
                    <a:pt x="177581" y="4266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/>
            <p:cNvSpPr/>
            <p:nvPr/>
          </p:nvSpPr>
          <p:spPr>
            <a:xfrm>
              <a:off x="6643957" y="5108573"/>
              <a:ext cx="124157" cy="55556"/>
            </a:xfrm>
            <a:custGeom>
              <a:avLst/>
              <a:gdLst/>
              <a:ahLst/>
              <a:cxnLst/>
              <a:rect l="l" t="t" r="r" b="b"/>
              <a:pathLst>
                <a:path w="148590" h="64770">
                  <a:moveTo>
                    <a:pt x="73659" y="0"/>
                  </a:moveTo>
                  <a:lnTo>
                    <a:pt x="44469" y="2480"/>
                  </a:lnTo>
                  <a:lnTo>
                    <a:pt x="21113" y="9366"/>
                  </a:lnTo>
                  <a:lnTo>
                    <a:pt x="5615" y="19823"/>
                  </a:lnTo>
                  <a:lnTo>
                    <a:pt x="0" y="33019"/>
                  </a:lnTo>
                  <a:lnTo>
                    <a:pt x="5615" y="45481"/>
                  </a:lnTo>
                  <a:lnTo>
                    <a:pt x="21113" y="55562"/>
                  </a:lnTo>
                  <a:lnTo>
                    <a:pt x="44469" y="62309"/>
                  </a:lnTo>
                  <a:lnTo>
                    <a:pt x="73659" y="64769"/>
                  </a:lnTo>
                  <a:lnTo>
                    <a:pt x="103048" y="62309"/>
                  </a:lnTo>
                  <a:lnTo>
                    <a:pt x="126841" y="55562"/>
                  </a:lnTo>
                  <a:lnTo>
                    <a:pt x="142775" y="45481"/>
                  </a:lnTo>
                  <a:lnTo>
                    <a:pt x="148589" y="33019"/>
                  </a:lnTo>
                  <a:lnTo>
                    <a:pt x="142775" y="19823"/>
                  </a:lnTo>
                  <a:lnTo>
                    <a:pt x="126841" y="9366"/>
                  </a:lnTo>
                  <a:lnTo>
                    <a:pt x="103048" y="2480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9966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/>
            <p:cNvSpPr/>
            <p:nvPr/>
          </p:nvSpPr>
          <p:spPr>
            <a:xfrm>
              <a:off x="6643957" y="5108573"/>
              <a:ext cx="124157" cy="55556"/>
            </a:xfrm>
            <a:custGeom>
              <a:avLst/>
              <a:gdLst/>
              <a:ahLst/>
              <a:cxnLst/>
              <a:rect l="l" t="t" r="r" b="b"/>
              <a:pathLst>
                <a:path w="148590" h="64770">
                  <a:moveTo>
                    <a:pt x="73659" y="0"/>
                  </a:moveTo>
                  <a:lnTo>
                    <a:pt x="103048" y="2480"/>
                  </a:lnTo>
                  <a:lnTo>
                    <a:pt x="126841" y="9366"/>
                  </a:lnTo>
                  <a:lnTo>
                    <a:pt x="142775" y="19823"/>
                  </a:lnTo>
                  <a:lnTo>
                    <a:pt x="148589" y="33019"/>
                  </a:lnTo>
                  <a:lnTo>
                    <a:pt x="142775" y="45481"/>
                  </a:lnTo>
                  <a:lnTo>
                    <a:pt x="126841" y="55562"/>
                  </a:lnTo>
                  <a:lnTo>
                    <a:pt x="103048" y="62309"/>
                  </a:lnTo>
                  <a:lnTo>
                    <a:pt x="73659" y="64769"/>
                  </a:lnTo>
                  <a:lnTo>
                    <a:pt x="44469" y="62309"/>
                  </a:lnTo>
                  <a:lnTo>
                    <a:pt x="21113" y="55562"/>
                  </a:lnTo>
                  <a:lnTo>
                    <a:pt x="5615" y="45481"/>
                  </a:lnTo>
                  <a:lnTo>
                    <a:pt x="0" y="33019"/>
                  </a:lnTo>
                  <a:lnTo>
                    <a:pt x="5615" y="19823"/>
                  </a:lnTo>
                  <a:lnTo>
                    <a:pt x="21113" y="9366"/>
                  </a:lnTo>
                  <a:lnTo>
                    <a:pt x="44469" y="2480"/>
                  </a:lnTo>
                  <a:lnTo>
                    <a:pt x="73659" y="0"/>
                  </a:lnTo>
                  <a:close/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/>
            <p:cNvSpPr/>
            <p:nvPr/>
          </p:nvSpPr>
          <p:spPr>
            <a:xfrm>
              <a:off x="6677915" y="53351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/>
            <p:cNvSpPr/>
            <p:nvPr/>
          </p:nvSpPr>
          <p:spPr>
            <a:xfrm>
              <a:off x="8603944" y="62001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9966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" name="Group 57"/>
            <p:cNvGrpSpPr/>
            <p:nvPr/>
          </p:nvGrpSpPr>
          <p:grpSpPr>
            <a:xfrm>
              <a:off x="414589" y="1048095"/>
              <a:ext cx="8036300" cy="4961122"/>
              <a:chOff x="280332" y="1302462"/>
              <a:chExt cx="9617753" cy="5783849"/>
            </a:xfrm>
          </p:grpSpPr>
          <p:sp>
            <p:nvSpPr>
              <p:cNvPr id="109" name="object 2"/>
              <p:cNvSpPr/>
              <p:nvPr/>
            </p:nvSpPr>
            <p:spPr>
              <a:xfrm>
                <a:off x="280332" y="1302462"/>
                <a:ext cx="9570720" cy="553593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4"/>
              <p:cNvSpPr/>
              <p:nvPr/>
            </p:nvSpPr>
            <p:spPr>
              <a:xfrm>
                <a:off x="7776209" y="2410460"/>
                <a:ext cx="37338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73379" h="374650">
                    <a:moveTo>
                      <a:pt x="186690" y="0"/>
                    </a:moveTo>
                    <a:lnTo>
                      <a:pt x="136260" y="6514"/>
                    </a:lnTo>
                    <a:lnTo>
                      <a:pt x="91440" y="25023"/>
                    </a:lnTo>
                    <a:lnTo>
                      <a:pt x="53816" y="53974"/>
                    </a:lnTo>
                    <a:lnTo>
                      <a:pt x="24976" y="91816"/>
                    </a:lnTo>
                    <a:lnTo>
                      <a:pt x="6508" y="136995"/>
                    </a:lnTo>
                    <a:lnTo>
                      <a:pt x="0" y="187960"/>
                    </a:lnTo>
                    <a:lnTo>
                      <a:pt x="6508" y="238389"/>
                    </a:lnTo>
                    <a:lnTo>
                      <a:pt x="24976" y="283210"/>
                    </a:lnTo>
                    <a:lnTo>
                      <a:pt x="53816" y="320833"/>
                    </a:lnTo>
                    <a:lnTo>
                      <a:pt x="91440" y="349673"/>
                    </a:lnTo>
                    <a:lnTo>
                      <a:pt x="136260" y="368141"/>
                    </a:lnTo>
                    <a:lnTo>
                      <a:pt x="186690" y="374650"/>
                    </a:lnTo>
                    <a:lnTo>
                      <a:pt x="237560" y="368141"/>
                    </a:lnTo>
                    <a:lnTo>
                      <a:pt x="282504" y="349673"/>
                    </a:lnTo>
                    <a:lnTo>
                      <a:pt x="320040" y="320833"/>
                    </a:lnTo>
                    <a:lnTo>
                      <a:pt x="348685" y="283209"/>
                    </a:lnTo>
                    <a:lnTo>
                      <a:pt x="366959" y="238389"/>
                    </a:lnTo>
                    <a:lnTo>
                      <a:pt x="373380" y="187960"/>
                    </a:lnTo>
                    <a:lnTo>
                      <a:pt x="366959" y="136995"/>
                    </a:lnTo>
                    <a:lnTo>
                      <a:pt x="348685" y="91816"/>
                    </a:lnTo>
                    <a:lnTo>
                      <a:pt x="320040" y="53975"/>
                    </a:lnTo>
                    <a:lnTo>
                      <a:pt x="282504" y="25023"/>
                    </a:lnTo>
                    <a:lnTo>
                      <a:pt x="237560" y="6514"/>
                    </a:lnTo>
                    <a:lnTo>
                      <a:pt x="186690" y="0"/>
                    </a:lnTo>
                    <a:close/>
                  </a:path>
                </a:pathLst>
              </a:custGeom>
              <a:solidFill>
                <a:srgbClr val="FF7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8"/>
              <p:cNvSpPr/>
              <p:nvPr/>
            </p:nvSpPr>
            <p:spPr>
              <a:xfrm>
                <a:off x="8712200" y="4066540"/>
                <a:ext cx="515620" cy="518159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518160">
                    <a:moveTo>
                      <a:pt x="257809" y="0"/>
                    </a:moveTo>
                    <a:lnTo>
                      <a:pt x="210502" y="4034"/>
                    </a:lnTo>
                    <a:lnTo>
                      <a:pt x="166373" y="15720"/>
                    </a:lnTo>
                    <a:lnTo>
                      <a:pt x="126059" y="34431"/>
                    </a:lnTo>
                    <a:lnTo>
                      <a:pt x="90197" y="59538"/>
                    </a:lnTo>
                    <a:lnTo>
                      <a:pt x="59426" y="90415"/>
                    </a:lnTo>
                    <a:lnTo>
                      <a:pt x="34384" y="126435"/>
                    </a:lnTo>
                    <a:lnTo>
                      <a:pt x="15706" y="166971"/>
                    </a:lnTo>
                    <a:lnTo>
                      <a:pt x="4032" y="211394"/>
                    </a:lnTo>
                    <a:lnTo>
                      <a:pt x="0" y="259080"/>
                    </a:lnTo>
                    <a:lnTo>
                      <a:pt x="4032" y="306430"/>
                    </a:lnTo>
                    <a:lnTo>
                      <a:pt x="15706" y="350676"/>
                    </a:lnTo>
                    <a:lnTo>
                      <a:pt x="34384" y="391160"/>
                    </a:lnTo>
                    <a:lnTo>
                      <a:pt x="59426" y="427221"/>
                    </a:lnTo>
                    <a:lnTo>
                      <a:pt x="90197" y="458203"/>
                    </a:lnTo>
                    <a:lnTo>
                      <a:pt x="126059" y="483446"/>
                    </a:lnTo>
                    <a:lnTo>
                      <a:pt x="166373" y="502292"/>
                    </a:lnTo>
                    <a:lnTo>
                      <a:pt x="210502" y="514083"/>
                    </a:lnTo>
                    <a:lnTo>
                      <a:pt x="257809" y="518160"/>
                    </a:lnTo>
                    <a:lnTo>
                      <a:pt x="305117" y="514083"/>
                    </a:lnTo>
                    <a:lnTo>
                      <a:pt x="349246" y="502292"/>
                    </a:lnTo>
                    <a:lnTo>
                      <a:pt x="389560" y="483446"/>
                    </a:lnTo>
                    <a:lnTo>
                      <a:pt x="425422" y="458203"/>
                    </a:lnTo>
                    <a:lnTo>
                      <a:pt x="456193" y="427221"/>
                    </a:lnTo>
                    <a:lnTo>
                      <a:pt x="481235" y="391160"/>
                    </a:lnTo>
                    <a:lnTo>
                      <a:pt x="499913" y="350676"/>
                    </a:lnTo>
                    <a:lnTo>
                      <a:pt x="511587" y="306430"/>
                    </a:lnTo>
                    <a:lnTo>
                      <a:pt x="515620" y="259080"/>
                    </a:lnTo>
                    <a:lnTo>
                      <a:pt x="511587" y="211394"/>
                    </a:lnTo>
                    <a:lnTo>
                      <a:pt x="499913" y="166971"/>
                    </a:lnTo>
                    <a:lnTo>
                      <a:pt x="481235" y="126435"/>
                    </a:lnTo>
                    <a:lnTo>
                      <a:pt x="456193" y="90415"/>
                    </a:lnTo>
                    <a:lnTo>
                      <a:pt x="425422" y="59538"/>
                    </a:lnTo>
                    <a:lnTo>
                      <a:pt x="389560" y="34431"/>
                    </a:lnTo>
                    <a:lnTo>
                      <a:pt x="349246" y="15720"/>
                    </a:lnTo>
                    <a:lnTo>
                      <a:pt x="305117" y="4034"/>
                    </a:lnTo>
                    <a:lnTo>
                      <a:pt x="257809" y="0"/>
                    </a:lnTo>
                    <a:close/>
                  </a:path>
                </a:pathLst>
              </a:custGeom>
              <a:solidFill>
                <a:srgbClr val="99663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49"/>
              <p:cNvSpPr/>
              <p:nvPr/>
            </p:nvSpPr>
            <p:spPr>
              <a:xfrm>
                <a:off x="7990840" y="6230620"/>
                <a:ext cx="38354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w="383540" h="167639">
                    <a:moveTo>
                      <a:pt x="191769" y="0"/>
                    </a:moveTo>
                    <a:lnTo>
                      <a:pt x="253654" y="4084"/>
                    </a:lnTo>
                    <a:lnTo>
                      <a:pt x="306456" y="15605"/>
                    </a:lnTo>
                    <a:lnTo>
                      <a:pt x="347492" y="33467"/>
                    </a:lnTo>
                    <a:lnTo>
                      <a:pt x="383539" y="83819"/>
                    </a:lnTo>
                    <a:lnTo>
                      <a:pt x="374081" y="110581"/>
                    </a:lnTo>
                    <a:lnTo>
                      <a:pt x="347492" y="133624"/>
                    </a:lnTo>
                    <a:lnTo>
                      <a:pt x="306456" y="151668"/>
                    </a:lnTo>
                    <a:lnTo>
                      <a:pt x="253654" y="163433"/>
                    </a:lnTo>
                    <a:lnTo>
                      <a:pt x="191769" y="167639"/>
                    </a:lnTo>
                    <a:lnTo>
                      <a:pt x="130373" y="163433"/>
                    </a:lnTo>
                    <a:lnTo>
                      <a:pt x="77632" y="151668"/>
                    </a:lnTo>
                    <a:lnTo>
                      <a:pt x="36413" y="133624"/>
                    </a:lnTo>
                    <a:lnTo>
                      <a:pt x="9580" y="110581"/>
                    </a:lnTo>
                    <a:lnTo>
                      <a:pt x="0" y="83819"/>
                    </a:lnTo>
                    <a:lnTo>
                      <a:pt x="9580" y="56570"/>
                    </a:lnTo>
                    <a:lnTo>
                      <a:pt x="36413" y="33467"/>
                    </a:lnTo>
                    <a:lnTo>
                      <a:pt x="77632" y="15605"/>
                    </a:lnTo>
                    <a:lnTo>
                      <a:pt x="130373" y="4084"/>
                    </a:lnTo>
                    <a:lnTo>
                      <a:pt x="191769" y="0"/>
                    </a:lnTo>
                    <a:close/>
                  </a:path>
                </a:pathLst>
              </a:custGeom>
              <a:ln w="9344">
                <a:solidFill>
                  <a:srgbClr val="9966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53"/>
              <p:cNvSpPr/>
              <p:nvPr/>
            </p:nvSpPr>
            <p:spPr>
              <a:xfrm>
                <a:off x="7842250" y="6118859"/>
                <a:ext cx="255270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55270" h="111760">
                    <a:moveTo>
                      <a:pt x="127000" y="0"/>
                    </a:moveTo>
                    <a:lnTo>
                      <a:pt x="177581" y="4266"/>
                    </a:lnTo>
                    <a:lnTo>
                      <a:pt x="218281" y="16033"/>
                    </a:lnTo>
                    <a:lnTo>
                      <a:pt x="245407" y="33754"/>
                    </a:lnTo>
                    <a:lnTo>
                      <a:pt x="255270" y="55879"/>
                    </a:lnTo>
                    <a:lnTo>
                      <a:pt x="245407" y="78005"/>
                    </a:lnTo>
                    <a:lnTo>
                      <a:pt x="218281" y="95726"/>
                    </a:lnTo>
                    <a:lnTo>
                      <a:pt x="177581" y="107493"/>
                    </a:lnTo>
                    <a:lnTo>
                      <a:pt x="127000" y="111759"/>
                    </a:lnTo>
                    <a:lnTo>
                      <a:pt x="76616" y="107493"/>
                    </a:lnTo>
                    <a:lnTo>
                      <a:pt x="36353" y="95726"/>
                    </a:lnTo>
                    <a:lnTo>
                      <a:pt x="9663" y="78005"/>
                    </a:lnTo>
                    <a:lnTo>
                      <a:pt x="0" y="55879"/>
                    </a:lnTo>
                    <a:lnTo>
                      <a:pt x="9663" y="33754"/>
                    </a:lnTo>
                    <a:lnTo>
                      <a:pt x="36353" y="16033"/>
                    </a:lnTo>
                    <a:lnTo>
                      <a:pt x="76616" y="4266"/>
                    </a:lnTo>
                    <a:lnTo>
                      <a:pt x="127000" y="0"/>
                    </a:lnTo>
                    <a:close/>
                  </a:path>
                </a:pathLst>
              </a:custGeom>
              <a:ln w="9344">
                <a:solidFill>
                  <a:srgbClr val="99663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60"/>
              <p:cNvSpPr txBox="1"/>
              <p:nvPr/>
            </p:nvSpPr>
            <p:spPr>
              <a:xfrm>
                <a:off x="8149930" y="6583968"/>
                <a:ext cx="1748155" cy="50234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400" b="1" spc="-5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D</a:t>
                </a:r>
                <a:r>
                  <a:rPr lang="en-GB" sz="1400" b="1" spc="-5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ALAM BIDANG</a:t>
                </a:r>
                <a:r>
                  <a:rPr sz="1400" b="1" spc="-85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4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NUKLIR</a:t>
                </a:r>
                <a:endParaRPr sz="1400" dirty="0">
                  <a:latin typeface="Arial"/>
                  <a:cs typeface="Arial"/>
                </a:endParaRPr>
              </a:p>
            </p:txBody>
          </p:sp>
        </p:grpSp>
        <p:sp>
          <p:nvSpPr>
            <p:cNvPr id="59" name="object 61"/>
            <p:cNvSpPr/>
            <p:nvPr/>
          </p:nvSpPr>
          <p:spPr>
            <a:xfrm>
              <a:off x="199452" y="3418995"/>
              <a:ext cx="1082397" cy="1359506"/>
            </a:xfrm>
            <a:custGeom>
              <a:avLst/>
              <a:gdLst/>
              <a:ahLst/>
              <a:cxnLst/>
              <a:rect l="l" t="t" r="r" b="b"/>
              <a:pathLst>
                <a:path w="1295400" h="1584960">
                  <a:moveTo>
                    <a:pt x="827803" y="1431290"/>
                  </a:moveTo>
                  <a:lnTo>
                    <a:pt x="491490" y="1431290"/>
                  </a:lnTo>
                  <a:lnTo>
                    <a:pt x="517093" y="1483360"/>
                  </a:lnTo>
                  <a:lnTo>
                    <a:pt x="547573" y="1525981"/>
                  </a:lnTo>
                  <a:lnTo>
                    <a:pt x="582015" y="1557934"/>
                  </a:lnTo>
                  <a:lnTo>
                    <a:pt x="619506" y="1578000"/>
                  </a:lnTo>
                  <a:lnTo>
                    <a:pt x="659130" y="1584960"/>
                  </a:lnTo>
                  <a:lnTo>
                    <a:pt x="696552" y="1578991"/>
                  </a:lnTo>
                  <a:lnTo>
                    <a:pt x="732086" y="1561781"/>
                  </a:lnTo>
                  <a:lnTo>
                    <a:pt x="764932" y="1534374"/>
                  </a:lnTo>
                  <a:lnTo>
                    <a:pt x="794290" y="1497815"/>
                  </a:lnTo>
                  <a:lnTo>
                    <a:pt x="819361" y="1453146"/>
                  </a:lnTo>
                  <a:lnTo>
                    <a:pt x="827803" y="1431290"/>
                  </a:lnTo>
                  <a:close/>
                </a:path>
                <a:path w="1295400" h="1584960">
                  <a:moveTo>
                    <a:pt x="314960" y="144780"/>
                  </a:moveTo>
                  <a:lnTo>
                    <a:pt x="248991" y="165628"/>
                  </a:lnTo>
                  <a:lnTo>
                    <a:pt x="218045" y="190111"/>
                  </a:lnTo>
                  <a:lnTo>
                    <a:pt x="189544" y="222564"/>
                  </a:lnTo>
                  <a:lnTo>
                    <a:pt x="164306" y="261937"/>
                  </a:lnTo>
                  <a:lnTo>
                    <a:pt x="143144" y="307177"/>
                  </a:lnTo>
                  <a:lnTo>
                    <a:pt x="126874" y="357233"/>
                  </a:lnTo>
                  <a:lnTo>
                    <a:pt x="116311" y="411053"/>
                  </a:lnTo>
                  <a:lnTo>
                    <a:pt x="112271" y="467586"/>
                  </a:lnTo>
                  <a:lnTo>
                    <a:pt x="115570" y="525780"/>
                  </a:lnTo>
                  <a:lnTo>
                    <a:pt x="84078" y="538427"/>
                  </a:lnTo>
                  <a:lnTo>
                    <a:pt x="33020" y="596741"/>
                  </a:lnTo>
                  <a:lnTo>
                    <a:pt x="15287" y="639233"/>
                  </a:lnTo>
                  <a:lnTo>
                    <a:pt x="3974" y="688498"/>
                  </a:lnTo>
                  <a:lnTo>
                    <a:pt x="0" y="742950"/>
                  </a:lnTo>
                  <a:lnTo>
                    <a:pt x="4028" y="800655"/>
                  </a:lnTo>
                  <a:lnTo>
                    <a:pt x="16033" y="852170"/>
                  </a:lnTo>
                  <a:lnTo>
                    <a:pt x="35897" y="895111"/>
                  </a:lnTo>
                  <a:lnTo>
                    <a:pt x="63500" y="927100"/>
                  </a:lnTo>
                  <a:lnTo>
                    <a:pt x="48299" y="960139"/>
                  </a:lnTo>
                  <a:lnTo>
                    <a:pt x="37147" y="996156"/>
                  </a:lnTo>
                  <a:lnTo>
                    <a:pt x="30281" y="1034792"/>
                  </a:lnTo>
                  <a:lnTo>
                    <a:pt x="27940" y="1075690"/>
                  </a:lnTo>
                  <a:lnTo>
                    <a:pt x="32049" y="1133586"/>
                  </a:lnTo>
                  <a:lnTo>
                    <a:pt x="44308" y="1185380"/>
                  </a:lnTo>
                  <a:lnTo>
                    <a:pt x="64611" y="1229201"/>
                  </a:lnTo>
                  <a:lnTo>
                    <a:pt x="92851" y="1263179"/>
                  </a:lnTo>
                  <a:lnTo>
                    <a:pt x="128922" y="1285445"/>
                  </a:lnTo>
                  <a:lnTo>
                    <a:pt x="172720" y="1294130"/>
                  </a:lnTo>
                  <a:lnTo>
                    <a:pt x="195962" y="1350415"/>
                  </a:lnTo>
                  <a:lnTo>
                    <a:pt x="224460" y="1398128"/>
                  </a:lnTo>
                  <a:lnTo>
                    <a:pt x="257333" y="1436528"/>
                  </a:lnTo>
                  <a:lnTo>
                    <a:pt x="293699" y="1464874"/>
                  </a:lnTo>
                  <a:lnTo>
                    <a:pt x="332675" y="1482425"/>
                  </a:lnTo>
                  <a:lnTo>
                    <a:pt x="373380" y="1488440"/>
                  </a:lnTo>
                  <a:lnTo>
                    <a:pt x="429696" y="1484510"/>
                  </a:lnTo>
                  <a:lnTo>
                    <a:pt x="457200" y="1473200"/>
                  </a:lnTo>
                  <a:lnTo>
                    <a:pt x="472320" y="1455221"/>
                  </a:lnTo>
                  <a:lnTo>
                    <a:pt x="491490" y="1431290"/>
                  </a:lnTo>
                  <a:lnTo>
                    <a:pt x="827803" y="1431290"/>
                  </a:lnTo>
                  <a:lnTo>
                    <a:pt x="839344" y="1401413"/>
                  </a:lnTo>
                  <a:lnTo>
                    <a:pt x="853440" y="1343660"/>
                  </a:lnTo>
                  <a:lnTo>
                    <a:pt x="1037632" y="1343660"/>
                  </a:lnTo>
                  <a:lnTo>
                    <a:pt x="1067435" y="1305083"/>
                  </a:lnTo>
                  <a:lnTo>
                    <a:pt x="1088399" y="1262784"/>
                  </a:lnTo>
                  <a:lnTo>
                    <a:pt x="1104185" y="1213981"/>
                  </a:lnTo>
                  <a:lnTo>
                    <a:pt x="1114137" y="1159730"/>
                  </a:lnTo>
                  <a:lnTo>
                    <a:pt x="1117600" y="1101090"/>
                  </a:lnTo>
                  <a:lnTo>
                    <a:pt x="1150121" y="1088841"/>
                  </a:lnTo>
                  <a:lnTo>
                    <a:pt x="1208287" y="1041305"/>
                  </a:lnTo>
                  <a:lnTo>
                    <a:pt x="1233032" y="1007482"/>
                  </a:lnTo>
                  <a:lnTo>
                    <a:pt x="1254286" y="967931"/>
                  </a:lnTo>
                  <a:lnTo>
                    <a:pt x="1271599" y="923384"/>
                  </a:lnTo>
                  <a:lnTo>
                    <a:pt x="1284522" y="874571"/>
                  </a:lnTo>
                  <a:lnTo>
                    <a:pt x="1292605" y="822226"/>
                  </a:lnTo>
                  <a:lnTo>
                    <a:pt x="1295400" y="767080"/>
                  </a:lnTo>
                  <a:lnTo>
                    <a:pt x="1292165" y="712271"/>
                  </a:lnTo>
                  <a:lnTo>
                    <a:pt x="1282858" y="659130"/>
                  </a:lnTo>
                  <a:lnTo>
                    <a:pt x="1268075" y="608845"/>
                  </a:lnTo>
                  <a:lnTo>
                    <a:pt x="1248410" y="562610"/>
                  </a:lnTo>
                  <a:lnTo>
                    <a:pt x="1254879" y="536654"/>
                  </a:lnTo>
                  <a:lnTo>
                    <a:pt x="1259205" y="510222"/>
                  </a:lnTo>
                  <a:lnTo>
                    <a:pt x="1261625" y="483314"/>
                  </a:lnTo>
                  <a:lnTo>
                    <a:pt x="1262380" y="455930"/>
                  </a:lnTo>
                  <a:lnTo>
                    <a:pt x="1258399" y="397680"/>
                  </a:lnTo>
                  <a:lnTo>
                    <a:pt x="1247045" y="343417"/>
                  </a:lnTo>
                  <a:lnTo>
                    <a:pt x="1229201" y="294798"/>
                  </a:lnTo>
                  <a:lnTo>
                    <a:pt x="1205747" y="253482"/>
                  </a:lnTo>
                  <a:lnTo>
                    <a:pt x="1177566" y="221126"/>
                  </a:lnTo>
                  <a:lnTo>
                    <a:pt x="1145540" y="199389"/>
                  </a:lnTo>
                  <a:lnTo>
                    <a:pt x="1143918" y="190500"/>
                  </a:lnTo>
                  <a:lnTo>
                    <a:pt x="417830" y="190500"/>
                  </a:lnTo>
                  <a:lnTo>
                    <a:pt x="393898" y="171390"/>
                  </a:lnTo>
                  <a:lnTo>
                    <a:pt x="368300" y="156686"/>
                  </a:lnTo>
                  <a:lnTo>
                    <a:pt x="341749" y="147458"/>
                  </a:lnTo>
                  <a:lnTo>
                    <a:pt x="314960" y="144780"/>
                  </a:lnTo>
                  <a:close/>
                </a:path>
                <a:path w="1295400" h="1584960">
                  <a:moveTo>
                    <a:pt x="1037632" y="1343660"/>
                  </a:moveTo>
                  <a:lnTo>
                    <a:pt x="853440" y="1343660"/>
                  </a:lnTo>
                  <a:lnTo>
                    <a:pt x="874871" y="1362928"/>
                  </a:lnTo>
                  <a:lnTo>
                    <a:pt x="897254" y="1376838"/>
                  </a:lnTo>
                  <a:lnTo>
                    <a:pt x="920591" y="1385272"/>
                  </a:lnTo>
                  <a:lnTo>
                    <a:pt x="944880" y="1388110"/>
                  </a:lnTo>
                  <a:lnTo>
                    <a:pt x="980013" y="1382392"/>
                  </a:lnTo>
                  <a:lnTo>
                    <a:pt x="1012586" y="1365944"/>
                  </a:lnTo>
                  <a:lnTo>
                    <a:pt x="1037632" y="1343660"/>
                  </a:lnTo>
                  <a:close/>
                </a:path>
                <a:path w="1295400" h="1584960">
                  <a:moveTo>
                    <a:pt x="560070" y="48260"/>
                  </a:moveTo>
                  <a:lnTo>
                    <a:pt x="491713" y="73091"/>
                  </a:lnTo>
                  <a:lnTo>
                    <a:pt x="462412" y="102575"/>
                  </a:lnTo>
                  <a:lnTo>
                    <a:pt x="437499" y="142057"/>
                  </a:lnTo>
                  <a:lnTo>
                    <a:pt x="417830" y="190500"/>
                  </a:lnTo>
                  <a:lnTo>
                    <a:pt x="1143918" y="190500"/>
                  </a:lnTo>
                  <a:lnTo>
                    <a:pt x="1135444" y="144050"/>
                  </a:lnTo>
                  <a:lnTo>
                    <a:pt x="1128585" y="124460"/>
                  </a:lnTo>
                  <a:lnTo>
                    <a:pt x="671830" y="124460"/>
                  </a:lnTo>
                  <a:lnTo>
                    <a:pt x="647045" y="93087"/>
                  </a:lnTo>
                  <a:lnTo>
                    <a:pt x="619283" y="69691"/>
                  </a:lnTo>
                  <a:lnTo>
                    <a:pt x="589855" y="54629"/>
                  </a:lnTo>
                  <a:lnTo>
                    <a:pt x="560070" y="48260"/>
                  </a:lnTo>
                  <a:close/>
                </a:path>
                <a:path w="1295400" h="1584960">
                  <a:moveTo>
                    <a:pt x="788670" y="0"/>
                  </a:moveTo>
                  <a:lnTo>
                    <a:pt x="752554" y="8552"/>
                  </a:lnTo>
                  <a:lnTo>
                    <a:pt x="719772" y="33178"/>
                  </a:lnTo>
                  <a:lnTo>
                    <a:pt x="692229" y="72330"/>
                  </a:lnTo>
                  <a:lnTo>
                    <a:pt x="671830" y="124460"/>
                  </a:lnTo>
                  <a:lnTo>
                    <a:pt x="1128585" y="124460"/>
                  </a:lnTo>
                  <a:lnTo>
                    <a:pt x="1118540" y="95767"/>
                  </a:lnTo>
                  <a:lnTo>
                    <a:pt x="1112467" y="85089"/>
                  </a:lnTo>
                  <a:lnTo>
                    <a:pt x="891540" y="85089"/>
                  </a:lnTo>
                  <a:lnTo>
                    <a:pt x="871001" y="50363"/>
                  </a:lnTo>
                  <a:lnTo>
                    <a:pt x="846296" y="23495"/>
                  </a:lnTo>
                  <a:lnTo>
                    <a:pt x="818495" y="6151"/>
                  </a:lnTo>
                  <a:lnTo>
                    <a:pt x="788670" y="0"/>
                  </a:lnTo>
                  <a:close/>
                </a:path>
                <a:path w="1295400" h="1584960">
                  <a:moveTo>
                    <a:pt x="1003300" y="0"/>
                  </a:moveTo>
                  <a:lnTo>
                    <a:pt x="971550" y="5972"/>
                  </a:lnTo>
                  <a:lnTo>
                    <a:pt x="941705" y="23018"/>
                  </a:lnTo>
                  <a:lnTo>
                    <a:pt x="914717" y="49827"/>
                  </a:lnTo>
                  <a:lnTo>
                    <a:pt x="891540" y="85089"/>
                  </a:lnTo>
                  <a:lnTo>
                    <a:pt x="1112467" y="85089"/>
                  </a:lnTo>
                  <a:lnTo>
                    <a:pt x="1095851" y="55879"/>
                  </a:lnTo>
                  <a:lnTo>
                    <a:pt x="1068399" y="25729"/>
                  </a:lnTo>
                  <a:lnTo>
                    <a:pt x="1037207" y="6655"/>
                  </a:lnTo>
                  <a:lnTo>
                    <a:pt x="10033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199452" y="3418995"/>
              <a:ext cx="1082397" cy="1359506"/>
            </a:xfrm>
            <a:custGeom>
              <a:avLst/>
              <a:gdLst/>
              <a:ahLst/>
              <a:cxnLst/>
              <a:rect l="l" t="t" r="r" b="b"/>
              <a:pathLst>
                <a:path w="1295400" h="1584960">
                  <a:moveTo>
                    <a:pt x="115570" y="525780"/>
                  </a:moveTo>
                  <a:lnTo>
                    <a:pt x="112271" y="467586"/>
                  </a:lnTo>
                  <a:lnTo>
                    <a:pt x="116311" y="411053"/>
                  </a:lnTo>
                  <a:lnTo>
                    <a:pt x="126874" y="357233"/>
                  </a:lnTo>
                  <a:lnTo>
                    <a:pt x="143144" y="307177"/>
                  </a:lnTo>
                  <a:lnTo>
                    <a:pt x="164306" y="261937"/>
                  </a:lnTo>
                  <a:lnTo>
                    <a:pt x="189544" y="222564"/>
                  </a:lnTo>
                  <a:lnTo>
                    <a:pt x="218045" y="190111"/>
                  </a:lnTo>
                  <a:lnTo>
                    <a:pt x="248991" y="165628"/>
                  </a:lnTo>
                  <a:lnTo>
                    <a:pt x="314960" y="144780"/>
                  </a:lnTo>
                  <a:lnTo>
                    <a:pt x="341749" y="147458"/>
                  </a:lnTo>
                  <a:lnTo>
                    <a:pt x="368300" y="156686"/>
                  </a:lnTo>
                  <a:lnTo>
                    <a:pt x="393898" y="171390"/>
                  </a:lnTo>
                  <a:lnTo>
                    <a:pt x="417830" y="190500"/>
                  </a:lnTo>
                  <a:lnTo>
                    <a:pt x="437499" y="142057"/>
                  </a:lnTo>
                  <a:lnTo>
                    <a:pt x="462412" y="102575"/>
                  </a:lnTo>
                  <a:lnTo>
                    <a:pt x="491713" y="73091"/>
                  </a:lnTo>
                  <a:lnTo>
                    <a:pt x="524550" y="54640"/>
                  </a:lnTo>
                  <a:lnTo>
                    <a:pt x="560070" y="48260"/>
                  </a:lnTo>
                  <a:lnTo>
                    <a:pt x="589855" y="54629"/>
                  </a:lnTo>
                  <a:lnTo>
                    <a:pt x="619283" y="69691"/>
                  </a:lnTo>
                  <a:lnTo>
                    <a:pt x="647045" y="93087"/>
                  </a:lnTo>
                  <a:lnTo>
                    <a:pt x="671830" y="124460"/>
                  </a:lnTo>
                  <a:lnTo>
                    <a:pt x="692229" y="72330"/>
                  </a:lnTo>
                  <a:lnTo>
                    <a:pt x="719772" y="33178"/>
                  </a:lnTo>
                  <a:lnTo>
                    <a:pt x="752554" y="8552"/>
                  </a:lnTo>
                  <a:lnTo>
                    <a:pt x="788670" y="0"/>
                  </a:lnTo>
                  <a:lnTo>
                    <a:pt x="818495" y="6151"/>
                  </a:lnTo>
                  <a:lnTo>
                    <a:pt x="846296" y="23495"/>
                  </a:lnTo>
                  <a:lnTo>
                    <a:pt x="871001" y="50363"/>
                  </a:lnTo>
                  <a:lnTo>
                    <a:pt x="891540" y="85089"/>
                  </a:lnTo>
                  <a:lnTo>
                    <a:pt x="914717" y="49827"/>
                  </a:lnTo>
                  <a:lnTo>
                    <a:pt x="941705" y="23018"/>
                  </a:lnTo>
                  <a:lnTo>
                    <a:pt x="971550" y="5972"/>
                  </a:lnTo>
                  <a:lnTo>
                    <a:pt x="1003300" y="0"/>
                  </a:lnTo>
                  <a:lnTo>
                    <a:pt x="1037207" y="6655"/>
                  </a:lnTo>
                  <a:lnTo>
                    <a:pt x="1095851" y="55879"/>
                  </a:lnTo>
                  <a:lnTo>
                    <a:pt x="1118540" y="95767"/>
                  </a:lnTo>
                  <a:lnTo>
                    <a:pt x="1135444" y="144050"/>
                  </a:lnTo>
                  <a:lnTo>
                    <a:pt x="1145540" y="199389"/>
                  </a:lnTo>
                  <a:lnTo>
                    <a:pt x="1177566" y="221126"/>
                  </a:lnTo>
                  <a:lnTo>
                    <a:pt x="1205747" y="253482"/>
                  </a:lnTo>
                  <a:lnTo>
                    <a:pt x="1229201" y="294798"/>
                  </a:lnTo>
                  <a:lnTo>
                    <a:pt x="1247045" y="343417"/>
                  </a:lnTo>
                  <a:lnTo>
                    <a:pt x="1258399" y="397680"/>
                  </a:lnTo>
                  <a:lnTo>
                    <a:pt x="1262380" y="455930"/>
                  </a:lnTo>
                  <a:lnTo>
                    <a:pt x="1261625" y="483314"/>
                  </a:lnTo>
                  <a:lnTo>
                    <a:pt x="1259205" y="510222"/>
                  </a:lnTo>
                  <a:lnTo>
                    <a:pt x="1254879" y="536654"/>
                  </a:lnTo>
                  <a:lnTo>
                    <a:pt x="1248410" y="562610"/>
                  </a:lnTo>
                  <a:lnTo>
                    <a:pt x="1268075" y="608845"/>
                  </a:lnTo>
                  <a:lnTo>
                    <a:pt x="1282858" y="659130"/>
                  </a:lnTo>
                  <a:lnTo>
                    <a:pt x="1292165" y="712271"/>
                  </a:lnTo>
                  <a:lnTo>
                    <a:pt x="1295400" y="767080"/>
                  </a:lnTo>
                  <a:lnTo>
                    <a:pt x="1292605" y="822226"/>
                  </a:lnTo>
                  <a:lnTo>
                    <a:pt x="1284522" y="874571"/>
                  </a:lnTo>
                  <a:lnTo>
                    <a:pt x="1271599" y="923384"/>
                  </a:lnTo>
                  <a:lnTo>
                    <a:pt x="1254286" y="967931"/>
                  </a:lnTo>
                  <a:lnTo>
                    <a:pt x="1233032" y="1007482"/>
                  </a:lnTo>
                  <a:lnTo>
                    <a:pt x="1208287" y="1041305"/>
                  </a:lnTo>
                  <a:lnTo>
                    <a:pt x="1180500" y="1068669"/>
                  </a:lnTo>
                  <a:lnTo>
                    <a:pt x="1117600" y="1101090"/>
                  </a:lnTo>
                  <a:lnTo>
                    <a:pt x="1114137" y="1159730"/>
                  </a:lnTo>
                  <a:lnTo>
                    <a:pt x="1104185" y="1213981"/>
                  </a:lnTo>
                  <a:lnTo>
                    <a:pt x="1088399" y="1262784"/>
                  </a:lnTo>
                  <a:lnTo>
                    <a:pt x="1067435" y="1305083"/>
                  </a:lnTo>
                  <a:lnTo>
                    <a:pt x="1041945" y="1339822"/>
                  </a:lnTo>
                  <a:lnTo>
                    <a:pt x="1012586" y="1365944"/>
                  </a:lnTo>
                  <a:lnTo>
                    <a:pt x="944880" y="1388110"/>
                  </a:lnTo>
                  <a:lnTo>
                    <a:pt x="920591" y="1385272"/>
                  </a:lnTo>
                  <a:lnTo>
                    <a:pt x="897254" y="1376838"/>
                  </a:lnTo>
                  <a:lnTo>
                    <a:pt x="874871" y="1362928"/>
                  </a:lnTo>
                  <a:lnTo>
                    <a:pt x="853440" y="1343660"/>
                  </a:lnTo>
                  <a:lnTo>
                    <a:pt x="839344" y="1401413"/>
                  </a:lnTo>
                  <a:lnTo>
                    <a:pt x="819361" y="1453146"/>
                  </a:lnTo>
                  <a:lnTo>
                    <a:pt x="794290" y="1497815"/>
                  </a:lnTo>
                  <a:lnTo>
                    <a:pt x="764932" y="1534374"/>
                  </a:lnTo>
                  <a:lnTo>
                    <a:pt x="732086" y="1561781"/>
                  </a:lnTo>
                  <a:lnTo>
                    <a:pt x="696552" y="1578991"/>
                  </a:lnTo>
                  <a:lnTo>
                    <a:pt x="659130" y="1584960"/>
                  </a:lnTo>
                  <a:lnTo>
                    <a:pt x="619506" y="1578000"/>
                  </a:lnTo>
                  <a:lnTo>
                    <a:pt x="582015" y="1557934"/>
                  </a:lnTo>
                  <a:lnTo>
                    <a:pt x="547573" y="1525981"/>
                  </a:lnTo>
                  <a:lnTo>
                    <a:pt x="517093" y="1483360"/>
                  </a:lnTo>
                  <a:lnTo>
                    <a:pt x="491490" y="1431290"/>
                  </a:lnTo>
                  <a:lnTo>
                    <a:pt x="472320" y="1455221"/>
                  </a:lnTo>
                  <a:lnTo>
                    <a:pt x="457200" y="1473200"/>
                  </a:lnTo>
                  <a:lnTo>
                    <a:pt x="429696" y="1484510"/>
                  </a:lnTo>
                  <a:lnTo>
                    <a:pt x="373380" y="1488440"/>
                  </a:lnTo>
                  <a:lnTo>
                    <a:pt x="332675" y="1482425"/>
                  </a:lnTo>
                  <a:lnTo>
                    <a:pt x="293699" y="1464874"/>
                  </a:lnTo>
                  <a:lnTo>
                    <a:pt x="257333" y="1436528"/>
                  </a:lnTo>
                  <a:lnTo>
                    <a:pt x="224460" y="1398128"/>
                  </a:lnTo>
                  <a:lnTo>
                    <a:pt x="195962" y="1350415"/>
                  </a:lnTo>
                  <a:lnTo>
                    <a:pt x="172720" y="1294130"/>
                  </a:lnTo>
                  <a:lnTo>
                    <a:pt x="128922" y="1285445"/>
                  </a:lnTo>
                  <a:lnTo>
                    <a:pt x="92851" y="1263179"/>
                  </a:lnTo>
                  <a:lnTo>
                    <a:pt x="64611" y="1229201"/>
                  </a:lnTo>
                  <a:lnTo>
                    <a:pt x="44308" y="1185380"/>
                  </a:lnTo>
                  <a:lnTo>
                    <a:pt x="32049" y="1133586"/>
                  </a:lnTo>
                  <a:lnTo>
                    <a:pt x="27940" y="1075690"/>
                  </a:lnTo>
                  <a:lnTo>
                    <a:pt x="30281" y="1034792"/>
                  </a:lnTo>
                  <a:lnTo>
                    <a:pt x="37147" y="996156"/>
                  </a:lnTo>
                  <a:lnTo>
                    <a:pt x="48299" y="960139"/>
                  </a:lnTo>
                  <a:lnTo>
                    <a:pt x="63500" y="927100"/>
                  </a:lnTo>
                  <a:lnTo>
                    <a:pt x="35897" y="895111"/>
                  </a:lnTo>
                  <a:lnTo>
                    <a:pt x="16033" y="852170"/>
                  </a:lnTo>
                  <a:lnTo>
                    <a:pt x="4028" y="800655"/>
                  </a:lnTo>
                  <a:lnTo>
                    <a:pt x="0" y="742950"/>
                  </a:lnTo>
                  <a:lnTo>
                    <a:pt x="3974" y="688498"/>
                  </a:lnTo>
                  <a:lnTo>
                    <a:pt x="15287" y="639233"/>
                  </a:lnTo>
                  <a:lnTo>
                    <a:pt x="33020" y="596741"/>
                  </a:lnTo>
                  <a:lnTo>
                    <a:pt x="56256" y="562610"/>
                  </a:lnTo>
                  <a:lnTo>
                    <a:pt x="115570" y="52578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/>
            <p:cNvSpPr/>
            <p:nvPr/>
          </p:nvSpPr>
          <p:spPr>
            <a:xfrm>
              <a:off x="296019" y="3869985"/>
              <a:ext cx="7428" cy="47931"/>
            </a:xfrm>
            <a:custGeom>
              <a:avLst/>
              <a:gdLst/>
              <a:ahLst/>
              <a:cxnLst/>
              <a:rect l="l" t="t" r="r" b="b"/>
              <a:pathLst>
                <a:path w="8889" h="55879">
                  <a:moveTo>
                    <a:pt x="0" y="0"/>
                  </a:moveTo>
                  <a:lnTo>
                    <a:pt x="1031" y="13731"/>
                  </a:lnTo>
                  <a:lnTo>
                    <a:pt x="3492" y="27939"/>
                  </a:lnTo>
                  <a:lnTo>
                    <a:pt x="6429" y="42148"/>
                  </a:lnTo>
                  <a:lnTo>
                    <a:pt x="8889" y="55879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/>
            <p:cNvSpPr/>
            <p:nvPr/>
          </p:nvSpPr>
          <p:spPr>
            <a:xfrm>
              <a:off x="548579" y="3582397"/>
              <a:ext cx="35019" cy="44662"/>
            </a:xfrm>
            <a:custGeom>
              <a:avLst/>
              <a:gdLst/>
              <a:ahLst/>
              <a:cxnLst/>
              <a:rect l="l" t="t" r="r" b="b"/>
              <a:pathLst>
                <a:path w="41909" h="52070">
                  <a:moveTo>
                    <a:pt x="0" y="0"/>
                  </a:moveTo>
                  <a:lnTo>
                    <a:pt x="10298" y="11350"/>
                  </a:lnTo>
                  <a:lnTo>
                    <a:pt x="21431" y="24130"/>
                  </a:lnTo>
                  <a:lnTo>
                    <a:pt x="32325" y="37861"/>
                  </a:lnTo>
                  <a:lnTo>
                    <a:pt x="41909" y="5207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/>
            <p:cNvSpPr/>
            <p:nvPr/>
          </p:nvSpPr>
          <p:spPr>
            <a:xfrm>
              <a:off x="751262" y="3525751"/>
              <a:ext cx="9551" cy="44662"/>
            </a:xfrm>
            <a:custGeom>
              <a:avLst/>
              <a:gdLst/>
              <a:ahLst/>
              <a:cxnLst/>
              <a:rect l="l" t="t" r="r" b="b"/>
              <a:pathLst>
                <a:path w="11429" h="52070">
                  <a:moveTo>
                    <a:pt x="11430" y="0"/>
                  </a:moveTo>
                  <a:lnTo>
                    <a:pt x="8036" y="12600"/>
                  </a:lnTo>
                  <a:lnTo>
                    <a:pt x="5238" y="25558"/>
                  </a:lnTo>
                  <a:lnTo>
                    <a:pt x="2678" y="38754"/>
                  </a:lnTo>
                  <a:lnTo>
                    <a:pt x="0" y="5207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/>
            <p:cNvSpPr/>
            <p:nvPr/>
          </p:nvSpPr>
          <p:spPr>
            <a:xfrm>
              <a:off x="927418" y="3491981"/>
              <a:ext cx="16979" cy="53378"/>
            </a:xfrm>
            <a:custGeom>
              <a:avLst/>
              <a:gdLst/>
              <a:ahLst/>
              <a:cxnLst/>
              <a:rect l="l" t="t" r="r" b="b"/>
              <a:pathLst>
                <a:path w="20319" h="62229">
                  <a:moveTo>
                    <a:pt x="20319" y="0"/>
                  </a:moveTo>
                  <a:lnTo>
                    <a:pt x="14287" y="14366"/>
                  </a:lnTo>
                  <a:lnTo>
                    <a:pt x="9207" y="30162"/>
                  </a:lnTo>
                  <a:lnTo>
                    <a:pt x="4603" y="46434"/>
                  </a:lnTo>
                  <a:lnTo>
                    <a:pt x="0" y="6223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/>
            <p:cNvSpPr/>
            <p:nvPr/>
          </p:nvSpPr>
          <p:spPr>
            <a:xfrm>
              <a:off x="1156631" y="3590022"/>
              <a:ext cx="4775" cy="41395"/>
            </a:xfrm>
            <a:custGeom>
              <a:avLst/>
              <a:gdLst/>
              <a:ahLst/>
              <a:cxnLst/>
              <a:rect l="l" t="t" r="r" b="b"/>
              <a:pathLst>
                <a:path w="5715" h="48260">
                  <a:moveTo>
                    <a:pt x="0" y="0"/>
                  </a:moveTo>
                  <a:lnTo>
                    <a:pt x="1686" y="12005"/>
                  </a:lnTo>
                  <a:lnTo>
                    <a:pt x="3968" y="26511"/>
                  </a:lnTo>
                  <a:lnTo>
                    <a:pt x="5536" y="39826"/>
                  </a:lnTo>
                  <a:lnTo>
                    <a:pt x="5080" y="4826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/>
            <p:cNvSpPr/>
            <p:nvPr/>
          </p:nvSpPr>
          <p:spPr>
            <a:xfrm>
              <a:off x="1206506" y="3901576"/>
              <a:ext cx="36080" cy="83880"/>
            </a:xfrm>
            <a:custGeom>
              <a:avLst/>
              <a:gdLst/>
              <a:ahLst/>
              <a:cxnLst/>
              <a:rect l="l" t="t" r="r" b="b"/>
              <a:pathLst>
                <a:path w="43180" h="97789">
                  <a:moveTo>
                    <a:pt x="43179" y="0"/>
                  </a:moveTo>
                  <a:lnTo>
                    <a:pt x="34825" y="26888"/>
                  </a:lnTo>
                  <a:lnTo>
                    <a:pt x="24923" y="52228"/>
                  </a:lnTo>
                  <a:lnTo>
                    <a:pt x="13354" y="75902"/>
                  </a:lnTo>
                  <a:lnTo>
                    <a:pt x="0" y="97789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/>
            <p:cNvSpPr/>
            <p:nvPr/>
          </p:nvSpPr>
          <p:spPr>
            <a:xfrm>
              <a:off x="1050514" y="4140143"/>
              <a:ext cx="83833" cy="223316"/>
            </a:xfrm>
            <a:custGeom>
              <a:avLst/>
              <a:gdLst/>
              <a:ahLst/>
              <a:cxnLst/>
              <a:rect l="l" t="t" r="r" b="b"/>
              <a:pathLst>
                <a:path w="100330" h="260350">
                  <a:moveTo>
                    <a:pt x="100330" y="260350"/>
                  </a:moveTo>
                  <a:lnTo>
                    <a:pt x="93791" y="178458"/>
                  </a:lnTo>
                  <a:lnTo>
                    <a:pt x="81121" y="128270"/>
                  </a:lnTo>
                  <a:lnTo>
                    <a:pt x="61571" y="78504"/>
                  </a:lnTo>
                  <a:lnTo>
                    <a:pt x="34683" y="34101"/>
                  </a:ln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/>
            <p:cNvSpPr/>
            <p:nvPr/>
          </p:nvSpPr>
          <p:spPr>
            <a:xfrm>
              <a:off x="912562" y="4511611"/>
              <a:ext cx="6367" cy="59914"/>
            </a:xfrm>
            <a:custGeom>
              <a:avLst/>
              <a:gdLst/>
              <a:ahLst/>
              <a:cxnLst/>
              <a:rect l="l" t="t" r="r" b="b"/>
              <a:pathLst>
                <a:path w="7619" h="69850">
                  <a:moveTo>
                    <a:pt x="0" y="69850"/>
                  </a:moveTo>
                  <a:lnTo>
                    <a:pt x="3155" y="52149"/>
                  </a:lnTo>
                  <a:lnTo>
                    <a:pt x="5238" y="34925"/>
                  </a:lnTo>
                  <a:lnTo>
                    <a:pt x="6607" y="17700"/>
                  </a:lnTo>
                  <a:lnTo>
                    <a:pt x="7619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/>
            <p:cNvSpPr/>
            <p:nvPr/>
          </p:nvSpPr>
          <p:spPr>
            <a:xfrm>
              <a:off x="593148" y="4592222"/>
              <a:ext cx="18040" cy="54467"/>
            </a:xfrm>
            <a:custGeom>
              <a:avLst/>
              <a:gdLst/>
              <a:ahLst/>
              <a:cxnLst/>
              <a:rect l="l" t="t" r="r" b="b"/>
              <a:pathLst>
                <a:path w="21590" h="63500">
                  <a:moveTo>
                    <a:pt x="21590" y="63500"/>
                  </a:moveTo>
                  <a:lnTo>
                    <a:pt x="14644" y="48756"/>
                  </a:lnTo>
                  <a:lnTo>
                    <a:pt x="8890" y="33178"/>
                  </a:lnTo>
                  <a:lnTo>
                    <a:pt x="4087" y="16887"/>
                  </a:ln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/>
            <p:cNvSpPr/>
            <p:nvPr/>
          </p:nvSpPr>
          <p:spPr>
            <a:xfrm>
              <a:off x="343772" y="4517058"/>
              <a:ext cx="28652" cy="11983"/>
            </a:xfrm>
            <a:custGeom>
              <a:avLst/>
              <a:gdLst/>
              <a:ahLst/>
              <a:cxnLst/>
              <a:rect l="l" t="t" r="r" b="b"/>
              <a:pathLst>
                <a:path w="34289" h="13970">
                  <a:moveTo>
                    <a:pt x="0" y="13969"/>
                  </a:moveTo>
                  <a:lnTo>
                    <a:pt x="8572" y="11608"/>
                  </a:lnTo>
                  <a:lnTo>
                    <a:pt x="17144" y="8413"/>
                  </a:lnTo>
                  <a:lnTo>
                    <a:pt x="25717" y="4504"/>
                  </a:lnTo>
                  <a:lnTo>
                    <a:pt x="3429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4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5"/>
            <p:cNvSpPr/>
            <p:nvPr/>
          </p:nvSpPr>
          <p:spPr>
            <a:xfrm>
              <a:off x="252512" y="4214219"/>
              <a:ext cx="63670" cy="26689"/>
            </a:xfrm>
            <a:custGeom>
              <a:avLst/>
              <a:gdLst/>
              <a:ahLst/>
              <a:cxnLst/>
              <a:rect l="l" t="t" r="r" b="b"/>
              <a:pathLst>
                <a:path w="76200" h="31114">
                  <a:moveTo>
                    <a:pt x="0" y="0"/>
                  </a:moveTo>
                  <a:lnTo>
                    <a:pt x="15656" y="13672"/>
                  </a:lnTo>
                  <a:lnTo>
                    <a:pt x="32861" y="24606"/>
                  </a:lnTo>
                  <a:lnTo>
                    <a:pt x="52685" y="30539"/>
                  </a:lnTo>
                  <a:lnTo>
                    <a:pt x="76200" y="2921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6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7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8"/>
            <p:cNvSpPr/>
            <p:nvPr/>
          </p:nvSpPr>
          <p:spPr>
            <a:xfrm>
              <a:off x="1060065" y="3336205"/>
              <a:ext cx="180399" cy="226584"/>
            </a:xfrm>
            <a:custGeom>
              <a:avLst/>
              <a:gdLst/>
              <a:ahLst/>
              <a:cxnLst/>
              <a:rect l="l" t="t" r="r" b="b"/>
              <a:pathLst>
                <a:path w="215900" h="264160">
                  <a:moveTo>
                    <a:pt x="107950" y="0"/>
                  </a:moveTo>
                  <a:lnTo>
                    <a:pt x="65365" y="10100"/>
                  </a:lnTo>
                  <a:lnTo>
                    <a:pt x="31115" y="37941"/>
                  </a:lnTo>
                  <a:lnTo>
                    <a:pt x="8294" y="79831"/>
                  </a:lnTo>
                  <a:lnTo>
                    <a:pt x="0" y="132079"/>
                  </a:lnTo>
                  <a:lnTo>
                    <a:pt x="8294" y="184328"/>
                  </a:lnTo>
                  <a:lnTo>
                    <a:pt x="31114" y="226218"/>
                  </a:lnTo>
                  <a:lnTo>
                    <a:pt x="65365" y="254059"/>
                  </a:lnTo>
                  <a:lnTo>
                    <a:pt x="107950" y="264159"/>
                  </a:lnTo>
                  <a:lnTo>
                    <a:pt x="150534" y="254059"/>
                  </a:lnTo>
                  <a:lnTo>
                    <a:pt x="184784" y="226218"/>
                  </a:lnTo>
                  <a:lnTo>
                    <a:pt x="207605" y="184328"/>
                  </a:lnTo>
                  <a:lnTo>
                    <a:pt x="215900" y="132079"/>
                  </a:lnTo>
                  <a:lnTo>
                    <a:pt x="207605" y="79831"/>
                  </a:lnTo>
                  <a:lnTo>
                    <a:pt x="184785" y="37941"/>
                  </a:lnTo>
                  <a:lnTo>
                    <a:pt x="150534" y="101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9"/>
            <p:cNvSpPr/>
            <p:nvPr/>
          </p:nvSpPr>
          <p:spPr>
            <a:xfrm>
              <a:off x="1060065" y="3336205"/>
              <a:ext cx="180399" cy="226584"/>
            </a:xfrm>
            <a:custGeom>
              <a:avLst/>
              <a:gdLst/>
              <a:ahLst/>
              <a:cxnLst/>
              <a:rect l="l" t="t" r="r" b="b"/>
              <a:pathLst>
                <a:path w="215900" h="264160">
                  <a:moveTo>
                    <a:pt x="107950" y="0"/>
                  </a:moveTo>
                  <a:lnTo>
                    <a:pt x="150534" y="10100"/>
                  </a:lnTo>
                  <a:lnTo>
                    <a:pt x="184785" y="37941"/>
                  </a:lnTo>
                  <a:lnTo>
                    <a:pt x="207605" y="79831"/>
                  </a:lnTo>
                  <a:lnTo>
                    <a:pt x="215900" y="132079"/>
                  </a:lnTo>
                  <a:lnTo>
                    <a:pt x="207605" y="184328"/>
                  </a:lnTo>
                  <a:lnTo>
                    <a:pt x="184784" y="226218"/>
                  </a:lnTo>
                  <a:lnTo>
                    <a:pt x="150534" y="254059"/>
                  </a:lnTo>
                  <a:lnTo>
                    <a:pt x="107950" y="264159"/>
                  </a:lnTo>
                  <a:lnTo>
                    <a:pt x="65365" y="254059"/>
                  </a:lnTo>
                  <a:lnTo>
                    <a:pt x="31114" y="226218"/>
                  </a:lnTo>
                  <a:lnTo>
                    <a:pt x="8294" y="184328"/>
                  </a:lnTo>
                  <a:lnTo>
                    <a:pt x="0" y="132079"/>
                  </a:lnTo>
                  <a:lnTo>
                    <a:pt x="8294" y="79831"/>
                  </a:lnTo>
                  <a:lnTo>
                    <a:pt x="31115" y="37941"/>
                  </a:lnTo>
                  <a:lnTo>
                    <a:pt x="65365" y="10100"/>
                  </a:lnTo>
                  <a:lnTo>
                    <a:pt x="107950" y="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0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1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2"/>
            <p:cNvSpPr/>
            <p:nvPr/>
          </p:nvSpPr>
          <p:spPr>
            <a:xfrm>
              <a:off x="1220302" y="3168445"/>
              <a:ext cx="119913" cy="151419"/>
            </a:xfrm>
            <a:custGeom>
              <a:avLst/>
              <a:gdLst/>
              <a:ahLst/>
              <a:cxnLst/>
              <a:rect l="l" t="t" r="r" b="b"/>
              <a:pathLst>
                <a:path w="143509" h="176529">
                  <a:moveTo>
                    <a:pt x="72390" y="0"/>
                  </a:moveTo>
                  <a:lnTo>
                    <a:pt x="43934" y="6746"/>
                  </a:lnTo>
                  <a:lnTo>
                    <a:pt x="20954" y="25400"/>
                  </a:lnTo>
                  <a:lnTo>
                    <a:pt x="5595" y="53578"/>
                  </a:lnTo>
                  <a:lnTo>
                    <a:pt x="0" y="88900"/>
                  </a:lnTo>
                  <a:lnTo>
                    <a:pt x="5595" y="123487"/>
                  </a:lnTo>
                  <a:lnTo>
                    <a:pt x="20954" y="151288"/>
                  </a:lnTo>
                  <a:lnTo>
                    <a:pt x="43934" y="169802"/>
                  </a:lnTo>
                  <a:lnTo>
                    <a:pt x="72390" y="176530"/>
                  </a:lnTo>
                  <a:lnTo>
                    <a:pt x="100647" y="169802"/>
                  </a:lnTo>
                  <a:lnTo>
                    <a:pt x="123190" y="151288"/>
                  </a:lnTo>
                  <a:lnTo>
                    <a:pt x="138112" y="123487"/>
                  </a:lnTo>
                  <a:lnTo>
                    <a:pt x="143509" y="88900"/>
                  </a:lnTo>
                  <a:lnTo>
                    <a:pt x="138112" y="53578"/>
                  </a:lnTo>
                  <a:lnTo>
                    <a:pt x="123189" y="25400"/>
                  </a:lnTo>
                  <a:lnTo>
                    <a:pt x="100647" y="6746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3"/>
            <p:cNvSpPr/>
            <p:nvPr/>
          </p:nvSpPr>
          <p:spPr>
            <a:xfrm>
              <a:off x="1220302" y="3168445"/>
              <a:ext cx="119913" cy="151419"/>
            </a:xfrm>
            <a:custGeom>
              <a:avLst/>
              <a:gdLst/>
              <a:ahLst/>
              <a:cxnLst/>
              <a:rect l="l" t="t" r="r" b="b"/>
              <a:pathLst>
                <a:path w="143509" h="176529">
                  <a:moveTo>
                    <a:pt x="72390" y="0"/>
                  </a:moveTo>
                  <a:lnTo>
                    <a:pt x="100647" y="6746"/>
                  </a:lnTo>
                  <a:lnTo>
                    <a:pt x="123189" y="25400"/>
                  </a:lnTo>
                  <a:lnTo>
                    <a:pt x="138112" y="53578"/>
                  </a:lnTo>
                  <a:lnTo>
                    <a:pt x="143509" y="88900"/>
                  </a:lnTo>
                  <a:lnTo>
                    <a:pt x="138112" y="123487"/>
                  </a:lnTo>
                  <a:lnTo>
                    <a:pt x="123190" y="151288"/>
                  </a:lnTo>
                  <a:lnTo>
                    <a:pt x="100647" y="169802"/>
                  </a:lnTo>
                  <a:lnTo>
                    <a:pt x="72390" y="176530"/>
                  </a:lnTo>
                  <a:lnTo>
                    <a:pt x="43934" y="169802"/>
                  </a:lnTo>
                  <a:lnTo>
                    <a:pt x="20954" y="151288"/>
                  </a:lnTo>
                  <a:lnTo>
                    <a:pt x="5595" y="123487"/>
                  </a:lnTo>
                  <a:lnTo>
                    <a:pt x="0" y="88900"/>
                  </a:lnTo>
                  <a:lnTo>
                    <a:pt x="5595" y="53578"/>
                  </a:lnTo>
                  <a:lnTo>
                    <a:pt x="20954" y="25400"/>
                  </a:lnTo>
                  <a:lnTo>
                    <a:pt x="43934" y="6746"/>
                  </a:lnTo>
                  <a:lnTo>
                    <a:pt x="72390" y="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4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5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6"/>
            <p:cNvSpPr/>
            <p:nvPr/>
          </p:nvSpPr>
          <p:spPr>
            <a:xfrm>
              <a:off x="1347643" y="3038812"/>
              <a:ext cx="68976" cy="88237"/>
            </a:xfrm>
            <a:custGeom>
              <a:avLst/>
              <a:gdLst/>
              <a:ahLst/>
              <a:cxnLst/>
              <a:rect l="l" t="t" r="r" b="b"/>
              <a:pathLst>
                <a:path w="82550" h="102870">
                  <a:moveTo>
                    <a:pt x="40640" y="0"/>
                  </a:moveTo>
                  <a:lnTo>
                    <a:pt x="24645" y="4028"/>
                  </a:lnTo>
                  <a:lnTo>
                    <a:pt x="11747" y="15081"/>
                  </a:lnTo>
                  <a:lnTo>
                    <a:pt x="3135" y="31611"/>
                  </a:lnTo>
                  <a:lnTo>
                    <a:pt x="0" y="52069"/>
                  </a:lnTo>
                  <a:lnTo>
                    <a:pt x="3135" y="71794"/>
                  </a:lnTo>
                  <a:lnTo>
                    <a:pt x="11747" y="87947"/>
                  </a:lnTo>
                  <a:lnTo>
                    <a:pt x="24645" y="98861"/>
                  </a:lnTo>
                  <a:lnTo>
                    <a:pt x="40640" y="102869"/>
                  </a:lnTo>
                  <a:lnTo>
                    <a:pt x="57368" y="98861"/>
                  </a:lnTo>
                  <a:lnTo>
                    <a:pt x="70643" y="87947"/>
                  </a:lnTo>
                  <a:lnTo>
                    <a:pt x="79394" y="71794"/>
                  </a:lnTo>
                  <a:lnTo>
                    <a:pt x="82550" y="52069"/>
                  </a:lnTo>
                  <a:lnTo>
                    <a:pt x="79394" y="31611"/>
                  </a:lnTo>
                  <a:lnTo>
                    <a:pt x="70643" y="15081"/>
                  </a:lnTo>
                  <a:lnTo>
                    <a:pt x="57368" y="4028"/>
                  </a:lnTo>
                  <a:lnTo>
                    <a:pt x="406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7"/>
            <p:cNvSpPr/>
            <p:nvPr/>
          </p:nvSpPr>
          <p:spPr>
            <a:xfrm>
              <a:off x="1347643" y="3038812"/>
              <a:ext cx="68976" cy="88237"/>
            </a:xfrm>
            <a:custGeom>
              <a:avLst/>
              <a:gdLst/>
              <a:ahLst/>
              <a:cxnLst/>
              <a:rect l="l" t="t" r="r" b="b"/>
              <a:pathLst>
                <a:path w="82550" h="102870">
                  <a:moveTo>
                    <a:pt x="40640" y="0"/>
                  </a:moveTo>
                  <a:lnTo>
                    <a:pt x="57368" y="4028"/>
                  </a:lnTo>
                  <a:lnTo>
                    <a:pt x="70643" y="15081"/>
                  </a:lnTo>
                  <a:lnTo>
                    <a:pt x="79394" y="31611"/>
                  </a:lnTo>
                  <a:lnTo>
                    <a:pt x="82550" y="52069"/>
                  </a:lnTo>
                  <a:lnTo>
                    <a:pt x="79394" y="71794"/>
                  </a:lnTo>
                  <a:lnTo>
                    <a:pt x="70643" y="87947"/>
                  </a:lnTo>
                  <a:lnTo>
                    <a:pt x="57368" y="98861"/>
                  </a:lnTo>
                  <a:lnTo>
                    <a:pt x="40640" y="102869"/>
                  </a:lnTo>
                  <a:lnTo>
                    <a:pt x="24645" y="98861"/>
                  </a:lnTo>
                  <a:lnTo>
                    <a:pt x="11747" y="87947"/>
                  </a:lnTo>
                  <a:lnTo>
                    <a:pt x="3135" y="71794"/>
                  </a:lnTo>
                  <a:lnTo>
                    <a:pt x="0" y="52069"/>
                  </a:lnTo>
                  <a:lnTo>
                    <a:pt x="3135" y="31611"/>
                  </a:lnTo>
                  <a:lnTo>
                    <a:pt x="11747" y="15081"/>
                  </a:lnTo>
                  <a:lnTo>
                    <a:pt x="24645" y="4028"/>
                  </a:lnTo>
                  <a:lnTo>
                    <a:pt x="40640" y="0"/>
                  </a:lnTo>
                  <a:close/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8"/>
            <p:cNvSpPr/>
            <p:nvPr/>
          </p:nvSpPr>
          <p:spPr>
            <a:xfrm>
              <a:off x="199452" y="34189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9"/>
            <p:cNvSpPr/>
            <p:nvPr/>
          </p:nvSpPr>
          <p:spPr>
            <a:xfrm>
              <a:off x="1281850" y="47785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3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0"/>
            <p:cNvSpPr txBox="1"/>
            <p:nvPr/>
          </p:nvSpPr>
          <p:spPr>
            <a:xfrm>
              <a:off x="425483" y="3768675"/>
              <a:ext cx="708864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b="1" dirty="0">
                  <a:latin typeface="Arial"/>
                  <a:cs typeface="Arial"/>
                </a:rPr>
                <a:t>DARI  </a:t>
              </a:r>
              <a:r>
                <a:rPr sz="1200" b="1" spc="5" dirty="0">
                  <a:latin typeface="Arial"/>
                  <a:cs typeface="Arial"/>
                </a:rPr>
                <a:t>BAH</a:t>
              </a:r>
              <a:r>
                <a:rPr sz="1200" b="1" spc="-65" dirty="0">
                  <a:latin typeface="Arial"/>
                  <a:cs typeface="Arial"/>
                </a:rPr>
                <a:t>A</a:t>
              </a:r>
              <a:r>
                <a:rPr sz="1200" b="1" spc="-135" dirty="0">
                  <a:latin typeface="Arial"/>
                  <a:cs typeface="Arial"/>
                </a:rPr>
                <a:t>Y</a:t>
              </a:r>
              <a:r>
                <a:rPr sz="1200" b="1" dirty="0">
                  <a:latin typeface="Arial"/>
                  <a:cs typeface="Arial"/>
                </a:rPr>
                <a:t>A  </a:t>
              </a:r>
              <a:r>
                <a:rPr sz="1200" b="1" spc="5" dirty="0">
                  <a:latin typeface="Arial"/>
                  <a:cs typeface="Arial"/>
                </a:rPr>
                <a:t>RAD</a:t>
              </a:r>
              <a:r>
                <a:rPr sz="1200" b="1" dirty="0">
                  <a:latin typeface="Arial"/>
                  <a:cs typeface="Arial"/>
                </a:rPr>
                <a:t>I</a:t>
              </a:r>
              <a:r>
                <a:rPr sz="1200" b="1" spc="15" dirty="0">
                  <a:latin typeface="Arial"/>
                  <a:cs typeface="Arial"/>
                </a:rPr>
                <a:t>A</a:t>
              </a:r>
              <a:r>
                <a:rPr sz="1200" b="1" spc="-5" dirty="0">
                  <a:latin typeface="Arial"/>
                  <a:cs typeface="Arial"/>
                </a:rPr>
                <a:t>S</a:t>
              </a:r>
              <a:r>
                <a:rPr sz="1200" b="1" dirty="0">
                  <a:latin typeface="Arial"/>
                  <a:cs typeface="Arial"/>
                </a:rPr>
                <a:t>I</a:t>
              </a:r>
              <a:endParaRPr sz="1200" dirty="0">
                <a:latin typeface="Arial"/>
                <a:cs typeface="Arial"/>
              </a:endParaRPr>
            </a:p>
          </p:txBody>
        </p:sp>
      </p:grpSp>
      <p:sp>
        <p:nvSpPr>
          <p:cNvPr id="115" name="Title 1"/>
          <p:cNvSpPr>
            <a:spLocks noGrp="1" noChangeArrowheads="1"/>
          </p:cNvSpPr>
          <p:nvPr/>
        </p:nvSpPr>
        <p:spPr bwMode="auto">
          <a:xfrm>
            <a:off x="2413000" y="188913"/>
            <a:ext cx="65627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en-US" sz="3600" b="1" dirty="0" smtClean="0">
                <a:solidFill>
                  <a:srgbClr val="FFFFFF"/>
                </a:solidFill>
              </a:rPr>
              <a:t>PERAN BAPETEN</a:t>
            </a:r>
            <a:endParaRPr lang="id-ID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/>
        </p:nvSpPr>
        <p:spPr bwMode="auto">
          <a:xfrm>
            <a:off x="2016125" y="405042"/>
            <a:ext cx="7127875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marL="76835" algn="ctr"/>
            <a:r>
              <a:rPr lang="en-GB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Nawacita-1</a:t>
            </a:r>
            <a:r>
              <a:rPr lang="en-GB" sz="1600" b="1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GB" sz="1600" b="1" dirty="0" smtClean="0">
              <a:latin typeface="Arial"/>
              <a:cs typeface="Arial"/>
            </a:endParaRPr>
          </a:p>
          <a:p>
            <a:pPr marL="191770" marR="5080" indent="635" algn="ctr">
              <a:spcBef>
                <a:spcPts val="200"/>
              </a:spcBef>
              <a:tabLst>
                <a:tab pos="2426970" algn="l"/>
                <a:tab pos="5882640" algn="l"/>
              </a:tabLst>
            </a:pPr>
            <a:r>
              <a:rPr lang="en-GB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Kami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menghadirkan</a:t>
            </a:r>
            <a:r>
              <a:rPr lang="en-GB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kembali</a:t>
            </a:r>
            <a:r>
              <a:rPr lang="en-GB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 Negara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utk</a:t>
            </a:r>
            <a:r>
              <a:rPr lang="en-GB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melindungi</a:t>
            </a:r>
            <a:r>
              <a:rPr lang="en-GB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segenap</a:t>
            </a:r>
            <a:r>
              <a:rPr lang="en-GB"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bangsa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lang="en-GB" sz="1600" b="1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memberikan</a:t>
            </a:r>
            <a:r>
              <a:rPr lang="en-GB" sz="16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rasa 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aman</a:t>
            </a:r>
            <a:r>
              <a:rPr lang="en-GB" sz="1600" b="1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bagi</a:t>
            </a:r>
            <a:r>
              <a:rPr lang="id-ID"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seluruh</a:t>
            </a:r>
            <a:r>
              <a:rPr lang="en-GB" sz="1600" b="1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warga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GB" sz="1600" b="1" dirty="0" smtClean="0">
              <a:latin typeface="Arial"/>
              <a:cs typeface="Arial"/>
            </a:endParaRPr>
          </a:p>
          <a:p>
            <a:pPr algn="ctr">
              <a:buFontTx/>
              <a:buNone/>
            </a:pPr>
            <a:endParaRPr lang="id-ID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064" y="1196974"/>
            <a:ext cx="4470850" cy="55439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cmeFont" pitchFamily="2" charset="0"/>
              </a:rPr>
              <a:t>MISI BAPETEN : </a:t>
            </a:r>
          </a:p>
          <a:p>
            <a:pPr marL="0" indent="0" algn="ctr">
              <a:buNone/>
            </a:pPr>
            <a:endParaRPr lang="en-GB" dirty="0" smtClean="0">
              <a:latin typeface="AcmeFont" pitchFamily="2" charset="0"/>
            </a:endParaRPr>
          </a:p>
          <a:p>
            <a:pPr marL="0" indent="0" algn="ctr">
              <a:buNone/>
            </a:pP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Melindungi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pasien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,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pekerja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,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masyarakat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dan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lingkungan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hidup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dari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bahaya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radiasi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yang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dapat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ditimbulkan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oleh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setiap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cs typeface="Arial"/>
              </a:rPr>
              <a:t>kegiatan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spc="-5" dirty="0" err="1" smtClean="0">
                <a:solidFill>
                  <a:srgbClr val="002060"/>
                </a:solidFill>
                <a:cs typeface="Arial"/>
              </a:rPr>
              <a:t>ketenaganukliran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cs typeface="Arial"/>
              </a:rPr>
              <a:t>di </a:t>
            </a:r>
            <a:r>
              <a:rPr lang="en-GB" sz="2800" b="1" spc="-5" dirty="0" smtClean="0">
                <a:solidFill>
                  <a:srgbClr val="002060"/>
                </a:solidFill>
                <a:cs typeface="Arial"/>
              </a:rPr>
              <a:t>Indonesia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object 5"/>
          <p:cNvSpPr>
            <a:spLocks noGrp="1"/>
          </p:cNvSpPr>
          <p:nvPr>
            <p:ph sz="half" idx="2"/>
          </p:nvPr>
        </p:nvSpPr>
        <p:spPr>
          <a:xfrm>
            <a:off x="4572000" y="1125032"/>
            <a:ext cx="4535937" cy="566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68FC-5D7D-401F-8CCF-11C982F5197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2674937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3795713"/>
            <a:ext cx="9144000" cy="3017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488950" y="4386263"/>
            <a:ext cx="2262188" cy="1241425"/>
          </a:xfrm>
          <a:prstGeom prst="ellipse">
            <a:avLst/>
          </a:prstGeom>
          <a:solidFill>
            <a:srgbClr val="800000"/>
          </a:solidFill>
          <a:ln w="9525" cmpd="sng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AU" altLang="en-US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H="1">
            <a:off x="2543175" y="4341813"/>
            <a:ext cx="968375" cy="301625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15925" y="4729163"/>
            <a:ext cx="2405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00CC00"/>
              </a:buClr>
              <a:buFont typeface="Wingdings" pitchFamily="2" charset="2"/>
              <a:buNone/>
            </a:pPr>
            <a:r>
              <a:rPr lang="id-ID" altLang="zh-CN" sz="2800" b="1">
                <a:solidFill>
                  <a:srgbClr val="FFFF00"/>
                </a:solidFill>
              </a:rPr>
              <a:t>INSPEKSI</a:t>
            </a:r>
            <a:endParaRPr lang="id-ID" altLang="zh-CN" sz="36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3454400" y="3860800"/>
            <a:ext cx="1962150" cy="9286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FF33"/>
              </a:gs>
            </a:gsLst>
            <a:lin ang="5400000" scaled="1"/>
          </a:gradFill>
          <a:ln w="9525" cmpd="sng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en-AU" alt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 flipH="1">
            <a:off x="4443413" y="2801938"/>
            <a:ext cx="0" cy="1084262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5426075" y="4362450"/>
            <a:ext cx="855663" cy="392113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id-ID"/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6143625" y="4397375"/>
            <a:ext cx="2260600" cy="1241425"/>
          </a:xfrm>
          <a:prstGeom prst="ellipse">
            <a:avLst/>
          </a:prstGeom>
          <a:solidFill>
            <a:srgbClr val="800000"/>
          </a:solidFill>
          <a:ln w="9525" cmpd="sng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AU" altLang="en-US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180138" y="4740275"/>
            <a:ext cx="2179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rgbClr val="00CC00"/>
              </a:buClr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FFFF00"/>
                </a:solidFill>
              </a:rPr>
              <a:t>PER</a:t>
            </a:r>
            <a:r>
              <a:rPr lang="id-ID" altLang="zh-CN" sz="2800" b="1" dirty="0" smtClean="0">
                <a:solidFill>
                  <a:srgbClr val="FFFF00"/>
                </a:solidFill>
              </a:rPr>
              <a:t>IZIN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AN</a:t>
            </a:r>
            <a:endParaRPr lang="id-ID" altLang="zh-CN" sz="36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1516" name="Oval 14"/>
          <p:cNvSpPr>
            <a:spLocks noChangeArrowheads="1"/>
          </p:cNvSpPr>
          <p:nvPr/>
        </p:nvSpPr>
        <p:spPr bwMode="auto">
          <a:xfrm>
            <a:off x="3167063" y="1762125"/>
            <a:ext cx="2559050" cy="1085850"/>
          </a:xfrm>
          <a:prstGeom prst="ellipse">
            <a:avLst/>
          </a:prstGeom>
          <a:solidFill>
            <a:srgbClr val="FFFF00"/>
          </a:solidFill>
          <a:ln w="9525" cmpd="sng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endParaRPr lang="en-AU" altLang="en-US"/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3250198" y="2120900"/>
            <a:ext cx="2413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buClr>
                <a:srgbClr val="00CC00"/>
              </a:buClr>
              <a:buFont typeface="Wingdings" pitchFamily="2" charset="2"/>
              <a:buNone/>
            </a:pPr>
            <a:r>
              <a:rPr lang="en-US" altLang="zh-CN" sz="2800" b="1" dirty="0" smtClean="0">
                <a:solidFill>
                  <a:srgbClr val="800000"/>
                </a:solidFill>
              </a:rPr>
              <a:t>PER</a:t>
            </a:r>
            <a:r>
              <a:rPr lang="id-ID" altLang="zh-CN" sz="2800" b="1" dirty="0" smtClean="0">
                <a:solidFill>
                  <a:srgbClr val="800000"/>
                </a:solidFill>
              </a:rPr>
              <a:t>ATURAN</a:t>
            </a:r>
            <a:endParaRPr lang="id-ID" altLang="zh-CN" sz="3600" b="1" dirty="0">
              <a:solidFill>
                <a:srgbClr val="800000"/>
              </a:solidFill>
            </a:endParaRP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3521075" y="3984625"/>
            <a:ext cx="182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CC00"/>
              </a:buClr>
              <a:buFont typeface="Wingdings" pitchFamily="2" charset="2"/>
              <a:buNone/>
            </a:pPr>
            <a:r>
              <a:rPr lang="id-ID" altLang="zh-CN" sz="2000" b="1">
                <a:solidFill>
                  <a:srgbClr val="660033"/>
                </a:solidFill>
              </a:rPr>
              <a:t>PENDUKUNG</a:t>
            </a:r>
          </a:p>
          <a:p>
            <a:pPr algn="ctr">
              <a:buClr>
                <a:srgbClr val="00CC00"/>
              </a:buClr>
              <a:buFont typeface="Wingdings" pitchFamily="2" charset="2"/>
              <a:buNone/>
            </a:pPr>
            <a:r>
              <a:rPr lang="id-ID" altLang="zh-CN" sz="2000" b="1">
                <a:solidFill>
                  <a:srgbClr val="660033"/>
                </a:solidFill>
              </a:rPr>
              <a:t>TEKNIS</a:t>
            </a:r>
            <a:endParaRPr lang="id-ID" altLang="zh-CN" sz="1400" b="1">
              <a:solidFill>
                <a:srgbClr val="660033"/>
              </a:solidFill>
            </a:endParaRPr>
          </a:p>
        </p:txBody>
      </p:sp>
      <p:sp>
        <p:nvSpPr>
          <p:cNvPr id="21519" name="AutoShape 17"/>
          <p:cNvSpPr>
            <a:spLocks noChangeArrowheads="1"/>
          </p:cNvSpPr>
          <p:nvPr/>
        </p:nvSpPr>
        <p:spPr bwMode="auto">
          <a:xfrm rot="2880000">
            <a:off x="5498306" y="2612232"/>
            <a:ext cx="4275137" cy="869950"/>
          </a:xfrm>
          <a:prstGeom prst="curvedDownArrow">
            <a:avLst>
              <a:gd name="adj1" fmla="val 98285"/>
              <a:gd name="adj2" fmla="val 196569"/>
              <a:gd name="adj3" fmla="val 33333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1520" name="AutoShape 18"/>
          <p:cNvSpPr>
            <a:spLocks noChangeArrowheads="1"/>
          </p:cNvSpPr>
          <p:nvPr/>
        </p:nvSpPr>
        <p:spPr bwMode="auto">
          <a:xfrm rot="5400000">
            <a:off x="3941763" y="2281237"/>
            <a:ext cx="598488" cy="7529513"/>
          </a:xfrm>
          <a:prstGeom prst="curvedLeftArrow">
            <a:avLst>
              <a:gd name="adj1" fmla="val 251618"/>
              <a:gd name="adj2" fmla="val 503236"/>
              <a:gd name="adj3" fmla="val 33333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1521" name="AutoShape 19"/>
          <p:cNvSpPr>
            <a:spLocks noChangeArrowheads="1"/>
          </p:cNvSpPr>
          <p:nvPr/>
        </p:nvSpPr>
        <p:spPr bwMode="auto">
          <a:xfrm rot="18960000">
            <a:off x="-169863" y="2341563"/>
            <a:ext cx="4316413" cy="693737"/>
          </a:xfrm>
          <a:prstGeom prst="curvedDownArrow">
            <a:avLst>
              <a:gd name="adj1" fmla="val 124439"/>
              <a:gd name="adj2" fmla="val 248879"/>
              <a:gd name="adj3" fmla="val 33333"/>
            </a:avLst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21522" name="Title 1"/>
          <p:cNvSpPr>
            <a:spLocks noGrp="1" noChangeArrowheads="1"/>
          </p:cNvSpPr>
          <p:nvPr/>
        </p:nvSpPr>
        <p:spPr bwMode="auto">
          <a:xfrm>
            <a:off x="2413000" y="188913"/>
            <a:ext cx="65627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None/>
            </a:pPr>
            <a:r>
              <a:rPr lang="id-ID" altLang="en-US" sz="2800" b="1" dirty="0" smtClean="0">
                <a:solidFill>
                  <a:srgbClr val="FFFFFF"/>
                </a:solidFill>
              </a:rPr>
              <a:t>PENGAWASAN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 OLEH BAPETEN</a:t>
            </a:r>
            <a:endParaRPr lang="id-ID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2050" y="2205017"/>
            <a:ext cx="7415897" cy="1143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d-ID" altLang="en-US" sz="6000" b="1" dirty="0" smtClean="0">
                <a:solidFill>
                  <a:srgbClr val="990000"/>
                </a:solidFill>
                <a:latin typeface="Source Sans Pro Black" pitchFamily="34" charset="0"/>
                <a:ea typeface="Source Sans Pro Black" pitchFamily="34" charset="0"/>
              </a:rPr>
              <a:t>B A P E T E N</a:t>
            </a:r>
            <a:endParaRPr lang="en-AU" altLang="en-US" sz="6000" b="1" dirty="0">
              <a:solidFill>
                <a:srgbClr val="FF3300"/>
              </a:solidFill>
              <a:latin typeface="Source Sans Pro Black" pitchFamily="34" charset="0"/>
              <a:ea typeface="Source Sans Pro Black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04044" y="4292988"/>
            <a:ext cx="7199900" cy="71999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id-ID" altLang="en-US" sz="3200" b="1" dirty="0" smtClean="0">
                <a:solidFill>
                  <a:schemeClr val="bg1"/>
                </a:solidFill>
                <a:latin typeface="Source Sans Pro Black" pitchFamily="34" charset="0"/>
                <a:ea typeface="Source Sans Pro Black" pitchFamily="34" charset="0"/>
              </a:rPr>
              <a:t>Badan Pengawas Tenaga Nuklir</a:t>
            </a:r>
            <a:endParaRPr kumimoji="0" lang="en-AU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Black" pitchFamily="34" charset="0"/>
              <a:ea typeface="Source Sans Pro Black" pitchFamily="34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59050" y="46038"/>
            <a:ext cx="6550025" cy="1008062"/>
          </a:xfrm>
          <a:solidFill>
            <a:srgbClr val="D9D9D9"/>
          </a:solidFill>
        </p:spPr>
        <p:txBody>
          <a:bodyPr anchor="t"/>
          <a:lstStyle/>
          <a:p>
            <a:pPr algn="l" eaLnBrk="1" hangingPunct="1"/>
            <a:r>
              <a:rPr lang="en-US" altLang="en-US" sz="3200" b="1">
                <a:solidFill>
                  <a:srgbClr val="000000"/>
                </a:solidFill>
              </a:rPr>
              <a:t>Hi</a:t>
            </a:r>
            <a:r>
              <a:rPr lang="id-ID" altLang="en-US" sz="3200" b="1">
                <a:solidFill>
                  <a:srgbClr val="000000"/>
                </a:solidFill>
              </a:rPr>
              <a:t>e</a:t>
            </a:r>
            <a:r>
              <a:rPr lang="en-US" altLang="en-US" sz="3200" b="1">
                <a:solidFill>
                  <a:srgbClr val="000000"/>
                </a:solidFill>
              </a:rPr>
              <a:t>rarki Peraturan Keselamatan Nuklir</a:t>
            </a:r>
            <a:r>
              <a:rPr lang="en-US" altLang="en-US" sz="3200" b="1">
                <a:solidFill>
                  <a:srgbClr val="0033CC"/>
                </a:solidFill>
              </a:rPr>
              <a:t>  </a:t>
            </a:r>
          </a:p>
        </p:txBody>
      </p:sp>
      <p:grpSp>
        <p:nvGrpSpPr>
          <p:cNvPr id="2" name="Diagram 3"/>
          <p:cNvGrpSpPr>
            <a:grpSpLocks noChangeAspect="1"/>
          </p:cNvGrpSpPr>
          <p:nvPr/>
        </p:nvGrpSpPr>
        <p:grpSpPr bwMode="auto">
          <a:xfrm>
            <a:off x="1841500" y="1295400"/>
            <a:ext cx="4159250" cy="4311650"/>
            <a:chOff x="0" y="0"/>
            <a:chExt cx="2733" cy="2716"/>
          </a:xfrm>
        </p:grpSpPr>
        <p:sp>
          <p:nvSpPr>
            <p:cNvPr id="3" name="_s65540"/>
            <p:cNvSpPr>
              <a:spLocks noChangeArrowheads="1"/>
            </p:cNvSpPr>
            <p:nvPr/>
          </p:nvSpPr>
          <p:spPr bwMode="auto">
            <a:xfrm flipV="1">
              <a:off x="9" y="1946"/>
              <a:ext cx="2716" cy="588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mpd="sng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rot="10800000" vert="horz" wrap="none" lIns="50707" tIns="25354" rIns="50707" bIns="25354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</a:rPr>
                <a:t>PERKA</a:t>
              </a:r>
            </a:p>
          </p:txBody>
        </p:sp>
        <p:sp>
          <p:nvSpPr>
            <p:cNvPr id="4" name="_s65541"/>
            <p:cNvSpPr>
              <a:spLocks noChangeArrowheads="1"/>
            </p:cNvSpPr>
            <p:nvPr/>
          </p:nvSpPr>
          <p:spPr bwMode="auto">
            <a:xfrm flipV="1">
              <a:off x="349" y="1358"/>
              <a:ext cx="2036" cy="588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mpd="sng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</p:spPr>
          <p:txBody>
            <a:bodyPr rot="10800000" vert="horz" wrap="none" lIns="50703" tIns="25350" rIns="50703" bIns="2535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</a:rPr>
                <a:t>PERPRES</a:t>
              </a:r>
            </a:p>
          </p:txBody>
        </p:sp>
        <p:sp>
          <p:nvSpPr>
            <p:cNvPr id="5" name="_s65542"/>
            <p:cNvSpPr>
              <a:spLocks noChangeArrowheads="1"/>
            </p:cNvSpPr>
            <p:nvPr/>
          </p:nvSpPr>
          <p:spPr bwMode="auto">
            <a:xfrm flipV="1">
              <a:off x="688" y="770"/>
              <a:ext cx="1358" cy="5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mpd="sng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rot="10800000" vert="horz" wrap="none" lIns="50707" tIns="25354" rIns="50707" bIns="25354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</a:rPr>
                <a:t>PP</a:t>
              </a:r>
            </a:p>
          </p:txBody>
        </p:sp>
        <p:sp>
          <p:nvSpPr>
            <p:cNvPr id="6" name="_s65543"/>
            <p:cNvSpPr>
              <a:spLocks noChangeArrowheads="1"/>
            </p:cNvSpPr>
            <p:nvPr/>
          </p:nvSpPr>
          <p:spPr bwMode="auto">
            <a:xfrm flipV="1">
              <a:off x="1027" y="182"/>
              <a:ext cx="680" cy="588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cmpd="sng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rot="10800000" vert="horz" wrap="none" lIns="50707" tIns="25354" rIns="50707" bIns="25354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en-US" altLang="en-US" sz="2200" b="1" i="0" u="none" strike="noStrike" cap="none" normalizeH="0" baseline="0" smtClean="0">
                  <a:ln>
                    <a:noFill/>
                  </a:ln>
                  <a:solidFill>
                    <a:srgbClr val="CC0000"/>
                  </a:solidFill>
                  <a:effectLst/>
                  <a:latin typeface="Calibri" panose="020F0502020204030204" pitchFamily="34" charset="0"/>
                  <a:ea typeface="SimSun" panose="02010600030101010101" pitchFamily="2" charset="-122"/>
                </a:rPr>
                <a:t>uu</a:t>
              </a:r>
            </a:p>
          </p:txBody>
        </p:sp>
      </p:grp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6143625" y="5038725"/>
            <a:ext cx="1393825" cy="890588"/>
          </a:xfrm>
          <a:prstGeom prst="leftArrow">
            <a:avLst>
              <a:gd name="adj1" fmla="val 62056"/>
              <a:gd name="adj2" fmla="val 51046"/>
            </a:avLst>
          </a:prstGeom>
          <a:solidFill>
            <a:srgbClr val="969696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CC0066"/>
                </a:solidFill>
                <a:latin typeface="Arial Narrow" panose="020B0606020202030204" pitchFamily="34" charset="0"/>
              </a:rPr>
              <a:t>MEMENUHI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7670800" y="4643438"/>
            <a:ext cx="1423988" cy="1571625"/>
          </a:xfrm>
          <a:prstGeom prst="flowChartMultidocument">
            <a:avLst/>
          </a:prstGeom>
          <a:solidFill>
            <a:srgbClr val="006600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   PEDOMAN/</a:t>
            </a: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JUKLAK</a:t>
            </a: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Verdana" panose="020B0604030504040204" pitchFamily="34" charset="0"/>
              </a:rPr>
              <a:t>BAPETEN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5805488" y="6162675"/>
            <a:ext cx="212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000000"/>
                </a:solidFill>
                <a:latin typeface="Verdana" panose="020B0604030504040204" pitchFamily="34" charset="0"/>
              </a:rPr>
              <a:t>REKOMENDASI</a:t>
            </a:r>
          </a:p>
        </p:txBody>
      </p:sp>
      <p:sp>
        <p:nvSpPr>
          <p:cNvPr id="22540" name="Text Box 1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836863" y="555942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REGULASI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5764213" y="1214438"/>
            <a:ext cx="25939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UU No.10/1997 </a:t>
            </a:r>
          </a:p>
          <a:p>
            <a:pPr eaLnBrk="1" hangingPunct="1"/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Ketenaganukliran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5738813" y="2386013"/>
            <a:ext cx="34051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marL="187325" indent="-18732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PP No.</a:t>
            </a:r>
            <a:r>
              <a:rPr lang="id-ID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/20</a:t>
            </a:r>
            <a:r>
              <a:rPr lang="id-ID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14</a:t>
            </a:r>
            <a:endParaRPr lang="en-US" altLang="en-US" sz="2000" b="1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 Perizinan </a:t>
            </a:r>
            <a:r>
              <a:rPr lang="id-ID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Instalasi </a:t>
            </a:r>
            <a:r>
              <a:rPr lang="en-US" altLang="en-US" sz="2000" b="1">
                <a:solidFill>
                  <a:srgbClr val="990000"/>
                </a:solidFill>
                <a:latin typeface="Calibri" panose="020F0502020204030204" pitchFamily="34" charset="0"/>
              </a:rPr>
              <a:t>Nuklir                            </a:t>
            </a: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0" y="4286250"/>
            <a:ext cx="2143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Perka No. </a:t>
            </a:r>
            <a:r>
              <a:rPr lang="id-ID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4</a:t>
            </a:r>
            <a:r>
              <a:rPr lang="en-US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 /20</a:t>
            </a:r>
            <a:r>
              <a:rPr lang="id-ID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11</a:t>
            </a:r>
            <a:endParaRPr lang="en-US" altLang="en-US" sz="160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Ketentuan Keselamatan </a:t>
            </a:r>
            <a:r>
              <a:rPr lang="id-ID" altLang="en-US" sz="1600" b="1">
                <a:solidFill>
                  <a:srgbClr val="7030A0"/>
                </a:solidFill>
                <a:latin typeface="Calibri" panose="020F0502020204030204" pitchFamily="34" charset="0"/>
              </a:rPr>
              <a:t>Pekerja Radiasi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93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030" y="182425"/>
            <a:ext cx="6562725" cy="582612"/>
          </a:xfrm>
          <a:solidFill>
            <a:srgbClr val="FFFF00"/>
          </a:solidFill>
        </p:spPr>
        <p:txBody>
          <a:bodyPr/>
          <a:lstStyle/>
          <a:p>
            <a:r>
              <a:rPr lang="en-GB" sz="3400" b="1" dirty="0" smtClean="0">
                <a:solidFill>
                  <a:srgbClr val="CC3399"/>
                </a:solidFill>
                <a:latin typeface="Jokerman" pitchFamily="82" charset="0"/>
              </a:rPr>
              <a:t>Peta </a:t>
            </a:r>
            <a:r>
              <a:rPr lang="en-GB" sz="3400" b="1" dirty="0" err="1" smtClean="0">
                <a:solidFill>
                  <a:srgbClr val="CC3399"/>
                </a:solidFill>
                <a:latin typeface="Jokerman" pitchFamily="82" charset="0"/>
              </a:rPr>
              <a:t>Pemegang</a:t>
            </a:r>
            <a:r>
              <a:rPr lang="en-GB" sz="3400" b="1" dirty="0" smtClean="0">
                <a:solidFill>
                  <a:srgbClr val="CC3399"/>
                </a:solidFill>
                <a:latin typeface="Jokerman" pitchFamily="82" charset="0"/>
              </a:rPr>
              <a:t> </a:t>
            </a:r>
            <a:r>
              <a:rPr lang="en-GB" sz="3400" b="1" dirty="0" err="1" smtClean="0">
                <a:solidFill>
                  <a:srgbClr val="CC3399"/>
                </a:solidFill>
                <a:latin typeface="Jokerman" pitchFamily="82" charset="0"/>
              </a:rPr>
              <a:t>Izin</a:t>
            </a:r>
            <a:r>
              <a:rPr lang="en-GB" sz="3400" b="1" dirty="0" smtClean="0">
                <a:solidFill>
                  <a:srgbClr val="CC3399"/>
                </a:solidFill>
                <a:latin typeface="Jokerman" pitchFamily="82" charset="0"/>
              </a:rPr>
              <a:t> </a:t>
            </a:r>
            <a:r>
              <a:rPr lang="en-GB" sz="3400" b="1" dirty="0" err="1" smtClean="0">
                <a:solidFill>
                  <a:srgbClr val="CC3399"/>
                </a:solidFill>
                <a:latin typeface="Jokerman" pitchFamily="82" charset="0"/>
              </a:rPr>
              <a:t>Pemanfaatan</a:t>
            </a:r>
            <a:r>
              <a:rPr lang="en-GB" sz="3400" b="1" dirty="0" smtClean="0">
                <a:solidFill>
                  <a:srgbClr val="CC3399"/>
                </a:solidFill>
                <a:latin typeface="Jokerman" pitchFamily="82" charset="0"/>
              </a:rPr>
              <a:t> Tenaga </a:t>
            </a:r>
            <a:r>
              <a:rPr lang="en-GB" sz="3400" b="1" dirty="0" err="1" smtClean="0">
                <a:solidFill>
                  <a:srgbClr val="CC3399"/>
                </a:solidFill>
                <a:latin typeface="Jokerman" pitchFamily="82" charset="0"/>
              </a:rPr>
              <a:t>Nuklir</a:t>
            </a:r>
            <a:endParaRPr lang="en-GB" sz="3400" b="1" dirty="0">
              <a:solidFill>
                <a:srgbClr val="CC3399"/>
              </a:solidFill>
              <a:latin typeface="Jokerman" pitchFamily="82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1" y="1206980"/>
            <a:ext cx="9079512" cy="5605973"/>
          </a:xfrm>
          <a:prstGeom prst="rect">
            <a:avLst/>
          </a:prstGeom>
          <a:blipFill>
            <a:blip r:embed="rId2" cstate="print"/>
            <a:srcRect/>
            <a:stretch>
              <a:fillRect l="-404" t="-5751" r="-2748" b="-331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830-BFFC-4B7F-BF68-C37960A6762C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873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en-GB" sz="4000" b="1" i="1" spc="90" dirty="0" err="1" smtClean="0">
                <a:latin typeface="Lucida Sans"/>
                <a:cs typeface="Lucida Sans"/>
              </a:rPr>
              <a:t>Penegakan</a:t>
            </a:r>
            <a:r>
              <a:rPr lang="en-GB" sz="4000" b="1" i="1" spc="90" dirty="0" smtClean="0">
                <a:latin typeface="Lucida Sans"/>
                <a:cs typeface="Lucida Sans"/>
              </a:rPr>
              <a:t> </a:t>
            </a:r>
            <a:r>
              <a:rPr lang="en-GB" sz="4000" b="1" i="1" spc="90" dirty="0" err="1" smtClean="0">
                <a:latin typeface="Lucida Sans"/>
                <a:cs typeface="Lucida Sans"/>
              </a:rPr>
              <a:t>Hukum</a:t>
            </a:r>
            <a:endParaRPr lang="en-GB" sz="4000" b="1" i="1" dirty="0"/>
          </a:p>
        </p:txBody>
      </p:sp>
      <p:sp>
        <p:nvSpPr>
          <p:cNvPr id="4" name="object 3"/>
          <p:cNvSpPr/>
          <p:nvPr/>
        </p:nvSpPr>
        <p:spPr>
          <a:xfrm>
            <a:off x="353947" y="1432259"/>
            <a:ext cx="5587979" cy="1479740"/>
          </a:xfrm>
          <a:custGeom>
            <a:avLst/>
            <a:gdLst/>
            <a:ahLst/>
            <a:cxnLst/>
            <a:rect l="l" t="t" r="r" b="b"/>
            <a:pathLst>
              <a:path w="6209030" h="1741170">
                <a:moveTo>
                  <a:pt x="0" y="0"/>
                </a:moveTo>
                <a:lnTo>
                  <a:pt x="6209030" y="0"/>
                </a:lnTo>
                <a:lnTo>
                  <a:pt x="6209030" y="1741170"/>
                </a:lnTo>
                <a:lnTo>
                  <a:pt x="0" y="1741170"/>
                </a:lnTo>
                <a:lnTo>
                  <a:pt x="0" y="0"/>
                </a:lnTo>
                <a:close/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" name="object 4"/>
          <p:cNvSpPr txBox="1"/>
          <p:nvPr/>
        </p:nvSpPr>
        <p:spPr>
          <a:xfrm>
            <a:off x="435098" y="1472194"/>
            <a:ext cx="54245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1382395" algn="l"/>
                <a:tab pos="2324735" algn="l"/>
                <a:tab pos="2842895" algn="l"/>
                <a:tab pos="4342130" algn="l"/>
                <a:tab pos="4871085" algn="l"/>
              </a:tabLst>
            </a:pPr>
            <a:r>
              <a:rPr sz="1600" spc="10" dirty="0">
                <a:solidFill>
                  <a:srgbClr val="CC0000"/>
                </a:solidFill>
                <a:latin typeface="Lucida Sans"/>
                <a:cs typeface="Lucida Sans"/>
              </a:rPr>
              <a:t>P</a:t>
            </a:r>
            <a:r>
              <a:rPr sz="1600" spc="90" dirty="0">
                <a:solidFill>
                  <a:srgbClr val="CC0000"/>
                </a:solidFill>
                <a:latin typeface="Lucida Sans"/>
                <a:cs typeface="Lucida Sans"/>
              </a:rPr>
              <a:t>e</a:t>
            </a:r>
            <a:r>
              <a:rPr sz="1600" spc="-15" dirty="0">
                <a:solidFill>
                  <a:srgbClr val="CC0000"/>
                </a:solidFill>
                <a:latin typeface="Lucida Sans"/>
                <a:cs typeface="Lucida Sans"/>
              </a:rPr>
              <a:t>r</a:t>
            </a:r>
            <a:r>
              <a:rPr sz="1600" spc="-5" dirty="0">
                <a:solidFill>
                  <a:srgbClr val="CC0000"/>
                </a:solidFill>
                <a:latin typeface="Lucida Sans"/>
                <a:cs typeface="Lucida Sans"/>
              </a:rPr>
              <a:t>i</a:t>
            </a:r>
            <a:r>
              <a:rPr sz="1600" spc="15" dirty="0">
                <a:solidFill>
                  <a:srgbClr val="CC0000"/>
                </a:solidFill>
                <a:latin typeface="Lucida Sans"/>
                <a:cs typeface="Lucida Sans"/>
              </a:rPr>
              <a:t>ng</a:t>
            </a:r>
            <a:r>
              <a:rPr sz="1600" spc="100" dirty="0">
                <a:solidFill>
                  <a:srgbClr val="CC0000"/>
                </a:solidFill>
                <a:latin typeface="Lucida Sans"/>
                <a:cs typeface="Lucida Sans"/>
              </a:rPr>
              <a:t>a</a:t>
            </a:r>
            <a:r>
              <a:rPr sz="1600" spc="30" dirty="0">
                <a:solidFill>
                  <a:srgbClr val="CC0000"/>
                </a:solidFill>
                <a:latin typeface="Lucida Sans"/>
                <a:cs typeface="Lucida Sans"/>
              </a:rPr>
              <a:t>t</a:t>
            </a:r>
            <a:r>
              <a:rPr sz="1600" spc="100" dirty="0">
                <a:solidFill>
                  <a:srgbClr val="CC0000"/>
                </a:solidFill>
                <a:latin typeface="Lucida Sans"/>
                <a:cs typeface="Lucida Sans"/>
              </a:rPr>
              <a:t>a</a:t>
            </a:r>
            <a:r>
              <a:rPr sz="1600" spc="20" dirty="0">
                <a:solidFill>
                  <a:srgbClr val="CC000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CC0000"/>
                </a:solidFill>
                <a:latin typeface="Lucida Sans"/>
                <a:cs typeface="Lucida Sans"/>
              </a:rPr>
              <a:t>	</a:t>
            </a:r>
            <a:r>
              <a:rPr sz="1600" spc="30" dirty="0">
                <a:solidFill>
                  <a:srgbClr val="CC0000"/>
                </a:solidFill>
                <a:latin typeface="Lucida Sans"/>
                <a:cs typeface="Lucida Sans"/>
              </a:rPr>
              <a:t>t</a:t>
            </a:r>
            <a:r>
              <a:rPr sz="1600" spc="90" dirty="0">
                <a:solidFill>
                  <a:srgbClr val="CC0000"/>
                </a:solidFill>
                <a:latin typeface="Lucida Sans"/>
                <a:cs typeface="Lucida Sans"/>
              </a:rPr>
              <a:t>e</a:t>
            </a:r>
            <a:r>
              <a:rPr sz="1600" spc="5" dirty="0">
                <a:solidFill>
                  <a:srgbClr val="CC0000"/>
                </a:solidFill>
                <a:latin typeface="Lucida Sans"/>
                <a:cs typeface="Lucida Sans"/>
              </a:rPr>
              <a:t>r</a:t>
            </a:r>
            <a:r>
              <a:rPr sz="1600" spc="20" dirty="0">
                <a:solidFill>
                  <a:srgbClr val="CC0000"/>
                </a:solidFill>
                <a:latin typeface="Lucida Sans"/>
                <a:cs typeface="Lucida Sans"/>
              </a:rPr>
              <a:t>t</a:t>
            </a:r>
            <a:r>
              <a:rPr sz="1600" spc="-5" dirty="0">
                <a:solidFill>
                  <a:srgbClr val="CC0000"/>
                </a:solidFill>
                <a:latin typeface="Lucida Sans"/>
                <a:cs typeface="Lucida Sans"/>
              </a:rPr>
              <a:t>u</a:t>
            </a:r>
            <a:r>
              <a:rPr sz="1600" spc="5" dirty="0">
                <a:solidFill>
                  <a:srgbClr val="CC0000"/>
                </a:solidFill>
                <a:latin typeface="Lucida Sans"/>
                <a:cs typeface="Lucida Sans"/>
              </a:rPr>
              <a:t>l</a:t>
            </a:r>
            <a:r>
              <a:rPr sz="1600" spc="-5" dirty="0">
                <a:solidFill>
                  <a:srgbClr val="CC0000"/>
                </a:solidFill>
                <a:latin typeface="Lucida Sans"/>
                <a:cs typeface="Lucida Sans"/>
              </a:rPr>
              <a:t>i</a:t>
            </a:r>
            <a:r>
              <a:rPr sz="1600" dirty="0">
                <a:solidFill>
                  <a:srgbClr val="CC0000"/>
                </a:solidFill>
                <a:latin typeface="Lucida Sans"/>
                <a:cs typeface="Lucida Sans"/>
              </a:rPr>
              <a:t>s	</a:t>
            </a:r>
            <a:r>
              <a:rPr sz="1600" spc="-5" dirty="0">
                <a:latin typeface="Georgia"/>
                <a:cs typeface="Georgia"/>
              </a:rPr>
              <a:t>d</a:t>
            </a:r>
            <a:r>
              <a:rPr sz="1600" spc="10" dirty="0">
                <a:latin typeface="Georgia"/>
                <a:cs typeface="Georgia"/>
              </a:rPr>
              <a:t>a</a:t>
            </a:r>
            <a:r>
              <a:rPr sz="1600" dirty="0">
                <a:latin typeface="Georgia"/>
                <a:cs typeface="Georgia"/>
              </a:rPr>
              <a:t>n	</a:t>
            </a:r>
            <a:r>
              <a:rPr sz="1600" dirty="0">
                <a:solidFill>
                  <a:srgbClr val="CC0000"/>
                </a:solidFill>
                <a:latin typeface="Lucida Sans"/>
                <a:cs typeface="Lucida Sans"/>
              </a:rPr>
              <a:t>p</a:t>
            </a:r>
            <a:r>
              <a:rPr sz="1600" spc="90" dirty="0">
                <a:solidFill>
                  <a:srgbClr val="CC0000"/>
                </a:solidFill>
                <a:latin typeface="Lucida Sans"/>
                <a:cs typeface="Lucida Sans"/>
              </a:rPr>
              <a:t>e</a:t>
            </a:r>
            <a:r>
              <a:rPr sz="1600" spc="65" dirty="0">
                <a:solidFill>
                  <a:srgbClr val="CC0000"/>
                </a:solidFill>
                <a:latin typeface="Lucida Sans"/>
                <a:cs typeface="Lucida Sans"/>
              </a:rPr>
              <a:t>m</a:t>
            </a:r>
            <a:r>
              <a:rPr sz="1600" dirty="0">
                <a:solidFill>
                  <a:srgbClr val="CC0000"/>
                </a:solidFill>
                <a:latin typeface="Lucida Sans"/>
                <a:cs typeface="Lucida Sans"/>
              </a:rPr>
              <a:t>b</a:t>
            </a:r>
            <a:r>
              <a:rPr sz="1600" spc="100" dirty="0">
                <a:solidFill>
                  <a:srgbClr val="CC0000"/>
                </a:solidFill>
                <a:latin typeface="Lucida Sans"/>
                <a:cs typeface="Lucida Sans"/>
              </a:rPr>
              <a:t>e</a:t>
            </a:r>
            <a:r>
              <a:rPr sz="1600" spc="-75" dirty="0">
                <a:solidFill>
                  <a:srgbClr val="CC0000"/>
                </a:solidFill>
                <a:latin typeface="Lucida Sans"/>
                <a:cs typeface="Lucida Sans"/>
              </a:rPr>
              <a:t>k</a:t>
            </a:r>
            <a:r>
              <a:rPr sz="1600" spc="60" dirty="0">
                <a:solidFill>
                  <a:srgbClr val="CC0000"/>
                </a:solidFill>
                <a:latin typeface="Lucida Sans"/>
                <a:cs typeface="Lucida Sans"/>
              </a:rPr>
              <a:t>ua</a:t>
            </a:r>
            <a:r>
              <a:rPr sz="1600" spc="20" dirty="0">
                <a:solidFill>
                  <a:srgbClr val="CC0000"/>
                </a:solidFill>
                <a:latin typeface="Lucida Sans"/>
                <a:cs typeface="Lucida Sans"/>
              </a:rPr>
              <a:t>n</a:t>
            </a:r>
            <a:r>
              <a:rPr sz="1600" dirty="0">
                <a:solidFill>
                  <a:srgbClr val="CC0000"/>
                </a:solidFill>
                <a:latin typeface="Lucida Sans"/>
                <a:cs typeface="Lucida Sans"/>
              </a:rPr>
              <a:t>	</a:t>
            </a:r>
            <a:r>
              <a:rPr sz="1600" spc="-45" dirty="0" err="1" smtClean="0">
                <a:solidFill>
                  <a:srgbClr val="CC0000"/>
                </a:solidFill>
                <a:latin typeface="Lucida Sans"/>
                <a:cs typeface="Lucida Sans"/>
              </a:rPr>
              <a:t>i</a:t>
            </a:r>
            <a:r>
              <a:rPr sz="1600" spc="-75" dirty="0" err="1" smtClean="0">
                <a:solidFill>
                  <a:srgbClr val="CC0000"/>
                </a:solidFill>
                <a:latin typeface="Lucida Sans"/>
                <a:cs typeface="Lucida Sans"/>
              </a:rPr>
              <a:t>z</a:t>
            </a:r>
            <a:r>
              <a:rPr sz="1600" spc="-20" dirty="0" err="1" smtClean="0">
                <a:solidFill>
                  <a:srgbClr val="CC0000"/>
                </a:solidFill>
                <a:latin typeface="Lucida Sans"/>
                <a:cs typeface="Lucida Sans"/>
              </a:rPr>
              <a:t>i</a:t>
            </a:r>
            <a:r>
              <a:rPr sz="1600" spc="20" dirty="0" err="1" smtClean="0">
                <a:solidFill>
                  <a:srgbClr val="CC0000"/>
                </a:solidFill>
                <a:latin typeface="Lucida Sans"/>
                <a:cs typeface="Lucida Sans"/>
              </a:rPr>
              <a:t>n</a:t>
            </a:r>
            <a:r>
              <a:rPr lang="en-GB" sz="1600" dirty="0">
                <a:solidFill>
                  <a:srgbClr val="CC0000"/>
                </a:solidFill>
                <a:latin typeface="Lucida Sans"/>
                <a:cs typeface="Lucida Sans"/>
              </a:rPr>
              <a:t> </a:t>
            </a:r>
            <a:r>
              <a:rPr sz="1600" spc="-10" dirty="0" err="1" smtClean="0">
                <a:latin typeface="Georgia"/>
                <a:cs typeface="Georgia"/>
              </a:rPr>
              <a:t>m</a:t>
            </a:r>
            <a:r>
              <a:rPr sz="1600" spc="5" dirty="0" err="1" smtClean="0">
                <a:latin typeface="Georgia"/>
                <a:cs typeface="Georgia"/>
              </a:rPr>
              <a:t>e</a:t>
            </a:r>
            <a:r>
              <a:rPr sz="1600" spc="-10" dirty="0" err="1" smtClean="0">
                <a:latin typeface="Georgia"/>
                <a:cs typeface="Georgia"/>
              </a:rPr>
              <a:t>ru</a:t>
            </a:r>
            <a:r>
              <a:rPr sz="1600" spc="10" dirty="0" err="1" smtClean="0">
                <a:latin typeface="Georgia"/>
                <a:cs typeface="Georgia"/>
              </a:rPr>
              <a:t>p</a:t>
            </a:r>
            <a:r>
              <a:rPr sz="1600" dirty="0" err="1" smtClean="0">
                <a:latin typeface="Georgia"/>
                <a:cs typeface="Georgia"/>
              </a:rPr>
              <a:t>a</a:t>
            </a:r>
            <a:r>
              <a:rPr sz="1600" spc="-5" dirty="0" err="1" smtClean="0">
                <a:latin typeface="Georgia"/>
                <a:cs typeface="Georgia"/>
              </a:rPr>
              <a:t>k</a:t>
            </a:r>
            <a:r>
              <a:rPr sz="1600" dirty="0" err="1" smtClean="0">
                <a:latin typeface="Georgia"/>
                <a:cs typeface="Georgia"/>
              </a:rPr>
              <a:t>an</a:t>
            </a:r>
            <a:r>
              <a:rPr sz="1600" dirty="0" smtClean="0">
                <a:latin typeface="Georgia"/>
                <a:cs typeface="Georgia"/>
              </a:rPr>
              <a:t>  </a:t>
            </a:r>
            <a:r>
              <a:rPr sz="1600" spc="-5" dirty="0">
                <a:latin typeface="Georgia"/>
                <a:cs typeface="Georgia"/>
              </a:rPr>
              <a:t>tindakan </a:t>
            </a:r>
            <a:r>
              <a:rPr sz="1600" dirty="0">
                <a:latin typeface="Georgia"/>
                <a:cs typeface="Georgia"/>
              </a:rPr>
              <a:t>yang paling </a:t>
            </a:r>
            <a:r>
              <a:rPr sz="1600" spc="-5" dirty="0">
                <a:latin typeface="Georgia"/>
                <a:cs typeface="Georgia"/>
              </a:rPr>
              <a:t>sering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dilakukan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763130" y="1928745"/>
            <a:ext cx="72579" cy="74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2140"/>
              </a:lnSpc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004297" y="1938459"/>
            <a:ext cx="485305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1416050" algn="l"/>
                <a:tab pos="2014855" algn="l"/>
                <a:tab pos="3529965" algn="l"/>
                <a:tab pos="4354830" algn="l"/>
              </a:tabLst>
            </a:pPr>
            <a:r>
              <a:rPr sz="1600" spc="40" dirty="0">
                <a:latin typeface="Lucida Sans"/>
                <a:cs typeface="Lucida Sans"/>
              </a:rPr>
              <a:t>Pembekuan </a:t>
            </a:r>
            <a:r>
              <a:rPr sz="1600" spc="-30" dirty="0">
                <a:latin typeface="Lucida Sans"/>
                <a:cs typeface="Lucida Sans"/>
              </a:rPr>
              <a:t>izin </a:t>
            </a:r>
            <a:r>
              <a:rPr sz="1600" spc="25" dirty="0" err="1">
                <a:latin typeface="Lucida Sans"/>
                <a:cs typeface="Lucida Sans"/>
              </a:rPr>
              <a:t>reaktor</a:t>
            </a:r>
            <a:r>
              <a:rPr sz="1600" spc="25" dirty="0">
                <a:latin typeface="Lucida Sans"/>
                <a:cs typeface="Lucida Sans"/>
              </a:rPr>
              <a:t> </a:t>
            </a:r>
            <a:r>
              <a:rPr sz="1600" spc="25" dirty="0" err="1" smtClean="0">
                <a:latin typeface="Lucida Sans"/>
                <a:cs typeface="Lucida Sans"/>
              </a:rPr>
              <a:t>Triga</a:t>
            </a:r>
            <a:r>
              <a:rPr sz="1600" spc="25" dirty="0" smtClean="0">
                <a:latin typeface="Lucida Sans"/>
                <a:cs typeface="Lucida Sans"/>
              </a:rPr>
              <a:t> 2000 Bandung  </a:t>
            </a:r>
            <a:r>
              <a:rPr sz="1600" spc="40" dirty="0">
                <a:latin typeface="Lucida Sans"/>
                <a:cs typeface="Lucida Sans"/>
              </a:rPr>
              <a:t>Pembekuan </a:t>
            </a:r>
            <a:r>
              <a:rPr sz="1600" spc="-30" dirty="0" err="1">
                <a:latin typeface="Lucida Sans"/>
                <a:cs typeface="Lucida Sans"/>
              </a:rPr>
              <a:t>izin</a:t>
            </a:r>
            <a:r>
              <a:rPr sz="1600" spc="-30" dirty="0">
                <a:latin typeface="Lucida Sans"/>
                <a:cs typeface="Lucida Sans"/>
              </a:rPr>
              <a:t> </a:t>
            </a:r>
            <a:r>
              <a:rPr sz="1600" spc="-60" dirty="0" smtClean="0">
                <a:latin typeface="Lucida Sans"/>
                <a:cs typeface="Lucida Sans"/>
              </a:rPr>
              <a:t>PT </a:t>
            </a:r>
            <a:r>
              <a:rPr sz="1600" spc="15" dirty="0">
                <a:latin typeface="Lucida Sans"/>
                <a:cs typeface="Lucida Sans"/>
              </a:rPr>
              <a:t>INUKI </a:t>
            </a:r>
            <a:endParaRPr sz="1600" spc="15" dirty="0" smtClean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tabLst>
                <a:tab pos="1416050" algn="l"/>
                <a:tab pos="2014855" algn="l"/>
                <a:tab pos="3529965" algn="l"/>
                <a:tab pos="4354830" algn="l"/>
              </a:tabLst>
            </a:pPr>
            <a:r>
              <a:rPr sz="1600" dirty="0" err="1" smtClean="0">
                <a:latin typeface="Lucida Sans"/>
                <a:cs typeface="Lucida Sans"/>
              </a:rPr>
              <a:t>p</a:t>
            </a:r>
            <a:r>
              <a:rPr sz="1600" spc="100" dirty="0" err="1" smtClean="0">
                <a:latin typeface="Lucida Sans"/>
                <a:cs typeface="Lucida Sans"/>
              </a:rPr>
              <a:t>e</a:t>
            </a:r>
            <a:r>
              <a:rPr sz="1600" dirty="0" err="1" smtClean="0">
                <a:latin typeface="Lucida Sans"/>
                <a:cs typeface="Lucida Sans"/>
              </a:rPr>
              <a:t>rin</a:t>
            </a:r>
            <a:r>
              <a:rPr sz="1600" spc="-5" dirty="0" err="1" smtClean="0">
                <a:latin typeface="Lucida Sans"/>
                <a:cs typeface="Lucida Sans"/>
              </a:rPr>
              <a:t>g</a:t>
            </a:r>
            <a:r>
              <a:rPr sz="1600" spc="110" dirty="0" err="1" smtClean="0">
                <a:latin typeface="Lucida Sans"/>
                <a:cs typeface="Lucida Sans"/>
              </a:rPr>
              <a:t>a</a:t>
            </a:r>
            <a:r>
              <a:rPr sz="1600" spc="20" dirty="0" err="1" smtClean="0">
                <a:latin typeface="Lucida Sans"/>
                <a:cs typeface="Lucida Sans"/>
              </a:rPr>
              <a:t>t</a:t>
            </a:r>
            <a:r>
              <a:rPr sz="1600" spc="110" dirty="0" err="1" smtClean="0">
                <a:latin typeface="Lucida Sans"/>
                <a:cs typeface="Lucida Sans"/>
              </a:rPr>
              <a:t>a</a:t>
            </a:r>
            <a:r>
              <a:rPr sz="1600" spc="20" dirty="0" err="1" smtClean="0">
                <a:latin typeface="Lucida Sans"/>
                <a:cs typeface="Lucida Sans"/>
              </a:rPr>
              <a:t>n</a:t>
            </a:r>
            <a:r>
              <a:rPr sz="1600" dirty="0">
                <a:latin typeface="Lucida Sans"/>
                <a:cs typeface="Lucida Sans"/>
              </a:rPr>
              <a:t>	d</a:t>
            </a:r>
            <a:r>
              <a:rPr sz="1600" spc="110" dirty="0">
                <a:latin typeface="Lucida Sans"/>
                <a:cs typeface="Lucida Sans"/>
              </a:rPr>
              <a:t>a</a:t>
            </a:r>
            <a:r>
              <a:rPr sz="1600" spc="20" dirty="0">
                <a:latin typeface="Lucida Sans"/>
                <a:cs typeface="Lucida Sans"/>
              </a:rPr>
              <a:t>n</a:t>
            </a:r>
            <a:r>
              <a:rPr sz="1600" dirty="0">
                <a:latin typeface="Lucida Sans"/>
                <a:cs typeface="Lucida Sans"/>
              </a:rPr>
              <a:t>	</a:t>
            </a:r>
            <a:r>
              <a:rPr sz="1600" dirty="0" err="1" smtClean="0">
                <a:latin typeface="Lucida Sans"/>
                <a:cs typeface="Lucida Sans"/>
              </a:rPr>
              <a:t>p</a:t>
            </a:r>
            <a:r>
              <a:rPr sz="1600" spc="90" dirty="0" err="1" smtClean="0">
                <a:latin typeface="Lucida Sans"/>
                <a:cs typeface="Lucida Sans"/>
              </a:rPr>
              <a:t>e</a:t>
            </a:r>
            <a:r>
              <a:rPr sz="1600" spc="65" dirty="0" err="1" smtClean="0">
                <a:latin typeface="Lucida Sans"/>
                <a:cs typeface="Lucida Sans"/>
              </a:rPr>
              <a:t>m</a:t>
            </a:r>
            <a:r>
              <a:rPr sz="1600" dirty="0" err="1" smtClean="0">
                <a:latin typeface="Lucida Sans"/>
                <a:cs typeface="Lucida Sans"/>
              </a:rPr>
              <a:t>b</a:t>
            </a:r>
            <a:r>
              <a:rPr sz="1600" spc="100" dirty="0" err="1" smtClean="0">
                <a:latin typeface="Lucida Sans"/>
                <a:cs typeface="Lucida Sans"/>
              </a:rPr>
              <a:t>e</a:t>
            </a:r>
            <a:r>
              <a:rPr sz="1600" spc="-75" dirty="0" err="1" smtClean="0">
                <a:latin typeface="Lucida Sans"/>
                <a:cs typeface="Lucida Sans"/>
              </a:rPr>
              <a:t>k</a:t>
            </a:r>
            <a:r>
              <a:rPr sz="1600" spc="60" dirty="0" err="1" smtClean="0">
                <a:latin typeface="Lucida Sans"/>
                <a:cs typeface="Lucida Sans"/>
              </a:rPr>
              <a:t>ua</a:t>
            </a:r>
            <a:r>
              <a:rPr sz="1600" spc="20" dirty="0" err="1" smtClean="0">
                <a:latin typeface="Lucida Sans"/>
                <a:cs typeface="Lucida Sans"/>
              </a:rPr>
              <a:t>n</a:t>
            </a:r>
            <a:r>
              <a:rPr lang="en-GB" sz="1600" dirty="0">
                <a:latin typeface="Lucida Sans"/>
                <a:cs typeface="Lucida Sans"/>
              </a:rPr>
              <a:t> </a:t>
            </a:r>
            <a:r>
              <a:rPr sz="1600" spc="15" dirty="0" err="1" smtClean="0">
                <a:latin typeface="Lucida Sans"/>
                <a:cs typeface="Lucida Sans"/>
              </a:rPr>
              <a:t>u</a:t>
            </a:r>
            <a:r>
              <a:rPr sz="1600" spc="5" dirty="0" err="1" smtClean="0">
                <a:latin typeface="Lucida Sans"/>
                <a:cs typeface="Lucida Sans"/>
              </a:rPr>
              <a:t>n</a:t>
            </a:r>
            <a:r>
              <a:rPr sz="1600" spc="30" dirty="0" err="1" smtClean="0">
                <a:latin typeface="Lucida Sans"/>
                <a:cs typeface="Lucida Sans"/>
              </a:rPr>
              <a:t>t</a:t>
            </a:r>
            <a:r>
              <a:rPr sz="1600" dirty="0" err="1" smtClean="0">
                <a:latin typeface="Lucida Sans"/>
                <a:cs typeface="Lucida Sans"/>
              </a:rPr>
              <a:t>u</a:t>
            </a:r>
            <a:r>
              <a:rPr sz="1600" spc="5" dirty="0" err="1" smtClean="0">
                <a:latin typeface="Lucida Sans"/>
                <a:cs typeface="Lucida Sans"/>
              </a:rPr>
              <a:t>k</a:t>
            </a:r>
            <a:r>
              <a:rPr lang="en-GB" sz="1600" dirty="0" smtClean="0">
                <a:latin typeface="Lucida Sans"/>
                <a:cs typeface="Lucida Sans"/>
              </a:rPr>
              <a:t> </a:t>
            </a:r>
            <a:r>
              <a:rPr sz="1600" spc="10" dirty="0" err="1" smtClean="0">
                <a:latin typeface="Lucida Sans"/>
                <a:cs typeface="Lucida Sans"/>
              </a:rPr>
              <a:t>s</a:t>
            </a:r>
            <a:r>
              <a:rPr sz="1600" spc="100" dirty="0" err="1" smtClean="0">
                <a:latin typeface="Lucida Sans"/>
                <a:cs typeface="Lucida Sans"/>
              </a:rPr>
              <a:t>e</a:t>
            </a:r>
            <a:r>
              <a:rPr sz="1600" dirty="0" err="1" smtClean="0">
                <a:latin typeface="Lucida Sans"/>
                <a:cs typeface="Lucida Sans"/>
              </a:rPr>
              <a:t>b</a:t>
            </a:r>
            <a:r>
              <a:rPr sz="1600" spc="100" dirty="0" err="1" smtClean="0">
                <a:latin typeface="Lucida Sans"/>
                <a:cs typeface="Lucida Sans"/>
              </a:rPr>
              <a:t>a</a:t>
            </a:r>
            <a:r>
              <a:rPr sz="1600" spc="15" dirty="0" err="1" smtClean="0">
                <a:latin typeface="Lucida Sans"/>
                <a:cs typeface="Lucida Sans"/>
              </a:rPr>
              <a:t>g</a:t>
            </a:r>
            <a:r>
              <a:rPr sz="1600" spc="-20" dirty="0" err="1" smtClean="0">
                <a:latin typeface="Lucida Sans"/>
                <a:cs typeface="Lucida Sans"/>
              </a:rPr>
              <a:t>i</a:t>
            </a:r>
            <a:r>
              <a:rPr sz="1600" spc="100" dirty="0" err="1" smtClean="0">
                <a:latin typeface="Lucida Sans"/>
                <a:cs typeface="Lucida Sans"/>
              </a:rPr>
              <a:t>a</a:t>
            </a:r>
            <a:r>
              <a:rPr sz="1600" spc="15" dirty="0" err="1" smtClean="0">
                <a:latin typeface="Lucida Sans"/>
                <a:cs typeface="Lucida Sans"/>
              </a:rPr>
              <a:t>n</a:t>
            </a:r>
            <a:r>
              <a:rPr sz="1600" spc="15" dirty="0" smtClean="0">
                <a:latin typeface="Lucida Sans"/>
                <a:cs typeface="Lucida Sans"/>
              </a:rPr>
              <a:t>  </a:t>
            </a:r>
            <a:r>
              <a:rPr sz="1600" spc="45" dirty="0">
                <a:latin typeface="Lucida Sans"/>
                <a:cs typeface="Lucida Sans"/>
              </a:rPr>
              <a:t>besar </a:t>
            </a:r>
            <a:r>
              <a:rPr sz="1600" spc="20" dirty="0">
                <a:latin typeface="Lucida Sans"/>
                <a:cs typeface="Lucida Sans"/>
              </a:rPr>
              <a:t>fasilitas</a:t>
            </a:r>
            <a:r>
              <a:rPr sz="1600" spc="-105" dirty="0">
                <a:latin typeface="Lucida Sans"/>
                <a:cs typeface="Lucida Sans"/>
              </a:rPr>
              <a:t> </a:t>
            </a:r>
            <a:r>
              <a:rPr sz="1600" spc="45" dirty="0">
                <a:latin typeface="Lucida Sans"/>
                <a:cs typeface="Lucida Sans"/>
              </a:rPr>
              <a:t>kesehatan</a:t>
            </a:r>
            <a:endParaRPr sz="1600" dirty="0">
              <a:latin typeface="Lucida Sans"/>
              <a:cs typeface="Lucida Sans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91251" y="4927361"/>
            <a:ext cx="209277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BF0000"/>
                </a:solidFill>
                <a:latin typeface="Lucida Sans"/>
                <a:cs typeface="Lucida Sans"/>
              </a:rPr>
              <a:t>Fasilitas</a:t>
            </a:r>
            <a:r>
              <a:rPr spc="-80" dirty="0">
                <a:solidFill>
                  <a:srgbClr val="BF0000"/>
                </a:solidFill>
                <a:latin typeface="Lucida Sans"/>
                <a:cs typeface="Lucida Sans"/>
              </a:rPr>
              <a:t> </a:t>
            </a:r>
            <a:r>
              <a:rPr spc="15" dirty="0">
                <a:solidFill>
                  <a:srgbClr val="BF0000"/>
                </a:solidFill>
                <a:latin typeface="Lucida Sans"/>
                <a:cs typeface="Lucida Sans"/>
              </a:rPr>
              <a:t>Industri:</a:t>
            </a:r>
            <a:endParaRPr dirty="0">
              <a:latin typeface="Lucida Sans"/>
              <a:cs typeface="Lucida Sans"/>
            </a:endParaRPr>
          </a:p>
          <a:p>
            <a:pPr marL="166370" indent="-153670">
              <a:lnSpc>
                <a:spcPct val="100000"/>
              </a:lnSpc>
              <a:buSzPct val="90000"/>
              <a:buFont typeface="Arial"/>
              <a:buChar char="•"/>
              <a:tabLst>
                <a:tab pos="166370" algn="l"/>
              </a:tabLst>
            </a:pPr>
            <a:r>
              <a:rPr spc="-5" dirty="0">
                <a:latin typeface="Arial Narrow"/>
                <a:cs typeface="Arial Narrow"/>
              </a:rPr>
              <a:t>Surabaya </a:t>
            </a:r>
            <a:r>
              <a:rPr dirty="0">
                <a:latin typeface="Arial Narrow"/>
                <a:cs typeface="Arial Narrow"/>
              </a:rPr>
              <a:t>(1</a:t>
            </a:r>
            <a:r>
              <a:rPr spc="-45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  <a:p>
            <a:pPr marL="158750" indent="-146050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pc="-5" dirty="0">
                <a:latin typeface="Arial Narrow"/>
                <a:cs typeface="Arial Narrow"/>
              </a:rPr>
              <a:t>Kota Depok </a:t>
            </a:r>
            <a:r>
              <a:rPr dirty="0">
                <a:latin typeface="Arial Narrow"/>
                <a:cs typeface="Arial Narrow"/>
              </a:rPr>
              <a:t>(1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  <a:p>
            <a:pPr marL="158750" indent="-146050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spc="-5" dirty="0">
                <a:latin typeface="Arial Narrow"/>
                <a:cs typeface="Arial Narrow"/>
              </a:rPr>
              <a:t>Medan </a:t>
            </a:r>
            <a:r>
              <a:rPr dirty="0">
                <a:latin typeface="Arial Narrow"/>
                <a:cs typeface="Arial Narrow"/>
              </a:rPr>
              <a:t>(2</a:t>
            </a:r>
            <a:r>
              <a:rPr spc="-75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293370" y="3112400"/>
            <a:ext cx="2916859" cy="1645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4300"/>
              </a:lnSpc>
            </a:pPr>
            <a:r>
              <a:rPr lang="en-GB" sz="2000" b="1" spc="180" dirty="0" err="1" smtClean="0">
                <a:solidFill>
                  <a:srgbClr val="0000FF"/>
                </a:solidFill>
                <a:latin typeface="Tahoma"/>
                <a:cs typeface="Tahoma"/>
              </a:rPr>
              <a:t>Penegakan</a:t>
            </a:r>
            <a:r>
              <a:rPr lang="en-GB" sz="2000" b="1" spc="18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GB" sz="2000" b="1" spc="180" dirty="0" err="1" smtClean="0">
                <a:solidFill>
                  <a:srgbClr val="0000FF"/>
                </a:solidFill>
                <a:latin typeface="Tahoma"/>
                <a:cs typeface="Tahoma"/>
              </a:rPr>
              <a:t>Hukum</a:t>
            </a:r>
            <a:r>
              <a:rPr lang="en-GB" sz="2000" b="1" spc="18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lang="en-GB" sz="2000" b="1" spc="180" dirty="0" err="1" smtClean="0">
                <a:solidFill>
                  <a:srgbClr val="0000FF"/>
                </a:solidFill>
                <a:latin typeface="Tahoma"/>
                <a:cs typeface="Tahoma"/>
              </a:rPr>
              <a:t>Pidana</a:t>
            </a:r>
            <a:r>
              <a:rPr lang="en-GB" sz="2000" b="1" spc="180" dirty="0" smtClean="0">
                <a:solidFill>
                  <a:srgbClr val="0000FF"/>
                </a:solidFill>
                <a:latin typeface="Tahoma"/>
                <a:cs typeface="Tahoma"/>
              </a:rPr>
              <a:t>: </a:t>
            </a:r>
            <a:endParaRPr dirty="0" smtClean="0">
              <a:latin typeface="Lucida Sans"/>
              <a:cs typeface="Lucida Sans"/>
            </a:endParaRPr>
          </a:p>
          <a:p>
            <a:pPr marL="262890" indent="-179070">
              <a:lnSpc>
                <a:spcPct val="100000"/>
              </a:lnSpc>
              <a:spcBef>
                <a:spcPts val="320"/>
              </a:spcBef>
              <a:buSzPct val="120000"/>
              <a:buFont typeface="Arial"/>
              <a:buChar char="•"/>
              <a:tabLst>
                <a:tab pos="262890" algn="l"/>
              </a:tabLst>
            </a:pPr>
            <a:r>
              <a:rPr spc="-5" dirty="0" smtClean="0">
                <a:latin typeface="Arial Narrow"/>
                <a:cs typeface="Arial Narrow"/>
              </a:rPr>
              <a:t>Surabaya </a:t>
            </a:r>
            <a:r>
              <a:rPr dirty="0">
                <a:latin typeface="Arial Narrow"/>
                <a:cs typeface="Arial Narrow"/>
              </a:rPr>
              <a:t>(2</a:t>
            </a:r>
            <a:r>
              <a:rPr spc="-50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  <a:p>
            <a:pPr marL="229870" indent="-146050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29870" algn="l"/>
              </a:tabLst>
            </a:pPr>
            <a:r>
              <a:rPr dirty="0">
                <a:latin typeface="Arial Narrow"/>
                <a:cs typeface="Arial Narrow"/>
              </a:rPr>
              <a:t>Jakarta (2</a:t>
            </a:r>
            <a:r>
              <a:rPr spc="-80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  <a:p>
            <a:pPr marL="229870" indent="-146050">
              <a:lnSpc>
                <a:spcPct val="100000"/>
              </a:lnSpc>
              <a:buFont typeface="Arial"/>
              <a:buChar char="•"/>
              <a:tabLst>
                <a:tab pos="229870" algn="l"/>
              </a:tabLst>
            </a:pPr>
            <a:r>
              <a:rPr spc="-5" dirty="0">
                <a:latin typeface="Arial Narrow"/>
                <a:cs typeface="Arial Narrow"/>
              </a:rPr>
              <a:t>Batam </a:t>
            </a:r>
            <a:r>
              <a:rPr spc="5" dirty="0">
                <a:latin typeface="Arial Narrow"/>
                <a:cs typeface="Arial Narrow"/>
              </a:rPr>
              <a:t>(1</a:t>
            </a:r>
            <a:r>
              <a:rPr spc="-65" dirty="0">
                <a:latin typeface="Arial Narrow"/>
                <a:cs typeface="Arial Narrow"/>
              </a:rPr>
              <a:t> </a:t>
            </a:r>
            <a:r>
              <a:rPr spc="-5" dirty="0">
                <a:latin typeface="Arial Narrow"/>
                <a:cs typeface="Arial Narrow"/>
              </a:rPr>
              <a:t>fasilitas)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6370016" y="1246864"/>
            <a:ext cx="2648261" cy="1748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0"/>
          <p:cNvSpPr/>
          <p:nvPr/>
        </p:nvSpPr>
        <p:spPr>
          <a:xfrm>
            <a:off x="6379683" y="3936331"/>
            <a:ext cx="2411666" cy="1502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2" name="object 11"/>
          <p:cNvSpPr txBox="1"/>
          <p:nvPr/>
        </p:nvSpPr>
        <p:spPr>
          <a:xfrm>
            <a:off x="6449405" y="3063103"/>
            <a:ext cx="219850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80" dirty="0">
                <a:solidFill>
                  <a:srgbClr val="0000FF"/>
                </a:solidFill>
                <a:latin typeface="Tahoma"/>
                <a:cs typeface="Tahoma"/>
              </a:rPr>
              <a:t>Investigasi</a:t>
            </a:r>
            <a:r>
              <a:rPr sz="1400" b="1" spc="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400" b="1" spc="75" dirty="0" err="1">
                <a:solidFill>
                  <a:srgbClr val="0000FF"/>
                </a:solidFill>
                <a:latin typeface="Tahoma"/>
                <a:cs typeface="Tahoma"/>
              </a:rPr>
              <a:t>Inspektur</a:t>
            </a:r>
            <a:r>
              <a:rPr sz="1400" b="1" spc="75" dirty="0">
                <a:solidFill>
                  <a:srgbClr val="0000FF"/>
                </a:solidFill>
                <a:latin typeface="Tahoma"/>
                <a:cs typeface="Tahoma"/>
              </a:rPr>
              <a:t>  </a:t>
            </a:r>
            <a:r>
              <a:rPr sz="1400" b="1" spc="114" dirty="0" smtClean="0">
                <a:solidFill>
                  <a:srgbClr val="0000FF"/>
                </a:solidFill>
                <a:latin typeface="Tahoma"/>
                <a:cs typeface="Tahoma"/>
              </a:rPr>
              <a:t>BAPETEN </a:t>
            </a:r>
            <a:r>
              <a:rPr sz="1400" b="1" spc="120" dirty="0">
                <a:solidFill>
                  <a:srgbClr val="0000FF"/>
                </a:solidFill>
                <a:latin typeface="Tahoma"/>
                <a:cs typeface="Tahoma"/>
              </a:rPr>
              <a:t>bersama  dengan </a:t>
            </a:r>
            <a:r>
              <a:rPr sz="1400" b="1" spc="105" dirty="0">
                <a:solidFill>
                  <a:srgbClr val="0000FF"/>
                </a:solidFill>
                <a:latin typeface="Tahoma"/>
                <a:cs typeface="Tahoma"/>
              </a:rPr>
              <a:t>Tim </a:t>
            </a:r>
            <a:r>
              <a:rPr sz="1400" b="1" spc="100" dirty="0">
                <a:solidFill>
                  <a:srgbClr val="0000FF"/>
                </a:solidFill>
                <a:latin typeface="Tahoma"/>
                <a:cs typeface="Tahoma"/>
              </a:rPr>
              <a:t>Polda  </a:t>
            </a:r>
            <a:r>
              <a:rPr sz="1400" b="1" spc="120" dirty="0">
                <a:solidFill>
                  <a:srgbClr val="0000FF"/>
                </a:solidFill>
                <a:latin typeface="Tahoma"/>
                <a:cs typeface="Tahoma"/>
              </a:rPr>
              <a:t>Sumut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6415400" y="5469045"/>
            <a:ext cx="23402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75" dirty="0" err="1">
                <a:solidFill>
                  <a:srgbClr val="0000FF"/>
                </a:solidFill>
                <a:latin typeface="Tahoma"/>
                <a:cs typeface="Tahoma"/>
              </a:rPr>
              <a:t>Inspektur</a:t>
            </a:r>
            <a:r>
              <a:rPr sz="1400" b="1" spc="7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400" b="1" spc="114" dirty="0" smtClean="0">
                <a:solidFill>
                  <a:srgbClr val="0000FF"/>
                </a:solidFill>
                <a:latin typeface="Tahoma"/>
                <a:cs typeface="Tahoma"/>
              </a:rPr>
              <a:t>BAPETEN </a:t>
            </a:r>
            <a:r>
              <a:rPr sz="1400" b="1" spc="90" dirty="0" err="1" smtClean="0">
                <a:solidFill>
                  <a:srgbClr val="0000FF"/>
                </a:solidFill>
                <a:latin typeface="Tahoma"/>
                <a:cs typeface="Tahoma"/>
              </a:rPr>
              <a:t>menjadi</a:t>
            </a:r>
            <a:r>
              <a:rPr sz="1400" b="1" spc="90" dirty="0" smtClean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400" b="1" spc="100" dirty="0">
                <a:solidFill>
                  <a:srgbClr val="0000FF"/>
                </a:solidFill>
                <a:latin typeface="Tahoma"/>
                <a:cs typeface="Tahoma"/>
              </a:rPr>
              <a:t>saksi </a:t>
            </a:r>
            <a:r>
              <a:rPr sz="1400" b="1" spc="110" dirty="0">
                <a:solidFill>
                  <a:srgbClr val="0000FF"/>
                </a:solidFill>
                <a:latin typeface="Tahoma"/>
                <a:cs typeface="Tahoma"/>
              </a:rPr>
              <a:t>dalam  sidang </a:t>
            </a:r>
            <a:r>
              <a:rPr sz="1400" b="1" spc="95" dirty="0">
                <a:solidFill>
                  <a:srgbClr val="0000FF"/>
                </a:solidFill>
                <a:latin typeface="Tahoma"/>
                <a:cs typeface="Tahoma"/>
              </a:rPr>
              <a:t>di </a:t>
            </a:r>
            <a:r>
              <a:rPr sz="1400" b="1" spc="110" dirty="0">
                <a:solidFill>
                  <a:srgbClr val="0000FF"/>
                </a:solidFill>
                <a:latin typeface="Tahoma"/>
                <a:cs typeface="Tahoma"/>
              </a:rPr>
              <a:t>PN</a:t>
            </a:r>
            <a:r>
              <a:rPr sz="1400" b="1" spc="-4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400" b="1" spc="110" dirty="0">
                <a:solidFill>
                  <a:srgbClr val="0000FF"/>
                </a:solidFill>
                <a:latin typeface="Tahoma"/>
                <a:cs typeface="Tahoma"/>
              </a:rPr>
              <a:t>Surabaya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2484029" y="3935189"/>
            <a:ext cx="2879960" cy="1546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Slide Number Placeholder 1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buFontTx/>
              <a:buNone/>
            </a:pPr>
            <a:fld id="{09D15EAF-800D-437C-91D7-545E0B8E009F}" type="slidenum">
              <a:rPr lang="id-ID" altLang="zh-CN" sz="1400"/>
              <a:pPr algn="r" eaLnBrk="1" hangingPunct="1">
                <a:buFontTx/>
                <a:buNone/>
              </a:pPr>
              <a:t>33</a:t>
            </a:fld>
            <a:endParaRPr lang="id-ID" altLang="zh-CN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7830-BFFC-4B7F-BF68-C37960A6762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4424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ChangeArrowheads="1"/>
          </p:cNvSpPr>
          <p:nvPr/>
        </p:nvSpPr>
        <p:spPr bwMode="auto">
          <a:xfrm>
            <a:off x="2124075" y="258763"/>
            <a:ext cx="6562725" cy="5826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id-ID" altLang="en-US" sz="2800" b="1">
                <a:solidFill>
                  <a:srgbClr val="002060"/>
                </a:solidFill>
              </a:rPr>
              <a:t>bapeten.go.id</a:t>
            </a:r>
            <a:endParaRPr lang="en-AU" altLang="en-US" sz="2800" b="1">
              <a:solidFill>
                <a:srgbClr val="002060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28992" t="5722" r="29904" b="6587"/>
          <a:stretch>
            <a:fillRect/>
          </a:stretch>
        </p:blipFill>
        <p:spPr bwMode="auto">
          <a:xfrm>
            <a:off x="252413" y="1196975"/>
            <a:ext cx="4679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4"/>
          <p:cNvGrpSpPr>
            <a:grpSpLocks/>
          </p:cNvGrpSpPr>
          <p:nvPr/>
        </p:nvGrpSpPr>
        <p:grpSpPr bwMode="auto">
          <a:xfrm>
            <a:off x="5602288" y="1704001"/>
            <a:ext cx="3084512" cy="981075"/>
            <a:chOff x="0" y="0"/>
            <a:chExt cx="1943" cy="618"/>
          </a:xfrm>
        </p:grpSpPr>
        <p:pic>
          <p:nvPicPr>
            <p:cNvPr id="23557" name="Rectangl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943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7" y="26"/>
              <a:ext cx="168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AU" altLang="en-US">
                  <a:solidFill>
                    <a:schemeClr val="bg1"/>
                  </a:solidFill>
                </a:rPr>
                <a:t>facebook.com/bapeten</a:t>
              </a:r>
            </a:p>
          </p:txBody>
        </p:sp>
      </p:grpSp>
      <p:grpSp>
        <p:nvGrpSpPr>
          <p:cNvPr id="3" name="Rectangle 13"/>
          <p:cNvGrpSpPr>
            <a:grpSpLocks/>
          </p:cNvGrpSpPr>
          <p:nvPr/>
        </p:nvGrpSpPr>
        <p:grpSpPr bwMode="auto">
          <a:xfrm>
            <a:off x="5602288" y="2740819"/>
            <a:ext cx="3086100" cy="981075"/>
            <a:chOff x="0" y="0"/>
            <a:chExt cx="1944" cy="618"/>
          </a:xfrm>
        </p:grpSpPr>
        <p:pic>
          <p:nvPicPr>
            <p:cNvPr id="23560" name="Rectangl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94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28" y="26"/>
              <a:ext cx="1685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AU" altLang="en-US">
                  <a:solidFill>
                    <a:schemeClr val="bg1"/>
                  </a:solidFill>
                </a:rPr>
                <a:t>twitter.com/bapeten</a:t>
              </a:r>
            </a:p>
          </p:txBody>
        </p:sp>
      </p:grpSp>
      <p:grpSp>
        <p:nvGrpSpPr>
          <p:cNvPr id="4" name="Rectangle 14"/>
          <p:cNvGrpSpPr>
            <a:grpSpLocks/>
          </p:cNvGrpSpPr>
          <p:nvPr/>
        </p:nvGrpSpPr>
        <p:grpSpPr bwMode="auto">
          <a:xfrm>
            <a:off x="5636991" y="3763169"/>
            <a:ext cx="3084513" cy="989013"/>
            <a:chOff x="0" y="0"/>
            <a:chExt cx="1943" cy="623"/>
          </a:xfrm>
        </p:grpSpPr>
        <p:pic>
          <p:nvPicPr>
            <p:cNvPr id="23563" name="Rectangle 1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94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27" y="28"/>
              <a:ext cx="168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AU" altLang="en-US">
                  <a:solidFill>
                    <a:schemeClr val="bg1"/>
                  </a:solidFill>
                </a:rPr>
                <a:t>linkedin.com/bapeten</a:t>
              </a:r>
            </a:p>
          </p:txBody>
        </p:sp>
      </p:grpSp>
      <p:sp>
        <p:nvSpPr>
          <p:cNvPr id="23565" name="Slide Number Placeholder 1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buFontTx/>
              <a:buNone/>
            </a:pPr>
            <a:fld id="{09D15EAF-800D-437C-91D7-545E0B8E009F}" type="slidenum">
              <a:rPr lang="id-ID" altLang="zh-CN" sz="1400"/>
              <a:pPr algn="r" eaLnBrk="1" hangingPunct="1">
                <a:buFontTx/>
                <a:buNone/>
              </a:pPr>
              <a:t>33</a:t>
            </a:fld>
            <a:endParaRPr lang="id-ID" altLang="zh-CN" sz="1400" dirty="0"/>
          </a:p>
        </p:txBody>
      </p:sp>
      <p:grpSp>
        <p:nvGrpSpPr>
          <p:cNvPr id="14" name="Rectangle 14"/>
          <p:cNvGrpSpPr>
            <a:grpSpLocks/>
          </p:cNvGrpSpPr>
          <p:nvPr/>
        </p:nvGrpSpPr>
        <p:grpSpPr bwMode="auto">
          <a:xfrm>
            <a:off x="5645150" y="4752182"/>
            <a:ext cx="3084513" cy="989013"/>
            <a:chOff x="0" y="0"/>
            <a:chExt cx="1943" cy="623"/>
          </a:xfrm>
        </p:grpSpPr>
        <p:pic>
          <p:nvPicPr>
            <p:cNvPr id="15" name="Rectangle 1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94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7" y="28"/>
              <a:ext cx="1685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AU" altLang="en-US" dirty="0" err="1" smtClean="0">
                  <a:solidFill>
                    <a:schemeClr val="bg1"/>
                  </a:solidFill>
                </a:rPr>
                <a:t>IG@bapeten</a:t>
              </a:r>
              <a:endParaRPr lang="en-AU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2124075" y="187325"/>
            <a:ext cx="6562725" cy="582613"/>
          </a:xfrm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</a:rPr>
              <a:t>Penutup</a:t>
            </a:r>
            <a:endParaRPr lang="en-AU" altLang="en-US" b="1">
              <a:solidFill>
                <a:srgbClr val="FFFFFF"/>
              </a:solidFill>
            </a:endParaRPr>
          </a:p>
        </p:txBody>
      </p:sp>
      <p:sp>
        <p:nvSpPr>
          <p:cNvPr id="27651" name="Rounded Rectangle 10"/>
          <p:cNvSpPr>
            <a:spLocks noChangeArrowheads="1"/>
          </p:cNvSpPr>
          <p:nvPr/>
        </p:nvSpPr>
        <p:spPr bwMode="auto">
          <a:xfrm>
            <a:off x="1044575" y="1628775"/>
            <a:ext cx="7010400" cy="441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mpd="sng">
            <a:solidFill>
              <a:srgbClr val="006F00"/>
            </a:solidFill>
            <a:round/>
            <a:headEnd/>
            <a:tailEnd/>
          </a:ln>
        </p:spPr>
        <p:txBody>
          <a:bodyPr/>
          <a:lstStyle>
            <a:lvl1pPr marL="450850"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chemeClr val="bg1"/>
                </a:solidFill>
                <a:cs typeface="Times New Roman" panose="02020603050405020304" pitchFamily="18" charset="0"/>
              </a:rPr>
              <a:t>Penyalahgunaan     pemanfaatan tenaga nuklir                  akan membahayakan: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rgbClr val="C00000"/>
                </a:solidFill>
                <a:cs typeface="Times New Roman" panose="02020603050405020304" pitchFamily="18" charset="0"/>
              </a:rPr>
              <a:t>masyarakat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rgbClr val="C00000"/>
                </a:solidFill>
                <a:cs typeface="Times New Roman" panose="02020603050405020304" pitchFamily="18" charset="0"/>
              </a:rPr>
              <a:t>Pekerja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4800" b="1">
                <a:solidFill>
                  <a:srgbClr val="C00000"/>
                </a:solidFill>
                <a:cs typeface="Times New Roman" panose="02020603050405020304" pitchFamily="18" charset="0"/>
              </a:rPr>
              <a:t>lingkungan hidup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68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59970" y="5156200"/>
            <a:ext cx="2439579" cy="3693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wrap="square">
            <a:spAutoFit/>
          </a:bodyPr>
          <a:lstStyle/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info@bapeten.go.id</a:t>
            </a:r>
            <a:endParaRPr lang="en-US" altLang="en-US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9875" name="Picture 3" descr="Gedung BAPET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763" y="-28575"/>
            <a:ext cx="4743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Grp="1"/>
          </p:cNvSpPr>
          <p:nvPr/>
        </p:nvSpPr>
        <p:spPr bwMode="auto">
          <a:xfrm>
            <a:off x="1341438" y="5538788"/>
            <a:ext cx="546893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6000" b="1" baseline="30000">
                <a:solidFill>
                  <a:schemeClr val="accent1"/>
                </a:solidFill>
              </a:rPr>
              <a:t>Terima Kasih</a:t>
            </a:r>
            <a:endParaRPr lang="en-US" altLang="zh-CN" sz="6000" b="1">
              <a:solidFill>
                <a:schemeClr val="accent1"/>
              </a:solidFill>
            </a:endParaRPr>
          </a:p>
        </p:txBody>
      </p:sp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4984750" y="3355975"/>
            <a:ext cx="4114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Kantor BAPETEN</a:t>
            </a:r>
          </a:p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Jl. Gajah Mada No. 8, Jakarta</a:t>
            </a:r>
            <a:r>
              <a:rPr lang="id-ID" altLang="zh-CN" b="1">
                <a:solidFill>
                  <a:schemeClr val="bg1"/>
                </a:solidFill>
              </a:rPr>
              <a:t>-</a:t>
            </a:r>
            <a:r>
              <a:rPr lang="en-US" altLang="zh-CN" b="1">
                <a:solidFill>
                  <a:schemeClr val="bg1"/>
                </a:solidFill>
              </a:rPr>
              <a:t>10120, Telp: +62-21-63858269/70 </a:t>
            </a:r>
            <a:endParaRPr lang="id-ID" altLang="zh-CN" b="1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Fax: +62-21-63858275 </a:t>
            </a:r>
          </a:p>
          <a:p>
            <a:pPr algn="ctr" eaLnBrk="1" hangingPunct="1"/>
            <a:r>
              <a:rPr lang="en-US" altLang="zh-CN" b="1">
                <a:solidFill>
                  <a:schemeClr val="bg1"/>
                </a:solidFill>
              </a:rPr>
              <a:t>PO.Box. 4005 10040.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16048" y="1557027"/>
          <a:ext cx="6983903" cy="511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021398" y="70262"/>
            <a:ext cx="7091965" cy="101566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d-ID" altLang="en-US" sz="3000" dirty="0" smtClean="0"/>
              <a:t>Lembaga Pemerintah Non-Kementerian</a:t>
            </a:r>
          </a:p>
          <a:p>
            <a:pPr algn="ctr" eaLnBrk="1" hangingPunct="1"/>
            <a:r>
              <a:rPr lang="id-ID" altLang="en-US" sz="3000" dirty="0" smtClean="0"/>
              <a:t>(LPNK)</a:t>
            </a:r>
            <a:endParaRPr lang="en-US" altLang="en-US" sz="3000" dirty="0"/>
          </a:p>
        </p:txBody>
      </p:sp>
      <p:sp>
        <p:nvSpPr>
          <p:cNvPr id="1024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C3CB7EA-4D7F-4A0F-90C9-6BC8DCE9F580}" type="slidenum">
              <a:rPr lang="en-US" altLang="id-ID" sz="1400"/>
              <a:pPr algn="r" eaLnBrk="1" hangingPunct="1"/>
              <a:t>4</a:t>
            </a:fld>
            <a:endParaRPr lang="en-US" altLang="id-ID" sz="1400"/>
          </a:p>
        </p:txBody>
      </p:sp>
      <p:sp>
        <p:nvSpPr>
          <p:cNvPr id="7" name="Oval 6"/>
          <p:cNvSpPr/>
          <p:nvPr/>
        </p:nvSpPr>
        <p:spPr bwMode="auto">
          <a:xfrm>
            <a:off x="3780011" y="3501000"/>
            <a:ext cx="2087971" cy="1367980"/>
          </a:xfrm>
          <a:prstGeom prst="ellipse">
            <a:avLst/>
          </a:prstGeom>
          <a:solidFill>
            <a:srgbClr val="FF33CC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id-ID" dirty="0" smtClean="0">
                <a:solidFill>
                  <a:schemeClr val="bg1"/>
                </a:solidFill>
                <a:latin typeface="Arial" panose="020B0604020202020204" pitchFamily="34" charset="0"/>
              </a:rPr>
              <a:t>Kemenristekdikti</a:t>
            </a: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1980036" y="1728446"/>
            <a:ext cx="4876800" cy="990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UNDANG-UNDANG NO 10/1997</a:t>
            </a:r>
          </a:p>
          <a:p>
            <a:pPr algn="ctr" eaLnBrk="1" hangingPunct="1"/>
            <a:r>
              <a:rPr lang="en-US" altLang="en-US" b="1" dirty="0">
                <a:solidFill>
                  <a:srgbClr val="FFFFFF"/>
                </a:solidFill>
              </a:rPr>
              <a:t>KETENAGANUKLIRAN</a:t>
            </a: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620041" y="3036214"/>
            <a:ext cx="6954838" cy="1371600"/>
          </a:xfrm>
          <a:prstGeom prst="rect">
            <a:avLst/>
          </a:prstGeom>
          <a:solidFill>
            <a:srgbClr val="80808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  <a:contourClr>
              <a:srgbClr val="808080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BADAN TENAGA NUKLIR NASIONAL ( BATAN )</a:t>
            </a:r>
          </a:p>
          <a:p>
            <a:pPr algn="ctr" eaLnBrk="1" hangingPunct="1"/>
            <a:endParaRPr lang="en-US" altLang="en-US" sz="1200" b="1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en-US" altLang="en-US" sz="20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b="1">
                <a:solidFill>
                  <a:srgbClr val="FFFF66"/>
                </a:solidFill>
                <a:latin typeface="Arial Narrow" panose="020B0606020202030204" pitchFamily="34" charset="0"/>
              </a:rPr>
              <a:t>Sebagai Badan Pelaksana: melaksanakan R &amp; D tenaga nuklir   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1104900" y="4724982"/>
            <a:ext cx="6926263" cy="1676400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  <a:contourClr>
              <a:srgbClr val="009900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FFFF"/>
                </a:solidFill>
              </a:rPr>
              <a:t>BADAN PENGAWAS TENAGA NUKLIR ( BAPETEN )</a:t>
            </a:r>
          </a:p>
          <a:p>
            <a:pPr algn="ctr" eaLnBrk="1" hangingPunct="1"/>
            <a:endParaRPr lang="en-US" altLang="en-US" sz="1200" b="1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altLang="en-US" sz="2000" b="1" dirty="0" err="1">
                <a:solidFill>
                  <a:srgbClr val="66CCFF"/>
                </a:solidFill>
              </a:rPr>
              <a:t>Sebagai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Badan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Pengawas</a:t>
            </a:r>
            <a:r>
              <a:rPr lang="en-US" altLang="en-US" sz="2000" b="1" dirty="0">
                <a:solidFill>
                  <a:srgbClr val="66CCFF"/>
                </a:solidFill>
              </a:rPr>
              <a:t>: </a:t>
            </a:r>
          </a:p>
          <a:p>
            <a:pPr algn="ctr" eaLnBrk="1" hangingPunct="1"/>
            <a:r>
              <a:rPr lang="en-US" altLang="en-US" sz="2000" b="1" dirty="0" err="1">
                <a:solidFill>
                  <a:srgbClr val="66CCFF"/>
                </a:solidFill>
              </a:rPr>
              <a:t>melaksanakan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pengawasan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tenaga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nuklir</a:t>
            </a:r>
            <a:r>
              <a:rPr lang="en-US" altLang="en-US" sz="2000" b="1" dirty="0">
                <a:solidFill>
                  <a:srgbClr val="66CCFF"/>
                </a:solidFill>
              </a:rPr>
              <a:t> di Indonesia</a:t>
            </a:r>
          </a:p>
          <a:p>
            <a:pPr algn="ctr" eaLnBrk="1" hangingPunct="1"/>
            <a:r>
              <a:rPr lang="en-US" altLang="en-US" sz="2000" b="1" dirty="0" err="1">
                <a:solidFill>
                  <a:srgbClr val="66CCFF"/>
                </a:solidFill>
              </a:rPr>
              <a:t>Dibentuk</a:t>
            </a:r>
            <a:r>
              <a:rPr lang="en-US" altLang="en-US" sz="2000" b="1" dirty="0">
                <a:solidFill>
                  <a:srgbClr val="66CCFF"/>
                </a:solidFill>
              </a:rPr>
              <a:t> </a:t>
            </a:r>
            <a:r>
              <a:rPr lang="en-US" altLang="en-US" sz="2000" b="1" dirty="0" err="1">
                <a:solidFill>
                  <a:srgbClr val="66CCFF"/>
                </a:solidFill>
              </a:rPr>
              <a:t>pada</a:t>
            </a:r>
            <a:r>
              <a:rPr lang="en-US" altLang="en-US" sz="2000" b="1" dirty="0">
                <a:solidFill>
                  <a:srgbClr val="66CCFF"/>
                </a:solidFill>
              </a:rPr>
              <a:t> 8 Mei </a:t>
            </a:r>
            <a:r>
              <a:rPr lang="en-US" altLang="en-US" sz="2000" b="1" dirty="0" smtClean="0">
                <a:solidFill>
                  <a:srgbClr val="66CCFF"/>
                </a:solidFill>
              </a:rPr>
              <a:t>1998</a:t>
            </a:r>
            <a:endParaRPr lang="en-US" altLang="en-US" sz="2000" b="1" dirty="0">
              <a:solidFill>
                <a:srgbClr val="66CCFF"/>
              </a:solidFill>
            </a:endParaRPr>
          </a:p>
        </p:txBody>
      </p:sp>
      <p:sp>
        <p:nvSpPr>
          <p:cNvPr id="394245" name="AutoShape 5"/>
          <p:cNvSpPr>
            <a:spLocks noChangeArrowheads="1"/>
          </p:cNvSpPr>
          <p:nvPr/>
        </p:nvSpPr>
        <p:spPr bwMode="auto">
          <a:xfrm>
            <a:off x="393700" y="1845021"/>
            <a:ext cx="711200" cy="3117503"/>
          </a:xfrm>
          <a:prstGeom prst="curvedRightArrow">
            <a:avLst>
              <a:gd name="adj1" fmla="val 102500"/>
              <a:gd name="adj2" fmla="val 205000"/>
              <a:gd name="adj3" fmla="val 1423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2796803" y="117046"/>
            <a:ext cx="55439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SEJARAH BAPETEN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0" name="Slide Number Placeholder 4"/>
          <p:cNvSpPr txBox="1">
            <a:spLocks noGrp="1"/>
          </p:cNvSpPr>
          <p:nvPr/>
        </p:nvSpPr>
        <p:spPr bwMode="auto">
          <a:xfrm>
            <a:off x="6856836" y="620440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C3CB7EA-4D7F-4A0F-90C9-6BC8DCE9F580}" type="slidenum">
              <a:rPr lang="en-US" altLang="id-ID" sz="1400"/>
              <a:pPr algn="r" eaLnBrk="1" hangingPunct="1"/>
              <a:t>5</a:t>
            </a:fld>
            <a:endParaRPr lang="en-US" altLang="id-ID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4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nimBg="1" autoUpdateAnimBg="0"/>
      <p:bldP spid="394243" grpId="0" animBg="1" autoUpdateAnimBg="0"/>
      <p:bldP spid="394244" grpId="0" animBg="1" autoUpdateAnimBg="0"/>
      <p:bldP spid="394245" grpId="0" animBg="1"/>
      <p:bldP spid="394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0838" y="190500"/>
            <a:ext cx="7067550" cy="582613"/>
          </a:xfrm>
        </p:spPr>
        <p:txBody>
          <a:bodyPr/>
          <a:lstStyle/>
          <a:p>
            <a:pPr eaLnBrk="1" hangingPunct="1"/>
            <a:r>
              <a:rPr lang="id-ID" altLang="en-US" sz="3200" b="1" dirty="0"/>
              <a:t>Struktur Organisasi</a:t>
            </a:r>
          </a:p>
        </p:txBody>
      </p:sp>
      <p:sp>
        <p:nvSpPr>
          <p:cNvPr id="19459" name="Line 33"/>
          <p:cNvSpPr>
            <a:spLocks noChangeShapeType="1"/>
          </p:cNvSpPr>
          <p:nvPr/>
        </p:nvSpPr>
        <p:spPr bwMode="auto">
          <a:xfrm>
            <a:off x="1714500" y="3213100"/>
            <a:ext cx="1588" cy="381000"/>
          </a:xfrm>
          <a:prstGeom prst="line">
            <a:avLst/>
          </a:prstGeom>
          <a:noFill/>
          <a:ln w="28575" cap="sq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0" name="Line 36"/>
          <p:cNvSpPr>
            <a:spLocks noChangeShapeType="1"/>
          </p:cNvSpPr>
          <p:nvPr/>
        </p:nvSpPr>
        <p:spPr bwMode="auto">
          <a:xfrm>
            <a:off x="4495800" y="2781300"/>
            <a:ext cx="4763" cy="792163"/>
          </a:xfrm>
          <a:prstGeom prst="line">
            <a:avLst/>
          </a:prstGeom>
          <a:noFill/>
          <a:ln w="28575" cap="sq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042988" y="4941888"/>
            <a:ext cx="76438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5613" indent="-455613" defTabSz="457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457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  <a:tab pos="9599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750"/>
              </a:spcBef>
              <a:buFont typeface="Wingdings" panose="05000000000000000000" pitchFamily="2" charset="2"/>
              <a:buChar char=""/>
            </a:pPr>
            <a:endParaRPr lang="id-ID" altLang="en-US" sz="2000" b="1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AutoShape 4"/>
          <p:cNvSpPr>
            <a:spLocks noChangeArrowheads="1"/>
          </p:cNvSpPr>
          <p:nvPr/>
        </p:nvSpPr>
        <p:spPr bwMode="auto">
          <a:xfrm>
            <a:off x="4427538" y="1506538"/>
            <a:ext cx="76200" cy="795337"/>
          </a:xfrm>
          <a:prstGeom prst="downArrow">
            <a:avLst>
              <a:gd name="adj1" fmla="val 50000"/>
              <a:gd name="adj2" fmla="val 260937"/>
            </a:avLst>
          </a:prstGeom>
          <a:solidFill>
            <a:srgbClr val="000066"/>
          </a:solidFill>
          <a:ln w="9525" cap="flat" cmpd="sng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867025" y="1277938"/>
            <a:ext cx="3200400" cy="404812"/>
          </a:xfrm>
          <a:prstGeom prst="rect">
            <a:avLst/>
          </a:prstGeom>
          <a:solidFill>
            <a:srgbClr val="000066"/>
          </a:solidFill>
          <a:ln w="38100" cap="flat" cmpd="dbl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Presiden R</a:t>
            </a:r>
            <a:r>
              <a:rPr lang="id-ID" altLang="en-US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</a:t>
            </a:r>
            <a:endParaRPr lang="en-US" altLang="en-US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539750" y="3649663"/>
            <a:ext cx="2449513" cy="2427287"/>
            <a:chOff x="0" y="0"/>
            <a:chExt cx="3856" cy="3823"/>
          </a:xfrm>
        </p:grpSpPr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0" y="1696"/>
              <a:ext cx="3856" cy="907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cs typeface="Arial" panose="020B0604020202020204" pitchFamily="34" charset="0"/>
                </a:rPr>
                <a:t>Direktorat Pengaturan Pengawasan FRZR</a:t>
              </a:r>
              <a:endParaRPr lang="id-ID" altLang="en-US" b="1">
                <a:cs typeface="Arial" panose="020B0604020202020204" pitchFamily="34" charset="0"/>
              </a:endParaRP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0" y="2602"/>
              <a:ext cx="3856" cy="568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Pusat Pengkajian IBN</a:t>
              </a:r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>
              <a:off x="0" y="3161"/>
              <a:ext cx="3856" cy="663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Pusat Pengkajian FRZR</a:t>
              </a:r>
            </a:p>
          </p:txBody>
        </p:sp>
        <p:sp>
          <p:nvSpPr>
            <p:cNvPr id="19468" name="Rectangle 10"/>
            <p:cNvSpPr>
              <a:spLocks noChangeArrowheads="1"/>
            </p:cNvSpPr>
            <p:nvPr/>
          </p:nvSpPr>
          <p:spPr bwMode="auto">
            <a:xfrm>
              <a:off x="0" y="901"/>
              <a:ext cx="3856" cy="794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cs typeface="Arial" panose="020B0604020202020204" pitchFamily="34" charset="0"/>
                </a:rPr>
                <a:t>Direktorat Pengaturan Pengawasan IBN</a:t>
              </a:r>
            </a:p>
            <a:p>
              <a:pPr algn="ctr" eaLnBrk="1" hangingPunct="1">
                <a:spcBef>
                  <a:spcPct val="20000"/>
                </a:spcBef>
              </a:pPr>
              <a:endParaRPr lang="id-ID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1946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856" cy="870"/>
            </a:xfrm>
            <a:prstGeom prst="rect">
              <a:avLst/>
            </a:prstGeom>
            <a:solidFill>
              <a:srgbClr val="003399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d-ID" altLang="en-US">
                  <a:solidFill>
                    <a:srgbClr val="CCECFF"/>
                  </a:solidFill>
                  <a:cs typeface="Arial" panose="020B0604020202020204" pitchFamily="34" charset="0"/>
                </a:rPr>
                <a:t>Deputi Pengkajian Keselamatan Nuklir</a:t>
              </a:r>
            </a:p>
          </p:txBody>
        </p:sp>
      </p:grp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3132138" y="4687888"/>
            <a:ext cx="2514600" cy="3651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Direktorat Perizinan FRZR</a:t>
            </a:r>
            <a:endParaRPr lang="id-ID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>
            <a:off x="3132138" y="5049838"/>
            <a:ext cx="2514600" cy="3651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cs typeface="Arial" panose="020B0604020202020204" pitchFamily="34" charset="0"/>
              </a:rPr>
              <a:t>Direktorat Inspeksi IBN</a:t>
            </a:r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3132138" y="5414963"/>
            <a:ext cx="2514600" cy="3651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Direkktorat Inspeksi FRZR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3132138" y="4259263"/>
            <a:ext cx="2514600" cy="442912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Direktorat Perizinan IBN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132138" y="3573463"/>
            <a:ext cx="2514600" cy="685800"/>
          </a:xfrm>
          <a:prstGeom prst="rect">
            <a:avLst/>
          </a:prstGeom>
          <a:solidFill>
            <a:srgbClr val="003399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1600">
                <a:solidFill>
                  <a:srgbClr val="CCECFF"/>
                </a:solidFill>
                <a:cs typeface="Arial" panose="020B0604020202020204" pitchFamily="34" charset="0"/>
              </a:rPr>
              <a:t>Deputi Perizinan dan Inspeksi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9144000" y="3673475"/>
            <a:ext cx="1588" cy="2260600"/>
          </a:xfrm>
          <a:prstGeom prst="line">
            <a:avLst/>
          </a:prstGeom>
          <a:noFill/>
          <a:ln w="12700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492500" y="2060575"/>
            <a:ext cx="1871663" cy="709613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 sz="2000">
                <a:solidFill>
                  <a:srgbClr val="000099"/>
                </a:solidFill>
                <a:cs typeface="Arial" panose="020B0604020202020204" pitchFamily="34" charset="0"/>
              </a:rPr>
              <a:t>Kepala </a:t>
            </a:r>
            <a:r>
              <a:rPr lang="en-US" altLang="en-US" sz="2000">
                <a:solidFill>
                  <a:srgbClr val="000099"/>
                </a:solidFill>
                <a:cs typeface="Arial" panose="020B0604020202020204" pitchFamily="34" charset="0"/>
              </a:rPr>
              <a:t>BAPETEN </a:t>
            </a:r>
          </a:p>
        </p:txBody>
      </p:sp>
      <p:sp>
        <p:nvSpPr>
          <p:cNvPr id="19477" name="Rectangle 25"/>
          <p:cNvSpPr>
            <a:spLocks noChangeArrowheads="1"/>
          </p:cNvSpPr>
          <p:nvPr/>
        </p:nvSpPr>
        <p:spPr bwMode="auto">
          <a:xfrm>
            <a:off x="5964238" y="4529138"/>
            <a:ext cx="2438400" cy="457200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99"/>
                </a:solidFill>
                <a:cs typeface="Arial" panose="020B0604020202020204" pitchFamily="34" charset="0"/>
              </a:rPr>
              <a:t>Biro Hukum dan Organisasi</a:t>
            </a:r>
            <a:r>
              <a:rPr lang="en-US" altLang="en-US" sz="1400" b="1">
                <a:solidFill>
                  <a:srgbClr val="00009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9478" name="Rectangle 26"/>
          <p:cNvSpPr>
            <a:spLocks noChangeArrowheads="1"/>
          </p:cNvSpPr>
          <p:nvPr/>
        </p:nvSpPr>
        <p:spPr bwMode="auto">
          <a:xfrm>
            <a:off x="5964238" y="4986338"/>
            <a:ext cx="2438400" cy="458787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Biro Perencanaan</a:t>
            </a:r>
          </a:p>
        </p:txBody>
      </p:sp>
      <p:sp>
        <p:nvSpPr>
          <p:cNvPr id="19479" name="Rectangle 27"/>
          <p:cNvSpPr>
            <a:spLocks noChangeArrowheads="1"/>
          </p:cNvSpPr>
          <p:nvPr/>
        </p:nvSpPr>
        <p:spPr bwMode="auto">
          <a:xfrm>
            <a:off x="5940425" y="4149725"/>
            <a:ext cx="2438400" cy="427038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Biro Umum</a:t>
            </a:r>
          </a:p>
        </p:txBody>
      </p:sp>
      <p:sp>
        <p:nvSpPr>
          <p:cNvPr id="19480" name="Rectangle 28"/>
          <p:cNvSpPr>
            <a:spLocks noChangeArrowheads="1"/>
          </p:cNvSpPr>
          <p:nvPr/>
        </p:nvSpPr>
        <p:spPr bwMode="auto">
          <a:xfrm>
            <a:off x="5940425" y="3644900"/>
            <a:ext cx="2438400" cy="457200"/>
          </a:xfrm>
          <a:prstGeom prst="rect">
            <a:avLst/>
          </a:prstGeom>
          <a:solidFill>
            <a:srgbClr val="003399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altLang="en-US">
                <a:solidFill>
                  <a:srgbClr val="CCECFF"/>
                </a:solidFill>
                <a:cs typeface="Arial" panose="020B0604020202020204" pitchFamily="34" charset="0"/>
              </a:rPr>
              <a:t>Sestama</a:t>
            </a:r>
          </a:p>
        </p:txBody>
      </p:sp>
      <p:sp>
        <p:nvSpPr>
          <p:cNvPr id="19481" name="Rectangle 29"/>
          <p:cNvSpPr>
            <a:spLocks noChangeArrowheads="1"/>
          </p:cNvSpPr>
          <p:nvPr/>
        </p:nvSpPr>
        <p:spPr bwMode="auto">
          <a:xfrm>
            <a:off x="5929313" y="2757488"/>
            <a:ext cx="2438400" cy="31432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In</a:t>
            </a: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spektorat</a:t>
            </a:r>
            <a:endParaRPr lang="en-US" altLang="en-US" sz="1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482" name="Line 42"/>
          <p:cNvSpPr>
            <a:spLocks noChangeShapeType="1"/>
          </p:cNvSpPr>
          <p:nvPr/>
        </p:nvSpPr>
        <p:spPr bwMode="auto">
          <a:xfrm>
            <a:off x="2895600" y="2924175"/>
            <a:ext cx="1600200" cy="1588"/>
          </a:xfrm>
          <a:prstGeom prst="line">
            <a:avLst/>
          </a:prstGeom>
          <a:noFill/>
          <a:ln w="28575" cap="flat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Rectangle 41"/>
          <p:cNvSpPr>
            <a:spLocks noChangeArrowheads="1"/>
          </p:cNvSpPr>
          <p:nvPr/>
        </p:nvSpPr>
        <p:spPr bwMode="auto">
          <a:xfrm>
            <a:off x="533400" y="2781300"/>
            <a:ext cx="2438400" cy="309563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d-ID" alt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Balai Diklat</a:t>
            </a:r>
          </a:p>
        </p:txBody>
      </p:sp>
      <p:cxnSp>
        <p:nvCxnSpPr>
          <p:cNvPr id="19484" name="Straight Connector 35"/>
          <p:cNvCxnSpPr>
            <a:cxnSpLocks noChangeShapeType="1"/>
            <a:stCxn id="19482" idx="1"/>
            <a:endCxn id="19481" idx="1"/>
          </p:cNvCxnSpPr>
          <p:nvPr/>
        </p:nvCxnSpPr>
        <p:spPr bwMode="auto">
          <a:xfrm rot="5400000" flipH="1" flipV="1">
            <a:off x="5207000" y="2203450"/>
            <a:ext cx="11113" cy="1433513"/>
          </a:xfrm>
          <a:prstGeom prst="line">
            <a:avLst/>
          </a:prstGeom>
          <a:noFill/>
          <a:ln w="28575" cap="flat" cmpd="sng">
            <a:solidFill>
              <a:srgbClr val="191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5" name="Straight Connector 46"/>
          <p:cNvCxnSpPr>
            <a:cxnSpLocks noChangeShapeType="1"/>
            <a:stCxn id="19459" idx="0"/>
          </p:cNvCxnSpPr>
          <p:nvPr/>
        </p:nvCxnSpPr>
        <p:spPr bwMode="auto">
          <a:xfrm rot="16200000" flipH="1">
            <a:off x="4428331" y="499269"/>
            <a:ext cx="1588" cy="5429250"/>
          </a:xfrm>
          <a:prstGeom prst="line">
            <a:avLst/>
          </a:prstGeom>
          <a:noFill/>
          <a:ln w="28575" cap="flat" cmpd="sng">
            <a:solidFill>
              <a:srgbClr val="191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86" name="AutoShape 30"/>
          <p:cNvCxnSpPr>
            <a:cxnSpLocks noChangeShapeType="1"/>
            <a:stCxn id="19485" idx="1"/>
            <a:endCxn id="19480" idx="0"/>
          </p:cNvCxnSpPr>
          <p:nvPr/>
        </p:nvCxnSpPr>
        <p:spPr bwMode="auto">
          <a:xfrm>
            <a:off x="7143750" y="3214688"/>
            <a:ext cx="15875" cy="430212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9487" name="Group 31"/>
          <p:cNvGrpSpPr>
            <a:grpSpLocks/>
          </p:cNvGrpSpPr>
          <p:nvPr/>
        </p:nvGrpSpPr>
        <p:grpSpPr bwMode="auto">
          <a:xfrm>
            <a:off x="3132138" y="3573463"/>
            <a:ext cx="2514600" cy="2557462"/>
            <a:chOff x="0" y="0"/>
            <a:chExt cx="3960" cy="4027"/>
          </a:xfrm>
        </p:grpSpPr>
        <p:sp>
          <p:nvSpPr>
            <p:cNvPr id="19488" name="Rectangle 16"/>
            <p:cNvSpPr>
              <a:spLocks noChangeArrowheads="1"/>
            </p:cNvSpPr>
            <p:nvPr/>
          </p:nvSpPr>
          <p:spPr bwMode="auto">
            <a:xfrm>
              <a:off x="0" y="3453"/>
              <a:ext cx="3960" cy="575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Direktorat Kesiapsiagaan </a:t>
              </a:r>
              <a:endParaRPr lang="id-ID" altLang="en-US" sz="1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89" name="Rectangle 13"/>
            <p:cNvSpPr>
              <a:spLocks noChangeArrowheads="1"/>
            </p:cNvSpPr>
            <p:nvPr/>
          </p:nvSpPr>
          <p:spPr bwMode="auto">
            <a:xfrm>
              <a:off x="0" y="1755"/>
              <a:ext cx="3960" cy="575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Direktorat Perizinan FRZR</a:t>
              </a:r>
              <a:endParaRPr lang="id-ID" altLang="en-US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90" name="Rectangle 14"/>
            <p:cNvSpPr>
              <a:spLocks noChangeArrowheads="1"/>
            </p:cNvSpPr>
            <p:nvPr/>
          </p:nvSpPr>
          <p:spPr bwMode="auto">
            <a:xfrm>
              <a:off x="0" y="2325"/>
              <a:ext cx="3960" cy="575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cs typeface="Arial" panose="020B0604020202020204" pitchFamily="34" charset="0"/>
                </a:rPr>
                <a:t>Direktorat Inspeksi IBN</a:t>
              </a:r>
              <a:endParaRPr lang="id-ID" altLang="en-US"/>
            </a:p>
          </p:txBody>
        </p:sp>
        <p:sp>
          <p:nvSpPr>
            <p:cNvPr id="19491" name="Rectangle 15"/>
            <p:cNvSpPr>
              <a:spLocks noChangeArrowheads="1"/>
            </p:cNvSpPr>
            <p:nvPr/>
          </p:nvSpPr>
          <p:spPr bwMode="auto">
            <a:xfrm>
              <a:off x="0" y="2900"/>
              <a:ext cx="3960" cy="575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Direkktorat Inspeksi FRZR</a:t>
              </a:r>
              <a:endParaRPr lang="id-ID" altLang="en-US"/>
            </a:p>
          </p:txBody>
        </p:sp>
        <p:sp>
          <p:nvSpPr>
            <p:cNvPr id="19492" name="Rectangle 17"/>
            <p:cNvSpPr>
              <a:spLocks noChangeArrowheads="1"/>
            </p:cNvSpPr>
            <p:nvPr/>
          </p:nvSpPr>
          <p:spPr bwMode="auto">
            <a:xfrm>
              <a:off x="0" y="1080"/>
              <a:ext cx="3960" cy="697"/>
            </a:xfrm>
            <a:prstGeom prst="rect">
              <a:avLst/>
            </a:prstGeom>
            <a:solidFill>
              <a:srgbClr val="FFCCFF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id-ID" altLang="en-US" sz="1400" b="1">
                  <a:solidFill>
                    <a:srgbClr val="000000"/>
                  </a:solidFill>
                  <a:cs typeface="Arial" panose="020B0604020202020204" pitchFamily="34" charset="0"/>
                </a:rPr>
                <a:t>Direktorat Perizinan IBN</a:t>
              </a:r>
              <a:endParaRPr lang="id-ID" altLang="en-US"/>
            </a:p>
          </p:txBody>
        </p:sp>
        <p:sp>
          <p:nvSpPr>
            <p:cNvPr id="19493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3960" cy="1080"/>
            </a:xfrm>
            <a:prstGeom prst="rect">
              <a:avLst/>
            </a:prstGeom>
            <a:solidFill>
              <a:srgbClr val="003399"/>
            </a:solidFill>
            <a:ln w="9525" cap="flat" cmpd="sng">
              <a:solidFill>
                <a:srgbClr val="33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d-ID" altLang="en-US" sz="1600">
                  <a:solidFill>
                    <a:srgbClr val="CCECFF"/>
                  </a:solidFill>
                  <a:cs typeface="Arial" panose="020B0604020202020204" pitchFamily="34" charset="0"/>
                </a:rPr>
                <a:t>Deputi Perizinan dan Inspeksi</a:t>
              </a:r>
              <a:endParaRPr lang="id-ID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ADA-9B18-4E7B-9CE7-D5C1B4F58BD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04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059" y="2061019"/>
            <a:ext cx="5183927" cy="1143000"/>
          </a:xfrm>
          <a:solidFill>
            <a:srgbClr val="FFFF00"/>
          </a:solidFill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d-ID" altLang="en-US" sz="6000" b="1" dirty="0" smtClean="0">
                <a:solidFill>
                  <a:srgbClr val="990000"/>
                </a:solidFill>
                <a:latin typeface="Source Sans Pro Black" pitchFamily="34" charset="0"/>
                <a:ea typeface="Source Sans Pro Black" pitchFamily="34" charset="0"/>
              </a:rPr>
              <a:t>R A D I A S I</a:t>
            </a:r>
            <a:endParaRPr lang="en-AU" altLang="en-US" sz="6000" b="1" dirty="0">
              <a:solidFill>
                <a:srgbClr val="FF3300"/>
              </a:solidFill>
              <a:latin typeface="Source Sans Pro Black" pitchFamily="34" charset="0"/>
              <a:ea typeface="Source Sans Pro Black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64039" y="4004992"/>
            <a:ext cx="71999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id-ID" altLang="en-US" sz="2800" b="1" dirty="0" smtClean="0">
                <a:solidFill>
                  <a:srgbClr val="FFC000"/>
                </a:solidFill>
                <a:latin typeface="Source Sans Pro Black" pitchFamily="34" charset="0"/>
                <a:ea typeface="Source Sans Pro Black" pitchFamily="34" charset="0"/>
              </a:rPr>
              <a:t>Energi yang dipancarkan </a:t>
            </a:r>
            <a:r>
              <a:rPr lang="id-ID" altLang="en-US" sz="2800" b="1" dirty="0" smtClean="0">
                <a:solidFill>
                  <a:srgbClr val="00B0F0"/>
                </a:solidFill>
                <a:latin typeface="Source Sans Pro Black" pitchFamily="34" charset="0"/>
                <a:ea typeface="Source Sans Pro Black" pitchFamily="34" charset="0"/>
              </a:rPr>
              <a:t>dalam bentuk partikel atau gelombang</a:t>
            </a:r>
            <a:endParaRPr kumimoji="0" lang="en-AU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 Black" pitchFamily="34" charset="0"/>
              <a:ea typeface="Source Sans Pro Black" pitchFamily="34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C0A3-C666-43C3-9DA9-94DE71B2DC6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59ABF-A42E-41D9-957B-5AD05C9353D9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12290" name="Picture 2" descr="F:\Spect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2" y="1289518"/>
            <a:ext cx="8424936" cy="55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8900" y="188913"/>
            <a:ext cx="6356350" cy="642937"/>
          </a:xfrm>
          <a:solidFill>
            <a:srgbClr val="FF9900"/>
          </a:solidFill>
          <a:ln>
            <a:solidFill>
              <a:srgbClr val="FF9966"/>
            </a:solidFill>
          </a:ln>
        </p:spPr>
        <p:txBody>
          <a:bodyPr/>
          <a:lstStyle/>
          <a:p>
            <a:r>
              <a:rPr lang="id-ID" altLang="zh-CN" sz="2800" b="1" dirty="0" smtClean="0"/>
              <a:t>RADIASI</a:t>
            </a:r>
          </a:p>
        </p:txBody>
      </p:sp>
      <p:sp>
        <p:nvSpPr>
          <p:cNvPr id="6" name="Slide Number Placeholder 1"/>
          <p:cNvSpPr txBox="1">
            <a:spLocks noGrp="1" noChangeArrowheads="1"/>
          </p:cNvSpPr>
          <p:nvPr/>
        </p:nvSpPr>
        <p:spPr bwMode="auto">
          <a:xfrm>
            <a:off x="7010400" y="63003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altLang="id-ID" sz="1400" dirty="0" smtClean="0"/>
              <a:t>8</a:t>
            </a:r>
            <a:endParaRPr lang="en-US" altLang="id-ID" sz="1400" dirty="0"/>
          </a:p>
        </p:txBody>
      </p:sp>
    </p:spTree>
    <p:extLst>
      <p:ext uri="{BB962C8B-B14F-4D97-AF65-F5344CB8AC3E}">
        <p14:creationId xmlns:p14="http://schemas.microsoft.com/office/powerpoint/2010/main" val="208326302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023" y="261044"/>
            <a:ext cx="6058732" cy="582612"/>
          </a:xfrm>
          <a:solidFill>
            <a:srgbClr val="FF0000"/>
          </a:solidFill>
        </p:spPr>
        <p:txBody>
          <a:bodyPr/>
          <a:lstStyle/>
          <a:p>
            <a:r>
              <a:rPr lang="id-ID" sz="4000" b="1" dirty="0" smtClean="0"/>
              <a:t>Radiasi Pengion</a:t>
            </a:r>
            <a:endParaRPr lang="id-ID" sz="4000" b="1" dirty="0"/>
          </a:p>
        </p:txBody>
      </p:sp>
      <p:pic>
        <p:nvPicPr>
          <p:cNvPr id="54274" name="Picture 2" descr="Daya tembus beberapa radiasi peng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57" y="1269030"/>
            <a:ext cx="8135887" cy="518392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7249" y="6353713"/>
            <a:ext cx="2133600" cy="476250"/>
          </a:xfrm>
        </p:spPr>
        <p:txBody>
          <a:bodyPr/>
          <a:lstStyle/>
          <a:p>
            <a:fld id="{24EDC0A3-C666-43C3-9DA9-94DE71B2DC68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ata Pie Charts">
  <a:themeElements>
    <a:clrScheme name="1_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1_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Pages>0</Pages>
  <Words>933</Words>
  <Characters>0</Characters>
  <Application>Microsoft Office PowerPoint</Application>
  <DocSecurity>0</DocSecurity>
  <PresentationFormat>On-screen Show (4:3)</PresentationFormat>
  <Lines>0</Lines>
  <Paragraphs>302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SimSun</vt:lpstr>
      <vt:lpstr>AcmeFont</vt:lpstr>
      <vt:lpstr>Agency FB</vt:lpstr>
      <vt:lpstr>Andalus</vt:lpstr>
      <vt:lpstr>Arial</vt:lpstr>
      <vt:lpstr>Arial Narrow</vt:lpstr>
      <vt:lpstr>Calibri</vt:lpstr>
      <vt:lpstr>Georgia</vt:lpstr>
      <vt:lpstr>Jokerman</vt:lpstr>
      <vt:lpstr>Lucida Sans</vt:lpstr>
      <vt:lpstr>Source Sans Pro Black</vt:lpstr>
      <vt:lpstr>Tahoma</vt:lpstr>
      <vt:lpstr>Times New Roman</vt:lpstr>
      <vt:lpstr>Verdana</vt:lpstr>
      <vt:lpstr>Wingdings</vt:lpstr>
      <vt:lpstr>Data Pie Charts</vt:lpstr>
      <vt:lpstr>1_Data Pie Charts</vt:lpstr>
      <vt:lpstr>Photo Editor Photo</vt:lpstr>
      <vt:lpstr>KEBIJAKAN PENGAWASAN PEMANFAATAN TENAGA NUKLIR DI INDONESIA</vt:lpstr>
      <vt:lpstr>BIODATA</vt:lpstr>
      <vt:lpstr>PowerPoint Presentation</vt:lpstr>
      <vt:lpstr>PowerPoint Presentation</vt:lpstr>
      <vt:lpstr>PowerPoint Presentation</vt:lpstr>
      <vt:lpstr>Struktur Organisasi</vt:lpstr>
      <vt:lpstr>PowerPoint Presentation</vt:lpstr>
      <vt:lpstr>RADIASI</vt:lpstr>
      <vt:lpstr>Radiasi Pengion</vt:lpstr>
      <vt:lpstr>Tanda Radiasi Pengion</vt:lpstr>
      <vt:lpstr>LABEL “KATEGORI II - KUNING”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Efek Jangka Panjang</vt:lpstr>
      <vt:lpstr>PowerPoint Presentation</vt:lpstr>
      <vt:lpstr>PowerPoint Presentation</vt:lpstr>
      <vt:lpstr>PowerPoint Presentation</vt:lpstr>
      <vt:lpstr>PowerPoint Presentation</vt:lpstr>
      <vt:lpstr>Hierarki Peraturan Keselamatan Nuklir  </vt:lpstr>
      <vt:lpstr>Peta Pemegang Izin Pemanfaatan Tenaga Nuklir</vt:lpstr>
      <vt:lpstr>Penegakan Hukum</vt:lpstr>
      <vt:lpstr>PowerPoint Presentation</vt:lpstr>
      <vt:lpstr>Penutup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Presentasi BAPETEN 2015</dc:title>
  <dc:creator>Humas BHO</dc:creator>
  <cp:lastModifiedBy>User</cp:lastModifiedBy>
  <cp:revision>169</cp:revision>
  <dcterms:created xsi:type="dcterms:W3CDTF">2011-09-23T15:07:58Z</dcterms:created>
  <dcterms:modified xsi:type="dcterms:W3CDTF">2017-03-21T12:32:40Z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Humas BHO BAPETEN</vt:lpwstr>
  </property>
  <property fmtid="{D5CDD505-2E9C-101B-9397-08002B2CF9AE}" pid="3" name="Date Completed">
    <vt:lpwstr>8 September 2015</vt:lpwstr>
  </property>
  <property fmtid="{D5CDD505-2E9C-101B-9397-08002B2CF9AE}" pid="4" name="KSOProductBuildVer">
    <vt:lpwstr>1033-9.1.0.4674</vt:lpwstr>
  </property>
</Properties>
</file>