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277" r:id="rId2"/>
    <p:sldId id="290" r:id="rId3"/>
    <p:sldId id="324" r:id="rId4"/>
    <p:sldId id="325" r:id="rId5"/>
    <p:sldId id="326" r:id="rId6"/>
    <p:sldId id="306" r:id="rId7"/>
    <p:sldId id="308" r:id="rId8"/>
    <p:sldId id="327" r:id="rId9"/>
    <p:sldId id="328" r:id="rId10"/>
    <p:sldId id="331" r:id="rId11"/>
    <p:sldId id="329" r:id="rId12"/>
    <p:sldId id="332" r:id="rId13"/>
    <p:sldId id="333" r:id="rId14"/>
    <p:sldId id="334" r:id="rId15"/>
    <p:sldId id="297" r:id="rId16"/>
    <p:sldId id="298" r:id="rId17"/>
    <p:sldId id="320" r:id="rId18"/>
    <p:sldId id="321" r:id="rId19"/>
    <p:sldId id="335" r:id="rId20"/>
    <p:sldId id="336" r:id="rId21"/>
    <p:sldId id="337" r:id="rId22"/>
    <p:sldId id="338" r:id="rId23"/>
    <p:sldId id="339" r:id="rId24"/>
    <p:sldId id="340" r:id="rId25"/>
    <p:sldId id="289" r:id="rId26"/>
  </p:sldIdLst>
  <p:sldSz cx="9144000" cy="6858000" type="screen4x3"/>
  <p:notesSz cx="6858000" cy="9144000"/>
  <p:defaultTextStyle>
    <a:defPPr>
      <a:defRPr lang="ar-L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65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L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CA3F27C-C823-4960-ACB6-446BE526A7F4}" type="datetimeFigureOut">
              <a:rPr lang="ar-LY" smtClean="0"/>
              <a:pPr/>
              <a:t>22/08/1438</a:t>
            </a:fld>
            <a:endParaRPr lang="ar-L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L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L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L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C18A78-8651-4204-BBCD-1974D7516769}" type="slidenum">
              <a:rPr lang="ar-LY" smtClean="0"/>
              <a:pPr/>
              <a:t>‹#›</a:t>
            </a:fld>
            <a:endParaRPr lang="ar-LY"/>
          </a:p>
        </p:txBody>
      </p:sp>
    </p:spTree>
    <p:extLst>
      <p:ext uri="{BB962C8B-B14F-4D97-AF65-F5344CB8AC3E}">
        <p14:creationId xmlns="" xmlns:p14="http://schemas.microsoft.com/office/powerpoint/2010/main" val="9828188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21C18A78-8651-4204-BBCD-1974D7516769}" type="slidenum">
              <a:rPr lang="ar-LY" smtClean="0"/>
              <a:pPr/>
              <a:t>7</a:t>
            </a:fld>
            <a:endParaRPr lang="ar-LY"/>
          </a:p>
        </p:txBody>
      </p:sp>
    </p:spTree>
    <p:extLst>
      <p:ext uri="{BB962C8B-B14F-4D97-AF65-F5344CB8AC3E}">
        <p14:creationId xmlns="" xmlns:p14="http://schemas.microsoft.com/office/powerpoint/2010/main" val="282045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L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LY"/>
          </a:p>
        </p:txBody>
      </p:sp>
      <p:sp>
        <p:nvSpPr>
          <p:cNvPr id="4" name="عنصر نائب للتاريخ 3"/>
          <p:cNvSpPr>
            <a:spLocks noGrp="1"/>
          </p:cNvSpPr>
          <p:nvPr>
            <p:ph type="dt" sz="half" idx="10"/>
          </p:nvPr>
        </p:nvSpPr>
        <p:spPr/>
        <p:txBody>
          <a:bodyPr/>
          <a:lstStyle/>
          <a:p>
            <a:fld id="{A90D38DC-E9F2-4166-9DF8-6FDB6F2E6478}" type="datetimeFigureOut">
              <a:rPr lang="ar-LY" smtClean="0"/>
              <a:pPr/>
              <a:t>22/08/1438</a:t>
            </a:fld>
            <a:endParaRPr lang="ar-LY"/>
          </a:p>
        </p:txBody>
      </p:sp>
      <p:sp>
        <p:nvSpPr>
          <p:cNvPr id="5" name="عنصر نائب للتذييل 4"/>
          <p:cNvSpPr>
            <a:spLocks noGrp="1"/>
          </p:cNvSpPr>
          <p:nvPr>
            <p:ph type="ftr" sz="quarter" idx="11"/>
          </p:nvPr>
        </p:nvSpPr>
        <p:spPr/>
        <p:txBody>
          <a:bodyPr/>
          <a:lstStyle/>
          <a:p>
            <a:endParaRPr lang="ar-LY"/>
          </a:p>
        </p:txBody>
      </p:sp>
      <p:sp>
        <p:nvSpPr>
          <p:cNvPr id="6" name="عنصر نائب لرقم الشريحة 5"/>
          <p:cNvSpPr>
            <a:spLocks noGrp="1"/>
          </p:cNvSpPr>
          <p:nvPr>
            <p:ph type="sldNum" sz="quarter" idx="12"/>
          </p:nvPr>
        </p:nvSpPr>
        <p:spPr/>
        <p:txBody>
          <a:bodyPr/>
          <a:lstStyle/>
          <a:p>
            <a:fld id="{485C730A-01FF-4BFB-AC45-15533B87F4B6}" type="slidenum">
              <a:rPr lang="ar-LY" smtClean="0"/>
              <a:pPr/>
              <a:t>‹#›</a:t>
            </a:fld>
            <a:endParaRPr lang="ar-L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L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LY"/>
          </a:p>
        </p:txBody>
      </p:sp>
      <p:sp>
        <p:nvSpPr>
          <p:cNvPr id="4" name="عنصر نائب للتاريخ 3"/>
          <p:cNvSpPr>
            <a:spLocks noGrp="1"/>
          </p:cNvSpPr>
          <p:nvPr>
            <p:ph type="dt" sz="half" idx="10"/>
          </p:nvPr>
        </p:nvSpPr>
        <p:spPr/>
        <p:txBody>
          <a:bodyPr/>
          <a:lstStyle/>
          <a:p>
            <a:fld id="{A90D38DC-E9F2-4166-9DF8-6FDB6F2E6478}" type="datetimeFigureOut">
              <a:rPr lang="ar-LY" smtClean="0"/>
              <a:pPr/>
              <a:t>22/08/1438</a:t>
            </a:fld>
            <a:endParaRPr lang="ar-LY"/>
          </a:p>
        </p:txBody>
      </p:sp>
      <p:sp>
        <p:nvSpPr>
          <p:cNvPr id="5" name="عنصر نائب للتذييل 4"/>
          <p:cNvSpPr>
            <a:spLocks noGrp="1"/>
          </p:cNvSpPr>
          <p:nvPr>
            <p:ph type="ftr" sz="quarter" idx="11"/>
          </p:nvPr>
        </p:nvSpPr>
        <p:spPr/>
        <p:txBody>
          <a:bodyPr/>
          <a:lstStyle/>
          <a:p>
            <a:endParaRPr lang="ar-LY"/>
          </a:p>
        </p:txBody>
      </p:sp>
      <p:sp>
        <p:nvSpPr>
          <p:cNvPr id="6" name="عنصر نائب لرقم الشريحة 5"/>
          <p:cNvSpPr>
            <a:spLocks noGrp="1"/>
          </p:cNvSpPr>
          <p:nvPr>
            <p:ph type="sldNum" sz="quarter" idx="12"/>
          </p:nvPr>
        </p:nvSpPr>
        <p:spPr/>
        <p:txBody>
          <a:bodyPr/>
          <a:lstStyle/>
          <a:p>
            <a:fld id="{485C730A-01FF-4BFB-AC45-15533B87F4B6}" type="slidenum">
              <a:rPr lang="ar-LY" smtClean="0"/>
              <a:pPr/>
              <a:t>‹#›</a:t>
            </a:fld>
            <a:endParaRPr lang="ar-L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L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LY"/>
          </a:p>
        </p:txBody>
      </p:sp>
      <p:sp>
        <p:nvSpPr>
          <p:cNvPr id="4" name="عنصر نائب للتاريخ 3"/>
          <p:cNvSpPr>
            <a:spLocks noGrp="1"/>
          </p:cNvSpPr>
          <p:nvPr>
            <p:ph type="dt" sz="half" idx="10"/>
          </p:nvPr>
        </p:nvSpPr>
        <p:spPr/>
        <p:txBody>
          <a:bodyPr/>
          <a:lstStyle/>
          <a:p>
            <a:fld id="{A90D38DC-E9F2-4166-9DF8-6FDB6F2E6478}" type="datetimeFigureOut">
              <a:rPr lang="ar-LY" smtClean="0"/>
              <a:pPr/>
              <a:t>22/08/1438</a:t>
            </a:fld>
            <a:endParaRPr lang="ar-LY"/>
          </a:p>
        </p:txBody>
      </p:sp>
      <p:sp>
        <p:nvSpPr>
          <p:cNvPr id="5" name="عنصر نائب للتذييل 4"/>
          <p:cNvSpPr>
            <a:spLocks noGrp="1"/>
          </p:cNvSpPr>
          <p:nvPr>
            <p:ph type="ftr" sz="quarter" idx="11"/>
          </p:nvPr>
        </p:nvSpPr>
        <p:spPr/>
        <p:txBody>
          <a:bodyPr/>
          <a:lstStyle/>
          <a:p>
            <a:endParaRPr lang="ar-LY"/>
          </a:p>
        </p:txBody>
      </p:sp>
      <p:sp>
        <p:nvSpPr>
          <p:cNvPr id="6" name="عنصر نائب لرقم الشريحة 5"/>
          <p:cNvSpPr>
            <a:spLocks noGrp="1"/>
          </p:cNvSpPr>
          <p:nvPr>
            <p:ph type="sldNum" sz="quarter" idx="12"/>
          </p:nvPr>
        </p:nvSpPr>
        <p:spPr/>
        <p:txBody>
          <a:bodyPr/>
          <a:lstStyle/>
          <a:p>
            <a:fld id="{485C730A-01FF-4BFB-AC45-15533B87F4B6}" type="slidenum">
              <a:rPr lang="ar-LY" smtClean="0"/>
              <a:pPr/>
              <a:t>‹#›</a:t>
            </a:fld>
            <a:endParaRPr lang="ar-L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L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LY"/>
          </a:p>
        </p:txBody>
      </p:sp>
      <p:sp>
        <p:nvSpPr>
          <p:cNvPr id="4" name="عنصر نائب للتاريخ 3"/>
          <p:cNvSpPr>
            <a:spLocks noGrp="1"/>
          </p:cNvSpPr>
          <p:nvPr>
            <p:ph type="dt" sz="half" idx="10"/>
          </p:nvPr>
        </p:nvSpPr>
        <p:spPr/>
        <p:txBody>
          <a:bodyPr/>
          <a:lstStyle/>
          <a:p>
            <a:fld id="{A90D38DC-E9F2-4166-9DF8-6FDB6F2E6478}" type="datetimeFigureOut">
              <a:rPr lang="ar-LY" smtClean="0"/>
              <a:pPr/>
              <a:t>22/08/1438</a:t>
            </a:fld>
            <a:endParaRPr lang="ar-LY"/>
          </a:p>
        </p:txBody>
      </p:sp>
      <p:sp>
        <p:nvSpPr>
          <p:cNvPr id="5" name="عنصر نائب للتذييل 4"/>
          <p:cNvSpPr>
            <a:spLocks noGrp="1"/>
          </p:cNvSpPr>
          <p:nvPr>
            <p:ph type="ftr" sz="quarter" idx="11"/>
          </p:nvPr>
        </p:nvSpPr>
        <p:spPr/>
        <p:txBody>
          <a:bodyPr/>
          <a:lstStyle/>
          <a:p>
            <a:endParaRPr lang="ar-LY"/>
          </a:p>
        </p:txBody>
      </p:sp>
      <p:sp>
        <p:nvSpPr>
          <p:cNvPr id="6" name="عنصر نائب لرقم الشريحة 5"/>
          <p:cNvSpPr>
            <a:spLocks noGrp="1"/>
          </p:cNvSpPr>
          <p:nvPr>
            <p:ph type="sldNum" sz="quarter" idx="12"/>
          </p:nvPr>
        </p:nvSpPr>
        <p:spPr/>
        <p:txBody>
          <a:bodyPr/>
          <a:lstStyle/>
          <a:p>
            <a:fld id="{485C730A-01FF-4BFB-AC45-15533B87F4B6}" type="slidenum">
              <a:rPr lang="ar-LY" smtClean="0"/>
              <a:pPr/>
              <a:t>‹#›</a:t>
            </a:fld>
            <a:endParaRPr lang="ar-L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L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90D38DC-E9F2-4166-9DF8-6FDB6F2E6478}" type="datetimeFigureOut">
              <a:rPr lang="ar-LY" smtClean="0"/>
              <a:pPr/>
              <a:t>22/08/1438</a:t>
            </a:fld>
            <a:endParaRPr lang="ar-LY"/>
          </a:p>
        </p:txBody>
      </p:sp>
      <p:sp>
        <p:nvSpPr>
          <p:cNvPr id="5" name="عنصر نائب للتذييل 4"/>
          <p:cNvSpPr>
            <a:spLocks noGrp="1"/>
          </p:cNvSpPr>
          <p:nvPr>
            <p:ph type="ftr" sz="quarter" idx="11"/>
          </p:nvPr>
        </p:nvSpPr>
        <p:spPr/>
        <p:txBody>
          <a:bodyPr/>
          <a:lstStyle/>
          <a:p>
            <a:endParaRPr lang="ar-LY"/>
          </a:p>
        </p:txBody>
      </p:sp>
      <p:sp>
        <p:nvSpPr>
          <p:cNvPr id="6" name="عنصر نائب لرقم الشريحة 5"/>
          <p:cNvSpPr>
            <a:spLocks noGrp="1"/>
          </p:cNvSpPr>
          <p:nvPr>
            <p:ph type="sldNum" sz="quarter" idx="12"/>
          </p:nvPr>
        </p:nvSpPr>
        <p:spPr/>
        <p:txBody>
          <a:bodyPr/>
          <a:lstStyle/>
          <a:p>
            <a:fld id="{485C730A-01FF-4BFB-AC45-15533B87F4B6}" type="slidenum">
              <a:rPr lang="ar-LY" smtClean="0"/>
              <a:pPr/>
              <a:t>‹#›</a:t>
            </a:fld>
            <a:endParaRPr lang="ar-L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L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L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LY"/>
          </a:p>
        </p:txBody>
      </p:sp>
      <p:sp>
        <p:nvSpPr>
          <p:cNvPr id="5" name="عنصر نائب للتاريخ 4"/>
          <p:cNvSpPr>
            <a:spLocks noGrp="1"/>
          </p:cNvSpPr>
          <p:nvPr>
            <p:ph type="dt" sz="half" idx="10"/>
          </p:nvPr>
        </p:nvSpPr>
        <p:spPr/>
        <p:txBody>
          <a:bodyPr/>
          <a:lstStyle/>
          <a:p>
            <a:fld id="{A90D38DC-E9F2-4166-9DF8-6FDB6F2E6478}" type="datetimeFigureOut">
              <a:rPr lang="ar-LY" smtClean="0"/>
              <a:pPr/>
              <a:t>22/08/1438</a:t>
            </a:fld>
            <a:endParaRPr lang="ar-LY"/>
          </a:p>
        </p:txBody>
      </p:sp>
      <p:sp>
        <p:nvSpPr>
          <p:cNvPr id="6" name="عنصر نائب للتذييل 5"/>
          <p:cNvSpPr>
            <a:spLocks noGrp="1"/>
          </p:cNvSpPr>
          <p:nvPr>
            <p:ph type="ftr" sz="quarter" idx="11"/>
          </p:nvPr>
        </p:nvSpPr>
        <p:spPr/>
        <p:txBody>
          <a:bodyPr/>
          <a:lstStyle/>
          <a:p>
            <a:endParaRPr lang="ar-LY"/>
          </a:p>
        </p:txBody>
      </p:sp>
      <p:sp>
        <p:nvSpPr>
          <p:cNvPr id="7" name="عنصر نائب لرقم الشريحة 6"/>
          <p:cNvSpPr>
            <a:spLocks noGrp="1"/>
          </p:cNvSpPr>
          <p:nvPr>
            <p:ph type="sldNum" sz="quarter" idx="12"/>
          </p:nvPr>
        </p:nvSpPr>
        <p:spPr/>
        <p:txBody>
          <a:bodyPr/>
          <a:lstStyle/>
          <a:p>
            <a:fld id="{485C730A-01FF-4BFB-AC45-15533B87F4B6}" type="slidenum">
              <a:rPr lang="ar-LY" smtClean="0"/>
              <a:pPr/>
              <a:t>‹#›</a:t>
            </a:fld>
            <a:endParaRPr lang="ar-L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L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L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LY"/>
          </a:p>
        </p:txBody>
      </p:sp>
      <p:sp>
        <p:nvSpPr>
          <p:cNvPr id="7" name="عنصر نائب للتاريخ 6"/>
          <p:cNvSpPr>
            <a:spLocks noGrp="1"/>
          </p:cNvSpPr>
          <p:nvPr>
            <p:ph type="dt" sz="half" idx="10"/>
          </p:nvPr>
        </p:nvSpPr>
        <p:spPr/>
        <p:txBody>
          <a:bodyPr/>
          <a:lstStyle/>
          <a:p>
            <a:fld id="{A90D38DC-E9F2-4166-9DF8-6FDB6F2E6478}" type="datetimeFigureOut">
              <a:rPr lang="ar-LY" smtClean="0"/>
              <a:pPr/>
              <a:t>22/08/1438</a:t>
            </a:fld>
            <a:endParaRPr lang="ar-LY"/>
          </a:p>
        </p:txBody>
      </p:sp>
      <p:sp>
        <p:nvSpPr>
          <p:cNvPr id="8" name="عنصر نائب للتذييل 7"/>
          <p:cNvSpPr>
            <a:spLocks noGrp="1"/>
          </p:cNvSpPr>
          <p:nvPr>
            <p:ph type="ftr" sz="quarter" idx="11"/>
          </p:nvPr>
        </p:nvSpPr>
        <p:spPr/>
        <p:txBody>
          <a:bodyPr/>
          <a:lstStyle/>
          <a:p>
            <a:endParaRPr lang="ar-LY"/>
          </a:p>
        </p:txBody>
      </p:sp>
      <p:sp>
        <p:nvSpPr>
          <p:cNvPr id="9" name="عنصر نائب لرقم الشريحة 8"/>
          <p:cNvSpPr>
            <a:spLocks noGrp="1"/>
          </p:cNvSpPr>
          <p:nvPr>
            <p:ph type="sldNum" sz="quarter" idx="12"/>
          </p:nvPr>
        </p:nvSpPr>
        <p:spPr/>
        <p:txBody>
          <a:bodyPr/>
          <a:lstStyle/>
          <a:p>
            <a:fld id="{485C730A-01FF-4BFB-AC45-15533B87F4B6}" type="slidenum">
              <a:rPr lang="ar-LY" smtClean="0"/>
              <a:pPr/>
              <a:t>‹#›</a:t>
            </a:fld>
            <a:endParaRPr lang="ar-L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LY"/>
          </a:p>
        </p:txBody>
      </p:sp>
      <p:sp>
        <p:nvSpPr>
          <p:cNvPr id="3" name="عنصر نائب للتاريخ 2"/>
          <p:cNvSpPr>
            <a:spLocks noGrp="1"/>
          </p:cNvSpPr>
          <p:nvPr>
            <p:ph type="dt" sz="half" idx="10"/>
          </p:nvPr>
        </p:nvSpPr>
        <p:spPr/>
        <p:txBody>
          <a:bodyPr/>
          <a:lstStyle/>
          <a:p>
            <a:fld id="{A90D38DC-E9F2-4166-9DF8-6FDB6F2E6478}" type="datetimeFigureOut">
              <a:rPr lang="ar-LY" smtClean="0"/>
              <a:pPr/>
              <a:t>22/08/1438</a:t>
            </a:fld>
            <a:endParaRPr lang="ar-LY"/>
          </a:p>
        </p:txBody>
      </p:sp>
      <p:sp>
        <p:nvSpPr>
          <p:cNvPr id="4" name="عنصر نائب للتذييل 3"/>
          <p:cNvSpPr>
            <a:spLocks noGrp="1"/>
          </p:cNvSpPr>
          <p:nvPr>
            <p:ph type="ftr" sz="quarter" idx="11"/>
          </p:nvPr>
        </p:nvSpPr>
        <p:spPr/>
        <p:txBody>
          <a:bodyPr/>
          <a:lstStyle/>
          <a:p>
            <a:endParaRPr lang="ar-LY"/>
          </a:p>
        </p:txBody>
      </p:sp>
      <p:sp>
        <p:nvSpPr>
          <p:cNvPr id="5" name="عنصر نائب لرقم الشريحة 4"/>
          <p:cNvSpPr>
            <a:spLocks noGrp="1"/>
          </p:cNvSpPr>
          <p:nvPr>
            <p:ph type="sldNum" sz="quarter" idx="12"/>
          </p:nvPr>
        </p:nvSpPr>
        <p:spPr/>
        <p:txBody>
          <a:bodyPr/>
          <a:lstStyle/>
          <a:p>
            <a:fld id="{485C730A-01FF-4BFB-AC45-15533B87F4B6}" type="slidenum">
              <a:rPr lang="ar-LY" smtClean="0"/>
              <a:pPr/>
              <a:t>‹#›</a:t>
            </a:fld>
            <a:endParaRPr lang="ar-L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0D38DC-E9F2-4166-9DF8-6FDB6F2E6478}" type="datetimeFigureOut">
              <a:rPr lang="ar-LY" smtClean="0"/>
              <a:pPr/>
              <a:t>22/08/1438</a:t>
            </a:fld>
            <a:endParaRPr lang="ar-LY"/>
          </a:p>
        </p:txBody>
      </p:sp>
      <p:sp>
        <p:nvSpPr>
          <p:cNvPr id="3" name="عنصر نائب للتذييل 2"/>
          <p:cNvSpPr>
            <a:spLocks noGrp="1"/>
          </p:cNvSpPr>
          <p:nvPr>
            <p:ph type="ftr" sz="quarter" idx="11"/>
          </p:nvPr>
        </p:nvSpPr>
        <p:spPr/>
        <p:txBody>
          <a:bodyPr/>
          <a:lstStyle/>
          <a:p>
            <a:endParaRPr lang="ar-LY"/>
          </a:p>
        </p:txBody>
      </p:sp>
      <p:sp>
        <p:nvSpPr>
          <p:cNvPr id="4" name="عنصر نائب لرقم الشريحة 3"/>
          <p:cNvSpPr>
            <a:spLocks noGrp="1"/>
          </p:cNvSpPr>
          <p:nvPr>
            <p:ph type="sldNum" sz="quarter" idx="12"/>
          </p:nvPr>
        </p:nvSpPr>
        <p:spPr/>
        <p:txBody>
          <a:bodyPr/>
          <a:lstStyle/>
          <a:p>
            <a:fld id="{485C730A-01FF-4BFB-AC45-15533B87F4B6}" type="slidenum">
              <a:rPr lang="ar-LY" smtClean="0"/>
              <a:pPr/>
              <a:t>‹#›</a:t>
            </a:fld>
            <a:endParaRPr lang="ar-L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L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L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0D38DC-E9F2-4166-9DF8-6FDB6F2E6478}" type="datetimeFigureOut">
              <a:rPr lang="ar-LY" smtClean="0"/>
              <a:pPr/>
              <a:t>22/08/1438</a:t>
            </a:fld>
            <a:endParaRPr lang="ar-LY"/>
          </a:p>
        </p:txBody>
      </p:sp>
      <p:sp>
        <p:nvSpPr>
          <p:cNvPr id="6" name="عنصر نائب للتذييل 5"/>
          <p:cNvSpPr>
            <a:spLocks noGrp="1"/>
          </p:cNvSpPr>
          <p:nvPr>
            <p:ph type="ftr" sz="quarter" idx="11"/>
          </p:nvPr>
        </p:nvSpPr>
        <p:spPr/>
        <p:txBody>
          <a:bodyPr/>
          <a:lstStyle/>
          <a:p>
            <a:endParaRPr lang="ar-LY"/>
          </a:p>
        </p:txBody>
      </p:sp>
      <p:sp>
        <p:nvSpPr>
          <p:cNvPr id="7" name="عنصر نائب لرقم الشريحة 6"/>
          <p:cNvSpPr>
            <a:spLocks noGrp="1"/>
          </p:cNvSpPr>
          <p:nvPr>
            <p:ph type="sldNum" sz="quarter" idx="12"/>
          </p:nvPr>
        </p:nvSpPr>
        <p:spPr/>
        <p:txBody>
          <a:bodyPr/>
          <a:lstStyle/>
          <a:p>
            <a:fld id="{485C730A-01FF-4BFB-AC45-15533B87F4B6}" type="slidenum">
              <a:rPr lang="ar-LY" smtClean="0"/>
              <a:pPr/>
              <a:t>‹#›</a:t>
            </a:fld>
            <a:endParaRPr lang="ar-L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L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L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0D38DC-E9F2-4166-9DF8-6FDB6F2E6478}" type="datetimeFigureOut">
              <a:rPr lang="ar-LY" smtClean="0"/>
              <a:pPr/>
              <a:t>22/08/1438</a:t>
            </a:fld>
            <a:endParaRPr lang="ar-LY"/>
          </a:p>
        </p:txBody>
      </p:sp>
      <p:sp>
        <p:nvSpPr>
          <p:cNvPr id="6" name="عنصر نائب للتذييل 5"/>
          <p:cNvSpPr>
            <a:spLocks noGrp="1"/>
          </p:cNvSpPr>
          <p:nvPr>
            <p:ph type="ftr" sz="quarter" idx="11"/>
          </p:nvPr>
        </p:nvSpPr>
        <p:spPr/>
        <p:txBody>
          <a:bodyPr/>
          <a:lstStyle/>
          <a:p>
            <a:endParaRPr lang="ar-LY"/>
          </a:p>
        </p:txBody>
      </p:sp>
      <p:sp>
        <p:nvSpPr>
          <p:cNvPr id="7" name="عنصر نائب لرقم الشريحة 6"/>
          <p:cNvSpPr>
            <a:spLocks noGrp="1"/>
          </p:cNvSpPr>
          <p:nvPr>
            <p:ph type="sldNum" sz="quarter" idx="12"/>
          </p:nvPr>
        </p:nvSpPr>
        <p:spPr/>
        <p:txBody>
          <a:bodyPr/>
          <a:lstStyle/>
          <a:p>
            <a:fld id="{485C730A-01FF-4BFB-AC45-15533B87F4B6}" type="slidenum">
              <a:rPr lang="ar-LY" smtClean="0"/>
              <a:pPr/>
              <a:t>‹#›</a:t>
            </a:fld>
            <a:endParaRPr lang="ar-L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L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L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90D38DC-E9F2-4166-9DF8-6FDB6F2E6478}" type="datetimeFigureOut">
              <a:rPr lang="ar-LY" smtClean="0"/>
              <a:pPr/>
              <a:t>22/08/1438</a:t>
            </a:fld>
            <a:endParaRPr lang="ar-L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L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85C730A-01FF-4BFB-AC45-15533B87F4B6}" type="slidenum">
              <a:rPr lang="ar-LY" smtClean="0"/>
              <a:pPr/>
              <a:t>‹#›</a:t>
            </a:fld>
            <a:endParaRPr lang="ar-L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L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31640" y="4509120"/>
            <a:ext cx="6980312" cy="1080120"/>
          </a:xfrm>
        </p:spPr>
        <p:txBody>
          <a:bodyPr>
            <a:normAutofit fontScale="90000"/>
          </a:bodyPr>
          <a:lstStyle/>
          <a:p>
            <a:pPr rtl="0"/>
            <a:r>
              <a:rPr lang="en-US" sz="3600" b="1" dirty="0" smtClean="0"/>
              <a:t/>
            </a:r>
            <a:br>
              <a:rPr lang="en-US" sz="3600" b="1" dirty="0" smtClean="0"/>
            </a:br>
            <a:r>
              <a:rPr lang="cs-CZ" dirty="0" smtClean="0"/>
              <a:t> </a:t>
            </a:r>
            <a:r>
              <a:rPr lang="en-US" dirty="0" smtClean="0"/>
              <a:t/>
            </a:r>
            <a:br>
              <a:rPr lang="en-US" dirty="0" smtClean="0"/>
            </a:br>
            <a:r>
              <a:rPr lang="en-US" sz="3600" b="1" dirty="0" smtClean="0"/>
              <a:t>Safety Case of The  Libyan Centralized Radioactive Waste Storage Facility</a:t>
            </a:r>
            <a:r>
              <a:rPr lang="en-US" sz="2800" dirty="0" smtClean="0"/>
              <a:t/>
            </a:r>
            <a:br>
              <a:rPr lang="en-US" sz="2800" dirty="0" smtClean="0"/>
            </a:br>
            <a:r>
              <a:rPr lang="en-GB" i="1" dirty="0" smtClean="0">
                <a:solidFill>
                  <a:srgbClr val="FFC000"/>
                </a:solidFill>
              </a:rPr>
              <a:t/>
            </a:r>
            <a:br>
              <a:rPr lang="en-GB" i="1" dirty="0" smtClean="0">
                <a:solidFill>
                  <a:srgbClr val="FFC000"/>
                </a:solidFill>
              </a:rPr>
            </a:br>
            <a:endParaRPr lang="ar-LY" b="1" dirty="0"/>
          </a:p>
        </p:txBody>
      </p:sp>
      <p:cxnSp>
        <p:nvCxnSpPr>
          <p:cNvPr id="5" name="رابط مستقيم 4"/>
          <p:cNvCxnSpPr/>
          <p:nvPr/>
        </p:nvCxnSpPr>
        <p:spPr>
          <a:xfrm rot="10800000">
            <a:off x="1331640" y="4293096"/>
            <a:ext cx="6215106"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رابط مستقيم 7"/>
          <p:cNvCxnSpPr/>
          <p:nvPr/>
        </p:nvCxnSpPr>
        <p:spPr>
          <a:xfrm flipH="1">
            <a:off x="1331640" y="4293096"/>
            <a:ext cx="1588" cy="1008112"/>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2123728" y="5661248"/>
            <a:ext cx="5214974" cy="1588"/>
          </a:xfrm>
          <a:prstGeom prst="line">
            <a:avLst/>
          </a:prstGeom>
        </p:spPr>
        <p:style>
          <a:lnRef idx="3">
            <a:schemeClr val="accent1"/>
          </a:lnRef>
          <a:fillRef idx="0">
            <a:schemeClr val="accent1"/>
          </a:fillRef>
          <a:effectRef idx="2">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3347864" y="1844824"/>
            <a:ext cx="2219325" cy="164973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051720" y="3501008"/>
            <a:ext cx="5040560" cy="478532"/>
          </a:xfrm>
          <a:prstGeom prst="rect">
            <a:avLst/>
          </a:prstGeom>
          <a:noFill/>
          <a:ln w="9525">
            <a:noFill/>
            <a:miter lim="800000"/>
            <a:headEnd/>
            <a:tailEnd/>
          </a:ln>
        </p:spPr>
      </p:pic>
      <p:sp>
        <p:nvSpPr>
          <p:cNvPr id="13" name="Title 2"/>
          <p:cNvSpPr txBox="1">
            <a:spLocks/>
          </p:cNvSpPr>
          <p:nvPr/>
        </p:nvSpPr>
        <p:spPr>
          <a:xfrm>
            <a:off x="323528" y="476672"/>
            <a:ext cx="8568953" cy="1224136"/>
          </a:xfrm>
          <a:prstGeom prst="rect">
            <a:avLst/>
          </a:prstGeom>
        </p:spPr>
        <p:txBody>
          <a:bodyPr vert="horz" lIns="91440" tIns="45720" rIns="91440" bIns="45720" rtlCol="1" anchor="ctr">
            <a:normAutofit fontScale="97500"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schemeClr val="tx1"/>
                </a:solidFill>
                <a:effectLst/>
                <a:uLnTx/>
                <a:uFillTx/>
                <a:latin typeface="+mj-lt"/>
                <a:ea typeface="+mj-ea"/>
                <a:cs typeface="+mj-cs"/>
              </a:rPr>
              <a:t>Sustaining Cradle-to-Grave Control of Radioactive Sources (</a:t>
            </a:r>
            <a:r>
              <a:rPr kumimoji="0" lang="en-GB" sz="2000" b="0" i="0" u="none" strike="noStrike" kern="1200" cap="none" spc="0" normalizeH="0" baseline="0" noProof="0" smtClean="0">
                <a:ln>
                  <a:noFill/>
                </a:ln>
                <a:solidFill>
                  <a:schemeClr val="tx1"/>
                </a:solidFill>
                <a:effectLst/>
                <a:uLnTx/>
                <a:uFillTx/>
                <a:latin typeface="+mj-lt"/>
                <a:ea typeface="+mj-ea"/>
                <a:cs typeface="+mj-cs"/>
              </a:rPr>
              <a:t>INT-9182)</a:t>
            </a:r>
            <a:r>
              <a:rPr kumimoji="0" lang="en-US" sz="2000" b="0" i="0" u="none" strike="noStrike" kern="1200" cap="none" spc="0" normalizeH="0" baseline="0" noProof="0" smtClean="0">
                <a:ln>
                  <a:noFill/>
                </a:ln>
                <a:solidFill>
                  <a:schemeClr val="tx1"/>
                </a:solidFill>
                <a:effectLst/>
                <a:uLnTx/>
                <a:uFillTx/>
                <a:latin typeface="+mj-lt"/>
                <a:ea typeface="+mj-ea"/>
                <a:cs typeface="+mj-cs"/>
              </a:rPr>
              <a:t/>
            </a:r>
            <a:br>
              <a:rPr kumimoji="0" lang="en-US" sz="2000" b="0" i="0" u="none" strike="noStrike" kern="1200" cap="none" spc="0" normalizeH="0" baseline="0" noProof="0" smtClean="0">
                <a:ln>
                  <a:noFill/>
                </a:ln>
                <a:solidFill>
                  <a:schemeClr val="tx1"/>
                </a:solidFill>
                <a:effectLst/>
                <a:uLnTx/>
                <a:uFillTx/>
                <a:latin typeface="+mj-lt"/>
                <a:ea typeface="+mj-ea"/>
                <a:cs typeface="+mj-cs"/>
              </a:rPr>
            </a:br>
            <a:r>
              <a:rPr kumimoji="0" lang="en-US" sz="2000" b="0" i="0" u="none" strike="noStrike" kern="1200" cap="none" spc="0" normalizeH="0" baseline="0" noProof="0" smtClean="0">
                <a:ln>
                  <a:noFill/>
                </a:ln>
                <a:solidFill>
                  <a:schemeClr val="tx1"/>
                </a:solidFill>
                <a:effectLst/>
                <a:uLnTx/>
                <a:uFillTx/>
                <a:latin typeface="+mj-lt"/>
                <a:ea typeface="+mj-ea"/>
                <a:cs typeface="+mj-cs"/>
              </a:rPr>
              <a:t>Meeting on the development, revision and implementation of the safety case and safety assessment</a:t>
            </a:r>
            <a:br>
              <a:rPr kumimoji="0" lang="en-US" sz="2000" b="0" i="0" u="none" strike="noStrike" kern="1200" cap="none" spc="0" normalizeH="0" baseline="0" noProof="0" smtClean="0">
                <a:ln>
                  <a:noFill/>
                </a:ln>
                <a:solidFill>
                  <a:schemeClr val="tx1"/>
                </a:solidFill>
                <a:effectLst/>
                <a:uLnTx/>
                <a:uFillTx/>
                <a:latin typeface="+mj-lt"/>
                <a:ea typeface="+mj-ea"/>
                <a:cs typeface="+mj-cs"/>
              </a:rPr>
            </a:br>
            <a:r>
              <a:rPr kumimoji="0" lang="en-US" sz="2000" b="0" i="0" u="none" strike="noStrike" kern="1200" cap="none" spc="0" normalizeH="0" baseline="0" noProof="0" smtClean="0">
                <a:ln>
                  <a:noFill/>
                </a:ln>
                <a:solidFill>
                  <a:schemeClr val="tx1"/>
                </a:solidFill>
                <a:effectLst/>
                <a:uLnTx/>
                <a:uFillTx/>
                <a:latin typeface="+mj-lt"/>
                <a:ea typeface="+mj-ea"/>
                <a:cs typeface="+mj-cs"/>
              </a:rPr>
              <a:t>Indonesia, 15 – 19 May 2017</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p:cNvPicPr>
            <a:picLocks noChangeAspect="1" noChangeArrowheads="1"/>
          </p:cNvPicPr>
          <p:nvPr/>
        </p:nvPicPr>
        <p:blipFill>
          <a:blip r:embed="rId4" cstate="print"/>
          <a:srcRect/>
          <a:stretch>
            <a:fillRect/>
          </a:stretch>
        </p:blipFill>
        <p:spPr bwMode="auto">
          <a:xfrm>
            <a:off x="2051720" y="6021288"/>
            <a:ext cx="5328592"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5328592" cy="1008112"/>
          </a:xfrm>
        </p:spPr>
        <p:txBody>
          <a:bodyPr>
            <a:normAutofit fontScale="90000"/>
          </a:bodyPr>
          <a:lstStyle/>
          <a:p>
            <a:pPr algn="l" rtl="0"/>
            <a:r>
              <a:rPr lang="en-GB" b="1" dirty="0" smtClean="0"/>
              <a:t>The main articles of the Libyan Nuclear Law </a:t>
            </a:r>
            <a:endParaRPr lang="ar-LY"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عنصر نائب للمحتوى 2"/>
          <p:cNvSpPr>
            <a:spLocks noGrp="1"/>
          </p:cNvSpPr>
          <p:nvPr>
            <p:ph idx="1"/>
          </p:nvPr>
        </p:nvSpPr>
        <p:spPr>
          <a:xfrm>
            <a:off x="755576" y="1700808"/>
            <a:ext cx="7776864" cy="4968552"/>
          </a:xfrm>
          <a:solidFill>
            <a:schemeClr val="bg1"/>
          </a:solidFill>
        </p:spPr>
        <p:txBody>
          <a:bodyPr>
            <a:normAutofit lnSpcReduction="10000"/>
          </a:bodyPr>
          <a:lstStyle/>
          <a:p>
            <a:pPr lvl="1" algn="l" rtl="0">
              <a:buFont typeface="Wingdings" pitchFamily="2" charset="2"/>
              <a:buChar char="ü"/>
            </a:pPr>
            <a:r>
              <a:rPr lang="en-GB" sz="3000" dirty="0" smtClean="0">
                <a:solidFill>
                  <a:schemeClr val="accent1">
                    <a:lumMod val="50000"/>
                  </a:schemeClr>
                </a:solidFill>
              </a:rPr>
              <a:t>The Nuclear Regulatory Authority	</a:t>
            </a:r>
            <a:endParaRPr lang="en-US" sz="3000" dirty="0" smtClean="0">
              <a:solidFill>
                <a:schemeClr val="accent1">
                  <a:lumMod val="50000"/>
                </a:schemeClr>
              </a:solidFill>
            </a:endParaRPr>
          </a:p>
          <a:p>
            <a:pPr lvl="1" algn="l" rtl="0">
              <a:buFont typeface="Wingdings" pitchFamily="2" charset="2"/>
              <a:buChar char="ü"/>
            </a:pPr>
            <a:r>
              <a:rPr lang="en-GB" sz="3000" dirty="0" smtClean="0">
                <a:solidFill>
                  <a:schemeClr val="accent1">
                    <a:lumMod val="50000"/>
                  </a:schemeClr>
                </a:solidFill>
              </a:rPr>
              <a:t>The Regulatory System	</a:t>
            </a:r>
            <a:endParaRPr lang="en-US" sz="3000" dirty="0" smtClean="0">
              <a:solidFill>
                <a:schemeClr val="accent1">
                  <a:lumMod val="50000"/>
                </a:schemeClr>
              </a:solidFill>
            </a:endParaRPr>
          </a:p>
          <a:p>
            <a:pPr lvl="1" algn="l" rtl="0">
              <a:buFont typeface="Wingdings" pitchFamily="2" charset="2"/>
              <a:buChar char="ü"/>
            </a:pPr>
            <a:r>
              <a:rPr lang="en-GB" sz="3000" dirty="0" smtClean="0">
                <a:solidFill>
                  <a:schemeClr val="accent1">
                    <a:lumMod val="50000"/>
                  </a:schemeClr>
                </a:solidFill>
              </a:rPr>
              <a:t>Nuclear and Radiation Safety </a:t>
            </a:r>
            <a:endParaRPr lang="en-US" sz="3000" dirty="0" smtClean="0">
              <a:solidFill>
                <a:schemeClr val="accent1">
                  <a:lumMod val="50000"/>
                </a:schemeClr>
              </a:solidFill>
            </a:endParaRPr>
          </a:p>
          <a:p>
            <a:pPr lvl="1" algn="l" rtl="0">
              <a:buFont typeface="Wingdings" pitchFamily="2" charset="2"/>
              <a:buChar char="ü"/>
            </a:pPr>
            <a:r>
              <a:rPr lang="en-GB" sz="3000" dirty="0" smtClean="0">
                <a:solidFill>
                  <a:schemeClr val="accent1">
                    <a:lumMod val="50000"/>
                  </a:schemeClr>
                </a:solidFill>
              </a:rPr>
              <a:t>Nuclear Security and Safeguards	</a:t>
            </a:r>
            <a:endParaRPr lang="en-US" sz="3000" dirty="0" smtClean="0">
              <a:solidFill>
                <a:schemeClr val="accent1">
                  <a:lumMod val="50000"/>
                </a:schemeClr>
              </a:solidFill>
            </a:endParaRPr>
          </a:p>
          <a:p>
            <a:pPr lvl="1" algn="l" rtl="0">
              <a:buFont typeface="Wingdings" pitchFamily="2" charset="2"/>
              <a:buChar char="ü"/>
            </a:pPr>
            <a:r>
              <a:rPr lang="en-GB" sz="3000" dirty="0" smtClean="0">
                <a:solidFill>
                  <a:schemeClr val="accent1">
                    <a:lumMod val="50000"/>
                  </a:schemeClr>
                </a:solidFill>
              </a:rPr>
              <a:t>Emergency Preparedness and Response </a:t>
            </a:r>
            <a:endParaRPr lang="en-US" sz="3000" dirty="0" smtClean="0">
              <a:solidFill>
                <a:schemeClr val="accent1">
                  <a:lumMod val="50000"/>
                </a:schemeClr>
              </a:solidFill>
            </a:endParaRPr>
          </a:p>
          <a:p>
            <a:pPr lvl="1" algn="l" rtl="0">
              <a:buFont typeface="Wingdings" pitchFamily="2" charset="2"/>
              <a:buChar char="ü"/>
            </a:pPr>
            <a:r>
              <a:rPr lang="en-GB" sz="3000" dirty="0" smtClean="0">
                <a:solidFill>
                  <a:schemeClr val="accent1">
                    <a:lumMod val="50000"/>
                  </a:schemeClr>
                </a:solidFill>
              </a:rPr>
              <a:t>Licenses for Installations, Facilities and Decommissioning </a:t>
            </a:r>
            <a:endParaRPr lang="en-US" sz="3000" dirty="0" smtClean="0">
              <a:solidFill>
                <a:schemeClr val="accent1">
                  <a:lumMod val="50000"/>
                </a:schemeClr>
              </a:solidFill>
            </a:endParaRPr>
          </a:p>
          <a:p>
            <a:pPr lvl="1" algn="l" rtl="0">
              <a:buFont typeface="Wingdings" pitchFamily="2" charset="2"/>
              <a:buChar char="ü"/>
            </a:pPr>
            <a:r>
              <a:rPr lang="en-GB" sz="3000" dirty="0" smtClean="0">
                <a:solidFill>
                  <a:schemeClr val="accent1">
                    <a:lumMod val="50000"/>
                  </a:schemeClr>
                </a:solidFill>
              </a:rPr>
              <a:t>Import, Export and Transport </a:t>
            </a:r>
            <a:endParaRPr lang="en-US" sz="3000" dirty="0" smtClean="0">
              <a:solidFill>
                <a:schemeClr val="accent1">
                  <a:lumMod val="50000"/>
                </a:schemeClr>
              </a:solidFill>
            </a:endParaRPr>
          </a:p>
          <a:p>
            <a:pPr lvl="1" algn="l" rtl="0">
              <a:buFont typeface="Wingdings" pitchFamily="2" charset="2"/>
              <a:buChar char="ü"/>
            </a:pPr>
            <a:r>
              <a:rPr lang="en-GB" sz="3000" dirty="0" smtClean="0">
                <a:solidFill>
                  <a:schemeClr val="accent1">
                    <a:lumMod val="50000"/>
                  </a:schemeClr>
                </a:solidFill>
              </a:rPr>
              <a:t>Radioactive Waste and Spent Nuclear Fuel </a:t>
            </a:r>
            <a:endParaRPr lang="en-US" sz="3000" dirty="0" smtClean="0">
              <a:solidFill>
                <a:schemeClr val="accent1">
                  <a:lumMod val="50000"/>
                </a:schemeClr>
              </a:solidFill>
            </a:endParaRPr>
          </a:p>
          <a:p>
            <a:pPr lvl="1" algn="l" rtl="0">
              <a:buFont typeface="Wingdings" pitchFamily="2" charset="2"/>
              <a:buChar char="ü"/>
            </a:pPr>
            <a:r>
              <a:rPr lang="en-GB" sz="3000" dirty="0" smtClean="0">
                <a:solidFill>
                  <a:schemeClr val="accent1">
                    <a:lumMod val="50000"/>
                  </a:schemeClr>
                </a:solidFill>
              </a:rPr>
              <a:t>Civil Liability and Penalties</a:t>
            </a:r>
            <a:endParaRPr lang="en-GB" sz="3000" dirty="0" smtClean="0">
              <a:solidFill>
                <a:srgbClr val="FFFF00"/>
              </a:solidFill>
            </a:endParaRPr>
          </a:p>
          <a:p>
            <a:pPr lvl="0" algn="l" rtl="0">
              <a:buNone/>
            </a:pPr>
            <a:endParaRPr lang="en-US" sz="2800" dirty="0" smtClean="0">
              <a:solidFill>
                <a:schemeClr val="bg1"/>
              </a:solidFill>
            </a:endParaRPr>
          </a:p>
          <a:p>
            <a:pPr lvl="0" algn="just" rtl="0">
              <a:buNone/>
            </a:pPr>
            <a:endParaRPr lang="en-US" sz="2800" dirty="0" smtClean="0">
              <a:solidFill>
                <a:schemeClr val="bg1"/>
              </a:solidFill>
            </a:endParaRPr>
          </a:p>
          <a:p>
            <a:pPr algn="l" rtl="0">
              <a:buFont typeface="Wingdings" pitchFamily="2" charset="2"/>
              <a:buChar char="Ø"/>
            </a:pPr>
            <a:endParaRPr lang="ar-LY"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6336704" cy="1008112"/>
          </a:xfrm>
        </p:spPr>
        <p:txBody>
          <a:bodyPr>
            <a:normAutofit fontScale="90000"/>
          </a:bodyPr>
          <a:lstStyle/>
          <a:p>
            <a:pPr algn="l"/>
            <a:r>
              <a:rPr lang="en-GB" b="1" dirty="0" smtClean="0"/>
              <a:t>International Treaties and Conventions</a:t>
            </a:r>
            <a:endParaRPr lang="ar-LY"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عنصر نائب للمحتوى 2"/>
          <p:cNvSpPr>
            <a:spLocks noGrp="1"/>
          </p:cNvSpPr>
          <p:nvPr>
            <p:ph idx="1"/>
          </p:nvPr>
        </p:nvSpPr>
        <p:spPr>
          <a:xfrm>
            <a:off x="251520" y="1628800"/>
            <a:ext cx="8568952" cy="4968552"/>
          </a:xfrm>
          <a:solidFill>
            <a:schemeClr val="bg1"/>
          </a:solidFill>
        </p:spPr>
        <p:txBody>
          <a:bodyPr>
            <a:normAutofit fontScale="70000" lnSpcReduction="20000"/>
          </a:bodyPr>
          <a:lstStyle/>
          <a:p>
            <a:pPr lvl="0" algn="l" rtl="0"/>
            <a:r>
              <a:rPr lang="en-GB" sz="3600" dirty="0" smtClean="0">
                <a:solidFill>
                  <a:schemeClr val="accent1">
                    <a:lumMod val="50000"/>
                  </a:schemeClr>
                </a:solidFill>
              </a:rPr>
              <a:t>Non-Proliferation  Treaty (NPT);</a:t>
            </a:r>
            <a:endParaRPr lang="en-US" sz="3600" dirty="0" smtClean="0">
              <a:solidFill>
                <a:schemeClr val="accent1">
                  <a:lumMod val="50000"/>
                </a:schemeClr>
              </a:solidFill>
            </a:endParaRPr>
          </a:p>
          <a:p>
            <a:pPr lvl="0" algn="l" rtl="0"/>
            <a:r>
              <a:rPr lang="en-GB" sz="3600" dirty="0" smtClean="0">
                <a:solidFill>
                  <a:schemeClr val="accent1">
                    <a:lumMod val="50000"/>
                  </a:schemeClr>
                </a:solidFill>
              </a:rPr>
              <a:t>Convention on the Physical Protection of Nuclear Material; </a:t>
            </a:r>
            <a:endParaRPr lang="en-US" sz="3600" dirty="0" smtClean="0">
              <a:solidFill>
                <a:schemeClr val="accent1">
                  <a:lumMod val="50000"/>
                </a:schemeClr>
              </a:solidFill>
            </a:endParaRPr>
          </a:p>
          <a:p>
            <a:pPr lvl="0" algn="l" rtl="0"/>
            <a:r>
              <a:rPr lang="en-GB" sz="3600" dirty="0" smtClean="0">
                <a:solidFill>
                  <a:schemeClr val="accent1">
                    <a:lumMod val="50000"/>
                  </a:schemeClr>
                </a:solidFill>
              </a:rPr>
              <a:t>Convention on Nuclear Safety;</a:t>
            </a:r>
            <a:endParaRPr lang="en-US" sz="3600" dirty="0" smtClean="0">
              <a:solidFill>
                <a:schemeClr val="accent1">
                  <a:lumMod val="50000"/>
                </a:schemeClr>
              </a:solidFill>
            </a:endParaRPr>
          </a:p>
          <a:p>
            <a:pPr lvl="0" algn="l" rtl="0"/>
            <a:r>
              <a:rPr lang="en-GB" sz="3600" dirty="0" smtClean="0">
                <a:solidFill>
                  <a:schemeClr val="accent1">
                    <a:lumMod val="50000"/>
                  </a:schemeClr>
                </a:solidFill>
              </a:rPr>
              <a:t>Safeguards Agreements between the Agency and the States Required in Connection with the Treaty on the Non-Proliferation of Nuclear Weapons;</a:t>
            </a:r>
            <a:endParaRPr lang="en-US" sz="3600" dirty="0" smtClean="0">
              <a:solidFill>
                <a:schemeClr val="accent1">
                  <a:lumMod val="50000"/>
                </a:schemeClr>
              </a:solidFill>
            </a:endParaRPr>
          </a:p>
          <a:p>
            <a:pPr lvl="0" algn="l" rtl="0"/>
            <a:r>
              <a:rPr lang="en-GB" sz="3600" dirty="0" smtClean="0">
                <a:solidFill>
                  <a:schemeClr val="accent1">
                    <a:lumMod val="50000"/>
                  </a:schemeClr>
                </a:solidFill>
              </a:rPr>
              <a:t>Convention on Early Notification of a Nuclear Accident;</a:t>
            </a:r>
            <a:endParaRPr lang="en-US" sz="3600" dirty="0" smtClean="0">
              <a:solidFill>
                <a:schemeClr val="accent1">
                  <a:lumMod val="50000"/>
                </a:schemeClr>
              </a:solidFill>
            </a:endParaRPr>
          </a:p>
          <a:p>
            <a:pPr lvl="0" algn="l" rtl="0"/>
            <a:r>
              <a:rPr lang="en-GB" sz="3600" dirty="0" smtClean="0">
                <a:solidFill>
                  <a:schemeClr val="accent1">
                    <a:lumMod val="50000"/>
                  </a:schemeClr>
                </a:solidFill>
              </a:rPr>
              <a:t>Convention on Assistance in the Case of a Nuclear Accident or Radiological Emergency;</a:t>
            </a:r>
            <a:endParaRPr lang="en-US" sz="3600" dirty="0" smtClean="0">
              <a:solidFill>
                <a:schemeClr val="accent1">
                  <a:lumMod val="50000"/>
                </a:schemeClr>
              </a:solidFill>
            </a:endParaRPr>
          </a:p>
          <a:p>
            <a:pPr lvl="0" algn="l" rtl="0"/>
            <a:r>
              <a:rPr lang="en-GB" sz="3600" dirty="0" smtClean="0">
                <a:solidFill>
                  <a:schemeClr val="accent1">
                    <a:lumMod val="50000"/>
                  </a:schemeClr>
                </a:solidFill>
              </a:rPr>
              <a:t>Basel Convention on the Control of Trans boundary Movements of Hazardous Wastes and in Cross-Border Disposal;</a:t>
            </a:r>
            <a:endParaRPr lang="en-US" sz="3600" dirty="0" smtClean="0">
              <a:solidFill>
                <a:schemeClr val="accent1">
                  <a:lumMod val="50000"/>
                </a:schemeClr>
              </a:solidFill>
            </a:endParaRPr>
          </a:p>
          <a:p>
            <a:pPr lvl="0" algn="l" rtl="0"/>
            <a:r>
              <a:rPr lang="en-GB" sz="3600" dirty="0" smtClean="0">
                <a:solidFill>
                  <a:schemeClr val="accent1">
                    <a:lumMod val="50000"/>
                  </a:schemeClr>
                </a:solidFill>
              </a:rPr>
              <a:t>Treaty of London in the Prevention of Marine Pollution.</a:t>
            </a:r>
          </a:p>
          <a:p>
            <a:pPr lvl="0" algn="l" rtl="0"/>
            <a:r>
              <a:rPr lang="en-GB" sz="3600" dirty="0" smtClean="0">
                <a:solidFill>
                  <a:srgbClr val="FF0000"/>
                </a:solidFill>
              </a:rPr>
              <a:t>Libya is not party to the Joint Convention </a:t>
            </a:r>
            <a:endParaRPr lang="en-US" sz="3600" dirty="0" smtClean="0">
              <a:solidFill>
                <a:srgbClr val="FF0000"/>
              </a:solidFill>
            </a:endParaRPr>
          </a:p>
          <a:p>
            <a:pPr marL="514350" lvl="0" indent="-514350" algn="just" rtl="0">
              <a:buNone/>
            </a:pPr>
            <a:endParaRPr lang="en-GB" dirty="0" smtClean="0">
              <a:solidFill>
                <a:schemeClr val="bg1"/>
              </a:solidFill>
            </a:endParaRPr>
          </a:p>
          <a:p>
            <a:pPr lvl="0" algn="l" rtl="0">
              <a:buNone/>
            </a:pPr>
            <a:endParaRPr lang="en-US" sz="2800" dirty="0" smtClean="0">
              <a:solidFill>
                <a:schemeClr val="bg1"/>
              </a:solidFill>
            </a:endParaRPr>
          </a:p>
          <a:p>
            <a:pPr algn="l" rtl="0">
              <a:buFont typeface="Wingdings" pitchFamily="2" charset="2"/>
              <a:buChar char="Ø"/>
            </a:pPr>
            <a:endParaRPr lang="en-US" sz="2800" dirty="0" smtClean="0">
              <a:solidFill>
                <a:schemeClr val="bg1"/>
              </a:solidFill>
            </a:endParaRPr>
          </a:p>
          <a:p>
            <a:pPr algn="l" rtl="0">
              <a:buFont typeface="Wingdings" pitchFamily="2" charset="2"/>
              <a:buChar char="Ø"/>
            </a:pPr>
            <a:endParaRPr lang="ar-LY"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5616624" cy="1008112"/>
          </a:xfrm>
        </p:spPr>
        <p:txBody>
          <a:bodyPr>
            <a:normAutofit fontScale="90000"/>
          </a:bodyPr>
          <a:lstStyle/>
          <a:p>
            <a:pPr algn="l"/>
            <a:r>
              <a:rPr lang="cs-CZ" b="1" dirty="0" smtClean="0">
                <a:ea typeface="Calibri" pitchFamily="34" charset="0"/>
                <a:cs typeface="Arial" pitchFamily="34" charset="0"/>
              </a:rPr>
              <a:t>RWM policy and strategy statements</a:t>
            </a:r>
            <a:endParaRPr lang="ar-LY"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Rectangle 3"/>
          <p:cNvSpPr txBox="1">
            <a:spLocks noChangeArrowheads="1"/>
          </p:cNvSpPr>
          <p:nvPr/>
        </p:nvSpPr>
        <p:spPr>
          <a:xfrm>
            <a:off x="250825" y="1628800"/>
            <a:ext cx="8569325" cy="4752950"/>
          </a:xfrm>
          <a:prstGeom prst="rect">
            <a:avLst/>
          </a:prstGeom>
        </p:spPr>
        <p:txBody>
          <a:bodyPr vert="horz" lIns="91440" tIns="45720" rIns="91440" bIns="45720" rtlCol="1">
            <a:normAutofit fontScale="77500" lnSpcReduction="20000"/>
          </a:bodyPr>
          <a:lstStyle/>
          <a:p>
            <a:pPr marL="342900" indent="-342900" algn="just" rtl="0">
              <a:lnSpc>
                <a:spcPct val="120000"/>
              </a:lnSpc>
              <a:spcBef>
                <a:spcPct val="20000"/>
              </a:spcBef>
              <a:buFont typeface="Arial" pitchFamily="34" charset="0"/>
              <a:buChar char="•"/>
              <a:defRPr/>
            </a:pPr>
            <a:r>
              <a:rPr lang="en-GB" sz="3000" dirty="0" smtClean="0">
                <a:solidFill>
                  <a:schemeClr val="accent1">
                    <a:lumMod val="50000"/>
                  </a:schemeClr>
                </a:solidFill>
              </a:rPr>
              <a:t> Justification of facilities and activities</a:t>
            </a:r>
          </a:p>
          <a:p>
            <a:pPr marL="342900" indent="-342900" algn="just" rtl="0">
              <a:lnSpc>
                <a:spcPct val="120000"/>
              </a:lnSpc>
              <a:spcBef>
                <a:spcPct val="20000"/>
              </a:spcBef>
              <a:buFont typeface="Arial" pitchFamily="34" charset="0"/>
              <a:buChar char="•"/>
              <a:defRPr/>
            </a:pPr>
            <a:r>
              <a:rPr lang="en-GB" sz="3000" dirty="0" smtClean="0">
                <a:solidFill>
                  <a:schemeClr val="accent1">
                    <a:lumMod val="50000"/>
                  </a:schemeClr>
                </a:solidFill>
              </a:rPr>
              <a:t>Emergency preparedness and response</a:t>
            </a:r>
            <a:endParaRPr lang="en-US" sz="3000" dirty="0" smtClean="0">
              <a:solidFill>
                <a:schemeClr val="accent1">
                  <a:lumMod val="50000"/>
                </a:schemeClr>
              </a:solidFill>
            </a:endParaRPr>
          </a:p>
          <a:p>
            <a:pPr marL="342900" indent="-342900" algn="just" rtl="0">
              <a:lnSpc>
                <a:spcPct val="120000"/>
              </a:lnSpc>
              <a:spcBef>
                <a:spcPct val="20000"/>
              </a:spcBef>
              <a:buFont typeface="Arial" pitchFamily="34" charset="0"/>
              <a:buChar char="•"/>
              <a:defRPr/>
            </a:pPr>
            <a:r>
              <a:rPr lang="en-GB" sz="3000" dirty="0" smtClean="0">
                <a:solidFill>
                  <a:schemeClr val="accent1">
                    <a:lumMod val="50000"/>
                  </a:schemeClr>
                </a:solidFill>
              </a:rPr>
              <a:t>Transparency and Public participation</a:t>
            </a:r>
          </a:p>
          <a:p>
            <a:pPr marL="342900" indent="-342900" algn="just" rtl="0">
              <a:lnSpc>
                <a:spcPct val="120000"/>
              </a:lnSpc>
              <a:spcBef>
                <a:spcPct val="20000"/>
              </a:spcBef>
              <a:buFont typeface="Arial" pitchFamily="34" charset="0"/>
              <a:buChar char="•"/>
              <a:defRPr/>
            </a:pPr>
            <a:r>
              <a:rPr lang="en-GB" sz="3000" dirty="0" smtClean="0">
                <a:solidFill>
                  <a:schemeClr val="accent1">
                    <a:lumMod val="50000"/>
                  </a:schemeClr>
                </a:solidFill>
              </a:rPr>
              <a:t>Capacity building and education</a:t>
            </a:r>
          </a:p>
          <a:p>
            <a:pPr marL="342900" indent="-342900" algn="just" rtl="0">
              <a:lnSpc>
                <a:spcPct val="120000"/>
              </a:lnSpc>
              <a:spcBef>
                <a:spcPct val="20000"/>
              </a:spcBef>
              <a:buFont typeface="Arial" pitchFamily="34" charset="0"/>
              <a:buChar char="•"/>
              <a:defRPr/>
            </a:pPr>
            <a:r>
              <a:rPr lang="en-GB" sz="3000" dirty="0" smtClean="0">
                <a:solidFill>
                  <a:schemeClr val="accent1">
                    <a:lumMod val="50000"/>
                  </a:schemeClr>
                </a:solidFill>
              </a:rPr>
              <a:t>Safety principles</a:t>
            </a:r>
          </a:p>
          <a:p>
            <a:pPr marL="342900" indent="-342900" algn="just" rtl="0">
              <a:lnSpc>
                <a:spcPct val="120000"/>
              </a:lnSpc>
              <a:spcBef>
                <a:spcPct val="20000"/>
              </a:spcBef>
              <a:buFont typeface="Arial" pitchFamily="34" charset="0"/>
              <a:buChar char="•"/>
              <a:defRPr/>
            </a:pPr>
            <a:r>
              <a:rPr lang="en-GB" sz="3000" dirty="0" smtClean="0">
                <a:solidFill>
                  <a:schemeClr val="accent1">
                    <a:lumMod val="50000"/>
                  </a:schemeClr>
                </a:solidFill>
              </a:rPr>
              <a:t> Export/import policy</a:t>
            </a:r>
            <a:endParaRPr lang="en-US" sz="3000" dirty="0" smtClean="0">
              <a:solidFill>
                <a:schemeClr val="accent1">
                  <a:lumMod val="50000"/>
                </a:schemeClr>
              </a:solidFill>
            </a:endParaRPr>
          </a:p>
          <a:p>
            <a:pPr marL="342900" indent="-342900" algn="just" rtl="0">
              <a:lnSpc>
                <a:spcPct val="120000"/>
              </a:lnSpc>
              <a:spcBef>
                <a:spcPct val="20000"/>
              </a:spcBef>
              <a:buFont typeface="Arial" pitchFamily="34" charset="0"/>
              <a:buChar char="•"/>
              <a:defRPr/>
            </a:pPr>
            <a:r>
              <a:rPr lang="en-US" sz="3000" dirty="0" smtClean="0">
                <a:solidFill>
                  <a:schemeClr val="accent1">
                    <a:lumMod val="50000"/>
                  </a:schemeClr>
                </a:solidFill>
              </a:rPr>
              <a:t> </a:t>
            </a:r>
            <a:r>
              <a:rPr lang="en-GB" sz="3000" dirty="0" smtClean="0">
                <a:solidFill>
                  <a:schemeClr val="accent1">
                    <a:lumMod val="50000"/>
                  </a:schemeClr>
                </a:solidFill>
              </a:rPr>
              <a:t>Waste minimization</a:t>
            </a:r>
          </a:p>
          <a:p>
            <a:pPr marL="342900" indent="-342900" algn="just" rtl="0">
              <a:lnSpc>
                <a:spcPct val="120000"/>
              </a:lnSpc>
              <a:spcBef>
                <a:spcPct val="20000"/>
              </a:spcBef>
              <a:buFont typeface="Arial" pitchFamily="34" charset="0"/>
              <a:buChar char="•"/>
              <a:defRPr/>
            </a:pPr>
            <a:r>
              <a:rPr lang="en-GB" sz="3000" dirty="0" smtClean="0">
                <a:solidFill>
                  <a:schemeClr val="accent1">
                    <a:lumMod val="50000"/>
                  </a:schemeClr>
                </a:solidFill>
              </a:rPr>
              <a:t> Management of inventory</a:t>
            </a:r>
            <a:endParaRPr lang="en-US" sz="3000" dirty="0" smtClean="0">
              <a:solidFill>
                <a:schemeClr val="accent1">
                  <a:lumMod val="50000"/>
                </a:schemeClr>
              </a:solidFill>
            </a:endParaRPr>
          </a:p>
          <a:p>
            <a:pPr marL="342900" indent="-342900" algn="just" rtl="0">
              <a:lnSpc>
                <a:spcPct val="120000"/>
              </a:lnSpc>
              <a:spcBef>
                <a:spcPct val="20000"/>
              </a:spcBef>
              <a:buFont typeface="Arial" pitchFamily="34" charset="0"/>
              <a:buChar char="•"/>
              <a:defRPr/>
            </a:pPr>
            <a:r>
              <a:rPr lang="en-US" sz="3000" dirty="0" smtClean="0">
                <a:solidFill>
                  <a:schemeClr val="accent1">
                    <a:lumMod val="50000"/>
                  </a:schemeClr>
                </a:solidFill>
              </a:rPr>
              <a:t> </a:t>
            </a:r>
            <a:r>
              <a:rPr lang="en-GB" sz="3000" dirty="0" smtClean="0">
                <a:solidFill>
                  <a:schemeClr val="accent1">
                    <a:lumMod val="50000"/>
                  </a:schemeClr>
                </a:solidFill>
              </a:rPr>
              <a:t>Liabilities for RWM</a:t>
            </a:r>
            <a:endParaRPr lang="en-US" sz="3000" dirty="0" smtClean="0">
              <a:solidFill>
                <a:schemeClr val="accent1">
                  <a:lumMod val="50000"/>
                </a:schemeClr>
              </a:solidFill>
            </a:endParaRPr>
          </a:p>
          <a:p>
            <a:pPr marL="342900" indent="-342900" algn="just" rtl="0">
              <a:lnSpc>
                <a:spcPct val="120000"/>
              </a:lnSpc>
              <a:spcBef>
                <a:spcPct val="20000"/>
              </a:spcBef>
              <a:buFont typeface="Arial" pitchFamily="34" charset="0"/>
              <a:buChar char="•"/>
              <a:defRPr/>
            </a:pPr>
            <a:r>
              <a:rPr lang="en-US" sz="3000" dirty="0" smtClean="0">
                <a:solidFill>
                  <a:schemeClr val="accent1">
                    <a:lumMod val="50000"/>
                  </a:schemeClr>
                </a:solidFill>
              </a:rPr>
              <a:t> </a:t>
            </a:r>
            <a:r>
              <a:rPr lang="en-GB" sz="3000" dirty="0" smtClean="0">
                <a:solidFill>
                  <a:schemeClr val="accent1">
                    <a:lumMod val="50000"/>
                  </a:schemeClr>
                </a:solidFill>
              </a:rPr>
              <a:t>Resources</a:t>
            </a:r>
          </a:p>
          <a:p>
            <a:pPr marL="342900" indent="-342900" algn="just" rtl="0">
              <a:lnSpc>
                <a:spcPct val="120000"/>
              </a:lnSpc>
              <a:spcBef>
                <a:spcPct val="20000"/>
              </a:spcBef>
              <a:buFont typeface="Arial" pitchFamily="34" charset="0"/>
              <a:buChar char="•"/>
              <a:defRPr/>
            </a:pPr>
            <a:r>
              <a:rPr lang="en-GB" sz="3000" dirty="0" smtClean="0">
                <a:solidFill>
                  <a:schemeClr val="accent1">
                    <a:lumMod val="50000"/>
                  </a:schemeClr>
                </a:solidFill>
              </a:rPr>
              <a:t> End-point for RWM</a:t>
            </a:r>
            <a:endParaRPr lang="en-US" sz="3000" dirty="0" smtClean="0">
              <a:solidFill>
                <a:schemeClr val="accent1">
                  <a:lumMod val="50000"/>
                </a:schemeClr>
              </a:solidFill>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6336704" cy="1008112"/>
          </a:xfrm>
        </p:spPr>
        <p:txBody>
          <a:bodyPr>
            <a:normAutofit fontScale="90000"/>
          </a:bodyPr>
          <a:lstStyle/>
          <a:p>
            <a:pPr algn="l"/>
            <a:r>
              <a:rPr lang="cs-CZ" b="1" dirty="0" smtClean="0">
                <a:ea typeface="Calibri" pitchFamily="34" charset="0"/>
                <a:cs typeface="Arial" pitchFamily="34" charset="0"/>
              </a:rPr>
              <a:t>Specific issues regarding policy and strategy for DSRS</a:t>
            </a:r>
            <a:endParaRPr lang="ar-LY"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Rectangle 3"/>
          <p:cNvSpPr txBox="1">
            <a:spLocks noChangeArrowheads="1"/>
          </p:cNvSpPr>
          <p:nvPr/>
        </p:nvSpPr>
        <p:spPr>
          <a:xfrm>
            <a:off x="250825" y="1556792"/>
            <a:ext cx="8569325" cy="4824958"/>
          </a:xfrm>
          <a:prstGeom prst="rect">
            <a:avLst/>
          </a:prstGeom>
        </p:spPr>
        <p:txBody>
          <a:bodyPr vert="horz" lIns="91440" tIns="45720" rIns="91440" bIns="45720" rtlCol="1">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dirty="0" smtClean="0">
                <a:solidFill>
                  <a:schemeClr val="accent1">
                    <a:lumMod val="50000"/>
                  </a:schemeClr>
                </a:solidFill>
              </a:rPr>
              <a:t>DSRS comprise a significant part of the radioactive waste currently stored at the users facilities; they are being used in areas of industry, scientific research. DSRS are stored at their user’s facilities without conditioning for further waste management stages.</a:t>
            </a:r>
            <a:endParaRPr lang="en-US" sz="2400" dirty="0" smtClean="0">
              <a:solidFill>
                <a:schemeClr val="accent1">
                  <a:lumMod val="50000"/>
                </a:schemeClr>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dirty="0" smtClean="0">
                <a:solidFill>
                  <a:schemeClr val="accent1">
                    <a:lumMod val="50000"/>
                  </a:schemeClr>
                </a:solidFill>
              </a:rPr>
              <a:t>The first priority is to reduce the number of DSRS needing long-term management. To facilitate this, the feasibility of repatriation or export to another country for recycling of Category 1 and </a:t>
            </a:r>
            <a:r>
              <a:rPr lang="en-GB" sz="2400" smtClean="0">
                <a:solidFill>
                  <a:schemeClr val="accent1">
                    <a:lumMod val="50000"/>
                  </a:schemeClr>
                </a:solidFill>
              </a:rPr>
              <a:t>2 DSRS </a:t>
            </a:r>
            <a:r>
              <a:rPr lang="en-GB" sz="2400" dirty="0" smtClean="0">
                <a:solidFill>
                  <a:schemeClr val="accent1">
                    <a:lumMod val="50000"/>
                  </a:schemeClr>
                </a:solidFill>
              </a:rPr>
              <a:t>will be investigated. Furthermore, imports of new sources will be conditional upon their repatriation when they are no longer needed.</a:t>
            </a:r>
            <a:endParaRPr lang="en-US" sz="2400" dirty="0" smtClean="0">
              <a:solidFill>
                <a:schemeClr val="accent1">
                  <a:lumMod val="50000"/>
                </a:schemeClr>
              </a:solidFill>
            </a:endParaRPr>
          </a:p>
          <a:p>
            <a:pPr marL="342900" marR="0" lvl="0" indent="-342900" algn="l" defTabSz="914400" rtl="1" eaLnBrk="1" fontAlgn="auto" latinLnBrk="0" hangingPunct="1">
              <a:lnSpc>
                <a:spcPct val="100000"/>
              </a:lnSpc>
              <a:spcBef>
                <a:spcPct val="20000"/>
              </a:spcBef>
              <a:spcAft>
                <a:spcPts val="0"/>
              </a:spcAft>
              <a:buClrTx/>
              <a:buSzTx/>
              <a:tabLst/>
              <a:defRPr/>
            </a:pPr>
            <a:r>
              <a:rPr lang="en-GB" sz="2400" dirty="0" smtClean="0">
                <a:solidFill>
                  <a:schemeClr val="accent1">
                    <a:lumMod val="50000"/>
                  </a:schemeClr>
                </a:solidFill>
              </a:rPr>
              <a:t> </a:t>
            </a:r>
            <a:endParaRPr lang="en-US"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60648"/>
            <a:ext cx="6984776" cy="1008112"/>
          </a:xfrm>
        </p:spPr>
        <p:txBody>
          <a:bodyPr>
            <a:normAutofit fontScale="90000"/>
          </a:bodyPr>
          <a:lstStyle/>
          <a:p>
            <a:pPr algn="l"/>
            <a:r>
              <a:rPr lang="cs-CZ" b="1" dirty="0" smtClean="0">
                <a:ea typeface="Calibri" pitchFamily="34" charset="0"/>
                <a:cs typeface="Arial" pitchFamily="34" charset="0"/>
              </a:rPr>
              <a:t>Specific issues regarding policy and strategy for DSRS</a:t>
            </a:r>
            <a:r>
              <a:rPr lang="en-US" b="1" dirty="0" smtClean="0">
                <a:ea typeface="Calibri" pitchFamily="34" charset="0"/>
                <a:cs typeface="Arial" pitchFamily="34" charset="0"/>
              </a:rPr>
              <a:t> (Cont.)</a:t>
            </a:r>
            <a:endParaRPr lang="ar-LY"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Rectangle 3"/>
          <p:cNvSpPr txBox="1">
            <a:spLocks noChangeArrowheads="1"/>
          </p:cNvSpPr>
          <p:nvPr/>
        </p:nvSpPr>
        <p:spPr>
          <a:xfrm>
            <a:off x="251520" y="1556792"/>
            <a:ext cx="8569325" cy="4752950"/>
          </a:xfrm>
          <a:prstGeom prst="rect">
            <a:avLst/>
          </a:prstGeom>
        </p:spPr>
        <p:txBody>
          <a:bodyPr vert="horz" lIns="91440" tIns="45720" rIns="91440" bIns="45720" rtlCol="1">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GB" sz="2600" dirty="0" smtClean="0">
                <a:solidFill>
                  <a:schemeClr val="accent1">
                    <a:lumMod val="50000"/>
                  </a:schemeClr>
                </a:solidFill>
              </a:rPr>
              <a:t>To improve the security of disused sealed radioactive sources and other radioactive wastes, a secure central store will be put into operation. This facility will facilitate decay storage for very short-lived sources, provide conditioning capability and allow safe and secure storage for all wastes until an authorized disposal facility becomes available.</a:t>
            </a:r>
            <a:endParaRPr lang="ar-LY" sz="2600" dirty="0" smtClean="0">
              <a:solidFill>
                <a:schemeClr val="accent1">
                  <a:lumMod val="50000"/>
                </a:schemeClr>
              </a:solidFill>
            </a:endParaRPr>
          </a:p>
          <a:p>
            <a:pPr marL="342900" marR="0" lvl="0" indent="-342900" algn="just" defTabSz="914400" rtl="0" eaLnBrk="1" fontAlgn="auto" latinLnBrk="0" hangingPunct="1">
              <a:lnSpc>
                <a:spcPct val="100000"/>
              </a:lnSpc>
              <a:spcBef>
                <a:spcPct val="20000"/>
              </a:spcBef>
              <a:spcAft>
                <a:spcPts val="0"/>
              </a:spcAft>
              <a:buClrTx/>
              <a:buSzTx/>
              <a:tabLst/>
              <a:defRPr/>
            </a:pPr>
            <a:r>
              <a:rPr lang="en-GB" sz="2600" dirty="0" smtClean="0">
                <a:solidFill>
                  <a:schemeClr val="accent1">
                    <a:lumMod val="50000"/>
                  </a:schemeClr>
                </a:solidFill>
              </a:rPr>
              <a:t> </a:t>
            </a:r>
            <a:endParaRPr lang="en-US" sz="2600" dirty="0" smtClean="0">
              <a:solidFill>
                <a:schemeClr val="accent1">
                  <a:lumMod val="50000"/>
                </a:schemeClr>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GB" sz="2600" dirty="0" smtClean="0">
                <a:solidFill>
                  <a:schemeClr val="accent1">
                    <a:lumMod val="50000"/>
                  </a:schemeClr>
                </a:solidFill>
              </a:rPr>
              <a:t>The central storage capacity shall be sufficient to accommodate DSRS which have already been generated and which are expected to be accumulated in the next five decades to allow for the development of a suitable disposal option.</a:t>
            </a:r>
            <a:endParaRPr lang="es-ES" sz="2600"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6048672" cy="1008112"/>
          </a:xfrm>
        </p:spPr>
        <p:txBody>
          <a:bodyPr>
            <a:normAutofit fontScale="90000"/>
          </a:bodyPr>
          <a:lstStyle/>
          <a:p>
            <a:pPr algn="l"/>
            <a:r>
              <a:rPr lang="en-GB" b="1" dirty="0" smtClean="0"/>
              <a:t>Radioactive Waste </a:t>
            </a:r>
            <a:r>
              <a:rPr lang="ar-LY" b="1" dirty="0" smtClean="0"/>
              <a:t> </a:t>
            </a:r>
            <a:r>
              <a:rPr lang="en-GB" b="1" dirty="0" smtClean="0"/>
              <a:t>Repository of TNRC</a:t>
            </a:r>
            <a:endParaRPr lang="ar-LY" b="1" dirty="0">
              <a:solidFill>
                <a:srgbClr val="FF0000"/>
              </a:solidFill>
            </a:endParaRPr>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Rectangle 3"/>
          <p:cNvSpPr txBox="1">
            <a:spLocks noChangeArrowheads="1"/>
          </p:cNvSpPr>
          <p:nvPr/>
        </p:nvSpPr>
        <p:spPr>
          <a:xfrm>
            <a:off x="250825" y="1628800"/>
            <a:ext cx="8569325" cy="4752950"/>
          </a:xfrm>
          <a:prstGeom prst="rect">
            <a:avLst/>
          </a:prstGeom>
        </p:spPr>
        <p:txBody>
          <a:bodyPr vert="horz" lIns="91440" tIns="45720" rIns="91440" bIns="45720" rtlCol="1">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GB" sz="2600" dirty="0" smtClean="0">
                <a:solidFill>
                  <a:schemeClr val="accent1">
                    <a:lumMod val="50000"/>
                  </a:schemeClr>
                </a:solidFill>
              </a:rPr>
              <a:t>The RW Repository is designed for disposal of solid and solidified liquid RW</a:t>
            </a:r>
            <a:r>
              <a:rPr lang="en-US" sz="2600" dirty="0" smtClean="0">
                <a:solidFill>
                  <a:schemeClr val="accent1">
                    <a:lumMod val="50000"/>
                  </a:schemeClr>
                </a:solidFill>
              </a:rPr>
              <a:t> generated in TNRC</a:t>
            </a:r>
            <a:r>
              <a:rPr lang="en-GB" sz="2600" dirty="0" smtClean="0">
                <a:solidFill>
                  <a:schemeClr val="accent1">
                    <a:lumMod val="50000"/>
                  </a:schemeClr>
                </a:solidFill>
              </a:rPr>
              <a:t>, and is housed in a building sized 54m by 12m. The storage unit consists of a sunken waterproof concrete block covered with removable concrete slabs, and is equipped with a 5-ton crane. The repository contains 16 compartments with a storage capacity of 2640 m3.</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GB" sz="2600" dirty="0" smtClean="0">
                <a:solidFill>
                  <a:schemeClr val="accent1">
                    <a:lumMod val="50000"/>
                  </a:schemeClr>
                </a:solidFill>
              </a:rPr>
              <a:t>The currently-used repository it was not designed to manage DSRS and  SNF, furthermore, it should be used to host RW produced in TNRC.</a:t>
            </a:r>
            <a:endParaRPr lang="es-ES" sz="2600"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5616624" cy="1008112"/>
          </a:xfrm>
        </p:spPr>
        <p:txBody>
          <a:bodyPr>
            <a:normAutofit fontScale="90000"/>
          </a:bodyPr>
          <a:lstStyle/>
          <a:p>
            <a:pPr algn="l"/>
            <a:r>
              <a:rPr lang="en-GB" b="1" dirty="0" smtClean="0"/>
              <a:t>The National centralized storage facility for RW</a:t>
            </a:r>
            <a:endParaRPr lang="ar-LY"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Rectangle 3"/>
          <p:cNvSpPr txBox="1">
            <a:spLocks noChangeArrowheads="1"/>
          </p:cNvSpPr>
          <p:nvPr/>
        </p:nvSpPr>
        <p:spPr>
          <a:xfrm>
            <a:off x="250825" y="1628800"/>
            <a:ext cx="8569325" cy="4752950"/>
          </a:xfrm>
          <a:prstGeom prst="rect">
            <a:avLst/>
          </a:prstGeom>
        </p:spPr>
        <p:txBody>
          <a:bodyPr vert="horz" lIns="91440" tIns="45720" rIns="91440" bIns="45720" rtlCol="1">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dirty="0" smtClean="0">
                <a:solidFill>
                  <a:schemeClr val="accent1">
                    <a:lumMod val="50000"/>
                  </a:schemeClr>
                </a:solidFill>
              </a:rPr>
              <a:t> Libya has started a project to build a centralized storage facility for RW with the help of GRS Company in Germany as a bilateral agreement. The project started 2012 with a planned completion date within two</a:t>
            </a:r>
            <a:r>
              <a:rPr lang="ar-LY" sz="2800" dirty="0" smtClean="0">
                <a:solidFill>
                  <a:schemeClr val="accent1">
                    <a:lumMod val="50000"/>
                  </a:schemeClr>
                </a:solidFill>
              </a:rPr>
              <a:t> </a:t>
            </a:r>
            <a:r>
              <a:rPr lang="en-GB" sz="2800" dirty="0" smtClean="0">
                <a:solidFill>
                  <a:schemeClr val="accent1">
                    <a:lumMod val="50000"/>
                  </a:schemeClr>
                </a:solidFill>
              </a:rPr>
              <a:t>years.  Due to unforeseen national events, the project has been delayed.</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2800" dirty="0" smtClean="0">
              <a:solidFill>
                <a:schemeClr val="accent1">
                  <a:lumMod val="50000"/>
                </a:scheme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cs-CZ" sz="2800" dirty="0" smtClean="0">
              <a:solidFill>
                <a:schemeClr val="accent1">
                  <a:lumMod val="50000"/>
                </a:schemeClr>
              </a:solidFill>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s-ES" sz="2800" b="0" i="0" u="none" strike="noStrike" kern="1200" cap="none" spc="0" normalizeH="0" baseline="0" noProof="0" dirty="0" smtClean="0">
              <a:ln>
                <a:noFill/>
              </a:ln>
              <a:solidFill>
                <a:srgbClr val="3333FF"/>
              </a:solidFill>
              <a:effectLst/>
              <a:uLnTx/>
              <a:uFillTx/>
              <a:latin typeface="+mn-lt"/>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6408712" cy="1008112"/>
          </a:xfrm>
        </p:spPr>
        <p:txBody>
          <a:bodyPr>
            <a:normAutofit fontScale="90000"/>
          </a:bodyPr>
          <a:lstStyle/>
          <a:p>
            <a:pPr algn="l"/>
            <a:r>
              <a:rPr lang="en-GB" sz="4000" b="1" dirty="0" smtClean="0"/>
              <a:t>Status of Safety Case / Safety Assessment for </a:t>
            </a:r>
            <a:r>
              <a:rPr lang="en-US" sz="4000" b="1" dirty="0" smtClean="0"/>
              <a:t>DSRS </a:t>
            </a:r>
            <a:r>
              <a:rPr lang="en-GB" sz="4000" b="1" dirty="0" smtClean="0"/>
              <a:t>Stores</a:t>
            </a:r>
            <a:endParaRPr lang="ar-LY" sz="4000"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Rectangle 3"/>
          <p:cNvSpPr txBox="1">
            <a:spLocks noChangeArrowheads="1"/>
          </p:cNvSpPr>
          <p:nvPr/>
        </p:nvSpPr>
        <p:spPr>
          <a:xfrm>
            <a:off x="250825" y="1628800"/>
            <a:ext cx="8569325" cy="4752950"/>
          </a:xfrm>
          <a:prstGeom prst="rect">
            <a:avLst/>
          </a:prstGeom>
        </p:spPr>
        <p:txBody>
          <a:bodyPr vert="horz" lIns="91440" tIns="45720" rIns="91440" bIns="45720" rtlCol="1">
            <a:normAutofit/>
          </a:bodyPr>
          <a:lstStyle/>
          <a:p>
            <a:pPr algn="l" rtl="0">
              <a:buFont typeface="Arial" pitchFamily="34" charset="0"/>
              <a:buChar char="•"/>
            </a:pPr>
            <a:r>
              <a:rPr lang="en-GB" sz="2800" dirty="0" smtClean="0">
                <a:solidFill>
                  <a:schemeClr val="accent1">
                    <a:lumMod val="50000"/>
                  </a:schemeClr>
                </a:solidFill>
              </a:rPr>
              <a:t> For each existing or planned store, is there a Safety Case / Safety Assessment (SC/SA)?</a:t>
            </a:r>
            <a:endParaRPr lang="ar-LY" sz="2800" dirty="0" smtClean="0">
              <a:solidFill>
                <a:schemeClr val="accent1">
                  <a:lumMod val="50000"/>
                </a:schemeClr>
              </a:solidFill>
            </a:endParaRPr>
          </a:p>
          <a:p>
            <a:pPr algn="l" rtl="0">
              <a:buFont typeface="Arial" pitchFamily="34" charset="0"/>
              <a:buChar char="•"/>
            </a:pPr>
            <a:endParaRPr lang="ar-LY" sz="2800" dirty="0" smtClean="0">
              <a:solidFill>
                <a:schemeClr val="accent1">
                  <a:lumMod val="50000"/>
                </a:schemeClr>
              </a:solidFill>
            </a:endParaRPr>
          </a:p>
          <a:p>
            <a:pPr algn="l" rtl="0">
              <a:buFont typeface="Arial" pitchFamily="34" charset="0"/>
              <a:buChar char="•"/>
            </a:pPr>
            <a:r>
              <a:rPr lang="en-US" sz="2800" dirty="0" smtClean="0"/>
              <a:t> For the existing not, but for the planned centralized storage facility there is a draft.</a:t>
            </a:r>
            <a:endParaRPr lang="en-GB" sz="2800" dirty="0" smtClean="0">
              <a:solidFill>
                <a:schemeClr val="accent1">
                  <a:lumMod val="50000"/>
                </a:schemeClr>
              </a:solidFill>
            </a:endParaRPr>
          </a:p>
          <a:p>
            <a:pPr algn="l" rtl="0">
              <a:buFont typeface="Arial" pitchFamily="34" charset="0"/>
              <a:buChar char="•"/>
            </a:pPr>
            <a:endParaRPr lang="en-GB" sz="2800" dirty="0" smtClean="0">
              <a:solidFill>
                <a:schemeClr val="accent1">
                  <a:lumMod val="50000"/>
                </a:schemeClr>
              </a:solidFill>
            </a:endParaRPr>
          </a:p>
          <a:p>
            <a:pPr algn="l" rtl="0">
              <a:buFont typeface="Arial" pitchFamily="34" charset="0"/>
              <a:buChar char="•"/>
            </a:pPr>
            <a:r>
              <a:rPr lang="en-GB" sz="2800" dirty="0" smtClean="0">
                <a:solidFill>
                  <a:schemeClr val="accent1">
                    <a:lumMod val="50000"/>
                  </a:schemeClr>
                </a:solidFill>
              </a:rPr>
              <a:t> How was the SC/SA reviewed? </a:t>
            </a:r>
          </a:p>
          <a:p>
            <a:pPr algn="l" rtl="0">
              <a:buFont typeface="Arial" pitchFamily="34" charset="0"/>
              <a:buChar char="•"/>
            </a:pPr>
            <a:r>
              <a:rPr lang="en-GB" sz="2800" dirty="0" smtClean="0"/>
              <a:t>Only by the operator.</a:t>
            </a:r>
          </a:p>
          <a:p>
            <a:pPr lvl="1" algn="l" rtl="0">
              <a:buFontTx/>
              <a:buChar char="-"/>
            </a:pPr>
            <a:endParaRPr lang="en-GB" sz="2800" dirty="0" smtClean="0">
              <a:solidFill>
                <a:schemeClr val="accent1">
                  <a:lumMod val="50000"/>
                </a:schemeClr>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2800" dirty="0" smtClean="0">
              <a:solidFill>
                <a:schemeClr val="accent1">
                  <a:lumMod val="50000"/>
                </a:schemeClr>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2800" dirty="0" smtClean="0">
              <a:solidFill>
                <a:schemeClr val="accent1">
                  <a:lumMod val="50000"/>
                </a:scheme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cs-CZ" sz="2800" dirty="0" smtClean="0">
              <a:solidFill>
                <a:schemeClr val="accent1">
                  <a:lumMod val="50000"/>
                </a:schemeClr>
              </a:solidFill>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s-ES" sz="2800" b="0" i="0" u="none" strike="noStrike" kern="1200" cap="none" spc="0" normalizeH="0" baseline="0" noProof="0" dirty="0" smtClean="0">
              <a:ln>
                <a:noFill/>
              </a:ln>
              <a:solidFill>
                <a:srgbClr val="3333FF"/>
              </a:solidFill>
              <a:effectLst/>
              <a:uLnTx/>
              <a:uFillTx/>
              <a:latin typeface="+mn-lt"/>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6408712" cy="1008112"/>
          </a:xfrm>
        </p:spPr>
        <p:txBody>
          <a:bodyPr>
            <a:normAutofit/>
          </a:bodyPr>
          <a:lstStyle/>
          <a:p>
            <a:pPr algn="l" rtl="0"/>
            <a:r>
              <a:rPr lang="en-GB" sz="4000" b="1" dirty="0" smtClean="0"/>
              <a:t>Contents of the Safety Case</a:t>
            </a:r>
            <a:endParaRPr lang="ar-LY" sz="4000"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7" name="Content Placeholder 2"/>
          <p:cNvSpPr>
            <a:spLocks noGrp="1"/>
          </p:cNvSpPr>
          <p:nvPr>
            <p:ph idx="1"/>
          </p:nvPr>
        </p:nvSpPr>
        <p:spPr>
          <a:xfrm>
            <a:off x="457200" y="1600200"/>
            <a:ext cx="8229600" cy="4925144"/>
          </a:xfrm>
        </p:spPr>
        <p:txBody>
          <a:bodyPr>
            <a:normAutofit fontScale="92500" lnSpcReduction="20000"/>
          </a:bodyPr>
          <a:lstStyle/>
          <a:p>
            <a:pPr lvl="1" algn="just" rtl="0">
              <a:buNone/>
            </a:pPr>
            <a:r>
              <a:rPr lang="en-US" b="1" dirty="0" smtClean="0"/>
              <a:t>1. CONTEXT OF THE SAFETY CASE:</a:t>
            </a:r>
          </a:p>
          <a:p>
            <a:pPr lvl="1" algn="just" rtl="0">
              <a:buNone/>
            </a:pPr>
            <a:r>
              <a:rPr lang="en-US" b="1" dirty="0" smtClean="0"/>
              <a:t>    - </a:t>
            </a:r>
            <a:r>
              <a:rPr lang="en-GB" dirty="0" smtClean="0">
                <a:solidFill>
                  <a:schemeClr val="accent1">
                    <a:lumMod val="50000"/>
                  </a:schemeClr>
                </a:solidFill>
              </a:rPr>
              <a:t>Purpose of the SC</a:t>
            </a:r>
          </a:p>
          <a:p>
            <a:pPr lvl="1" algn="just" rtl="0">
              <a:buNone/>
            </a:pPr>
            <a:r>
              <a:rPr lang="en-GB" dirty="0" smtClean="0">
                <a:solidFill>
                  <a:schemeClr val="accent1">
                    <a:lumMod val="50000"/>
                  </a:schemeClr>
                </a:solidFill>
              </a:rPr>
              <a:t>    - Scope of the SC</a:t>
            </a:r>
          </a:p>
          <a:p>
            <a:pPr lvl="1" algn="just" rtl="0">
              <a:buNone/>
            </a:pPr>
            <a:r>
              <a:rPr lang="en-GB" dirty="0" smtClean="0">
                <a:solidFill>
                  <a:schemeClr val="accent1">
                    <a:lumMod val="50000"/>
                  </a:schemeClr>
                </a:solidFill>
              </a:rPr>
              <a:t>    - Demonstration of safety</a:t>
            </a:r>
          </a:p>
          <a:p>
            <a:pPr lvl="1" algn="just" rtl="0">
              <a:buNone/>
            </a:pPr>
            <a:r>
              <a:rPr lang="en-GB" dirty="0" smtClean="0">
                <a:solidFill>
                  <a:schemeClr val="accent1">
                    <a:lumMod val="50000"/>
                  </a:schemeClr>
                </a:solidFill>
              </a:rPr>
              <a:t>    - Graded approach:</a:t>
            </a:r>
          </a:p>
          <a:p>
            <a:pPr lvl="1" algn="just" rtl="0">
              <a:buNone/>
            </a:pPr>
            <a:r>
              <a:rPr lang="en-GB" dirty="0" smtClean="0">
                <a:solidFill>
                  <a:schemeClr val="accent1">
                    <a:lumMod val="50000"/>
                  </a:schemeClr>
                </a:solidFill>
              </a:rPr>
              <a:t>       * </a:t>
            </a:r>
            <a:r>
              <a:rPr lang="en-US" sz="2800" dirty="0" smtClean="0">
                <a:solidFill>
                  <a:schemeClr val="accent1">
                    <a:lumMod val="50000"/>
                  </a:schemeClr>
                </a:solidFill>
              </a:rPr>
              <a:t>There is a vital need for the storage facility.</a:t>
            </a:r>
          </a:p>
          <a:p>
            <a:pPr lvl="1" algn="just" rtl="0">
              <a:buNone/>
            </a:pPr>
            <a:r>
              <a:rPr lang="en-US" dirty="0" smtClean="0">
                <a:solidFill>
                  <a:schemeClr val="accent1">
                    <a:lumMod val="50000"/>
                  </a:schemeClr>
                </a:solidFill>
              </a:rPr>
              <a:t>       * </a:t>
            </a:r>
            <a:r>
              <a:rPr lang="en-US" sz="2800" dirty="0" smtClean="0">
                <a:solidFill>
                  <a:schemeClr val="accent1">
                    <a:lumMod val="50000"/>
                  </a:schemeClr>
                </a:solidFill>
              </a:rPr>
              <a:t>The facility design will meet all safety requirements.</a:t>
            </a:r>
          </a:p>
          <a:p>
            <a:pPr lvl="1" algn="just" rtl="0">
              <a:buNone/>
            </a:pPr>
            <a:r>
              <a:rPr lang="en-US" dirty="0" smtClean="0">
                <a:solidFill>
                  <a:schemeClr val="accent1">
                    <a:lumMod val="50000"/>
                  </a:schemeClr>
                </a:solidFill>
              </a:rPr>
              <a:t>       * </a:t>
            </a:r>
            <a:r>
              <a:rPr lang="en-US" sz="2800" dirty="0" smtClean="0">
                <a:solidFill>
                  <a:schemeClr val="accent1">
                    <a:lumMod val="50000"/>
                  </a:schemeClr>
                </a:solidFill>
              </a:rPr>
              <a:t>The construction operations of the facility will be safe.</a:t>
            </a:r>
          </a:p>
          <a:p>
            <a:pPr lvl="1" algn="just" rtl="0">
              <a:buNone/>
            </a:pPr>
            <a:r>
              <a:rPr lang="en-US" dirty="0" smtClean="0">
                <a:solidFill>
                  <a:schemeClr val="accent1">
                    <a:lumMod val="50000"/>
                  </a:schemeClr>
                </a:solidFill>
              </a:rPr>
              <a:t>        * The use and decommissioning of the facility will be safe.</a:t>
            </a:r>
            <a:endParaRPr lang="en-US" sz="2800" dirty="0" smtClean="0">
              <a:solidFill>
                <a:schemeClr val="accent1">
                  <a:lumMod val="50000"/>
                </a:schemeClr>
              </a:solidFill>
            </a:endParaRPr>
          </a:p>
          <a:p>
            <a:pPr lvl="1" algn="just" rtl="0">
              <a:buNone/>
            </a:pPr>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6408712" cy="1008112"/>
          </a:xfrm>
        </p:spPr>
        <p:txBody>
          <a:bodyPr>
            <a:normAutofit fontScale="90000"/>
          </a:bodyPr>
          <a:lstStyle/>
          <a:p>
            <a:pPr algn="l" rtl="0"/>
            <a:r>
              <a:rPr lang="en-GB" sz="4000" b="1" dirty="0" smtClean="0"/>
              <a:t>Contents of the Safety Case (cont.)</a:t>
            </a:r>
            <a:endParaRPr lang="ar-LY" sz="4000"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7" name="Content Placeholder 2"/>
          <p:cNvSpPr>
            <a:spLocks noGrp="1"/>
          </p:cNvSpPr>
          <p:nvPr>
            <p:ph idx="1"/>
          </p:nvPr>
        </p:nvSpPr>
        <p:spPr>
          <a:xfrm>
            <a:off x="457200" y="1600200"/>
            <a:ext cx="8229600" cy="5645224"/>
          </a:xfrm>
        </p:spPr>
        <p:txBody>
          <a:bodyPr>
            <a:normAutofit fontScale="55000" lnSpcReduction="20000"/>
          </a:bodyPr>
          <a:lstStyle/>
          <a:p>
            <a:pPr lvl="1" algn="just" rtl="0">
              <a:buNone/>
            </a:pPr>
            <a:r>
              <a:rPr lang="en-US" sz="4400" dirty="0" smtClean="0">
                <a:solidFill>
                  <a:schemeClr val="accent1">
                    <a:lumMod val="50000"/>
                  </a:schemeClr>
                </a:solidFill>
              </a:rPr>
              <a:t>2. Strategy for safety</a:t>
            </a:r>
          </a:p>
          <a:p>
            <a:pPr lvl="1" algn="just" rtl="0">
              <a:buNone/>
            </a:pPr>
            <a:endParaRPr lang="en-US" dirty="0" smtClean="0">
              <a:solidFill>
                <a:schemeClr val="accent1">
                  <a:lumMod val="50000"/>
                </a:schemeClr>
              </a:solidFill>
            </a:endParaRPr>
          </a:p>
          <a:p>
            <a:pPr algn="just" rtl="0">
              <a:buNone/>
            </a:pPr>
            <a:r>
              <a:rPr lang="en-US" dirty="0" smtClean="0"/>
              <a:t>      </a:t>
            </a:r>
            <a:r>
              <a:rPr lang="en-US" sz="4400" dirty="0" smtClean="0">
                <a:solidFill>
                  <a:schemeClr val="accent1">
                    <a:lumMod val="50000"/>
                  </a:schemeClr>
                </a:solidFill>
              </a:rPr>
              <a:t>The facility design will be simple and uncomplicated, using defense in depth safety and security principle; confirming the robustness of the facility over its lifetime and during any expected cases such as floods, earthquakes etc; enabling safe and easy visual inspection for all stored items, in the same time, the ability to safe and easy to retrieve them. Only high quality construction techniques and materials whose properties and sources are well known will be used in the facility. </a:t>
            </a:r>
          </a:p>
          <a:p>
            <a:pPr algn="just" rtl="0"/>
            <a:endParaRPr lang="en-US" sz="4400" dirty="0" smtClean="0">
              <a:solidFill>
                <a:schemeClr val="accent1">
                  <a:lumMod val="50000"/>
                </a:schemeClr>
              </a:solidFill>
            </a:endParaRPr>
          </a:p>
          <a:p>
            <a:pPr algn="just" rtl="0">
              <a:buNone/>
            </a:pPr>
            <a:r>
              <a:rPr lang="en-US" sz="4400" dirty="0" smtClean="0">
                <a:solidFill>
                  <a:schemeClr val="accent1">
                    <a:lumMod val="50000"/>
                  </a:schemeClr>
                </a:solidFill>
              </a:rPr>
              <a:t>      The used management systems of the facility will guarantee that all safety and security work is done with high level of quality by adopting international safety standards. The facility personnel will be highly trained and qualified for there duties.</a:t>
            </a:r>
            <a:endParaRPr lang="en-GB" sz="4400" dirty="0" smtClean="0">
              <a:solidFill>
                <a:schemeClr val="accent1">
                  <a:lumMod val="50000"/>
                </a:schemeClr>
              </a:solidFill>
            </a:endParaRPr>
          </a:p>
          <a:p>
            <a:pPr lvl="1" algn="just" rtl="0"/>
            <a:endParaRPr lang="en-GB" sz="4400"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5616624" cy="1008112"/>
          </a:xfrm>
        </p:spPr>
        <p:txBody>
          <a:bodyPr>
            <a:normAutofit/>
          </a:bodyPr>
          <a:lstStyle/>
          <a:p>
            <a:pPr algn="l"/>
            <a:r>
              <a:rPr lang="en-US" b="1" dirty="0" smtClean="0"/>
              <a:t>Agenda</a:t>
            </a:r>
            <a:endParaRPr lang="ar-LY"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Rectangle 3"/>
          <p:cNvSpPr txBox="1">
            <a:spLocks noChangeArrowheads="1"/>
          </p:cNvSpPr>
          <p:nvPr/>
        </p:nvSpPr>
        <p:spPr>
          <a:xfrm>
            <a:off x="250825" y="1700808"/>
            <a:ext cx="8569325" cy="5616624"/>
          </a:xfrm>
          <a:prstGeom prst="rect">
            <a:avLst/>
          </a:prstGeom>
        </p:spPr>
        <p:txBody>
          <a:bodyPr vert="horz" lIns="91440" tIns="45720" rIns="91440" bIns="45720" rtlCol="1">
            <a:normAutofit fontScale="32500" lnSpcReduction="20000"/>
          </a:bodyPr>
          <a:lstStyle/>
          <a:p>
            <a:pPr marL="342900" lvl="0" indent="-342900" algn="just" rtl="0">
              <a:spcBef>
                <a:spcPct val="20000"/>
              </a:spcBef>
              <a:buFont typeface="Arial" pitchFamily="34" charset="0"/>
              <a:buChar char="•"/>
              <a:defRPr/>
            </a:pPr>
            <a:r>
              <a:rPr lang="en-GB" sz="9800" dirty="0" smtClean="0">
                <a:solidFill>
                  <a:schemeClr val="accent1">
                    <a:lumMod val="50000"/>
                  </a:schemeClr>
                </a:solidFill>
              </a:rPr>
              <a:t>Introduction</a:t>
            </a:r>
          </a:p>
          <a:p>
            <a:pPr marL="342900" lvl="0" indent="-342900" algn="just" rtl="0">
              <a:spcBef>
                <a:spcPct val="20000"/>
              </a:spcBef>
              <a:buFont typeface="Arial" pitchFamily="34" charset="0"/>
              <a:buChar char="•"/>
              <a:defRPr/>
            </a:pPr>
            <a:r>
              <a:rPr lang="en-GB" sz="9800" dirty="0" smtClean="0">
                <a:solidFill>
                  <a:schemeClr val="accent1">
                    <a:lumMod val="50000"/>
                  </a:schemeClr>
                </a:solidFill>
              </a:rPr>
              <a:t>SRS inventory</a:t>
            </a:r>
          </a:p>
          <a:p>
            <a:pPr marL="342900" lvl="0" indent="-342900" algn="just" rtl="0">
              <a:spcBef>
                <a:spcPct val="20000"/>
              </a:spcBef>
              <a:buFont typeface="Arial" pitchFamily="34" charset="0"/>
              <a:buChar char="•"/>
              <a:defRPr/>
            </a:pPr>
            <a:r>
              <a:rPr lang="en-GB" sz="9800" dirty="0" smtClean="0">
                <a:solidFill>
                  <a:schemeClr val="accent1">
                    <a:lumMod val="50000"/>
                  </a:schemeClr>
                </a:solidFill>
              </a:rPr>
              <a:t>National laws regarding SRS</a:t>
            </a:r>
          </a:p>
          <a:p>
            <a:pPr marL="342900" lvl="0" indent="-342900" algn="just" rtl="0">
              <a:spcBef>
                <a:spcPct val="20000"/>
              </a:spcBef>
              <a:buFont typeface="Arial" pitchFamily="34" charset="0"/>
              <a:buChar char="•"/>
              <a:defRPr/>
            </a:pPr>
            <a:r>
              <a:rPr lang="en-GB" sz="9800" dirty="0" smtClean="0">
                <a:solidFill>
                  <a:schemeClr val="accent1">
                    <a:lumMod val="50000"/>
                  </a:schemeClr>
                </a:solidFill>
              </a:rPr>
              <a:t>International treaties and conventions</a:t>
            </a:r>
          </a:p>
          <a:p>
            <a:pPr marL="342900" lvl="0" indent="-342900" algn="just" rtl="0">
              <a:spcBef>
                <a:spcPct val="20000"/>
              </a:spcBef>
              <a:buFont typeface="Arial" pitchFamily="34" charset="0"/>
              <a:buChar char="•"/>
              <a:defRPr/>
            </a:pPr>
            <a:r>
              <a:rPr lang="en-GB" sz="9800" dirty="0" smtClean="0">
                <a:solidFill>
                  <a:schemeClr val="accent1">
                    <a:lumMod val="50000"/>
                  </a:schemeClr>
                </a:solidFill>
              </a:rPr>
              <a:t>RWM policy and strategy</a:t>
            </a:r>
          </a:p>
          <a:p>
            <a:pPr marL="342900" lvl="0" indent="-342900" algn="just" rtl="0">
              <a:spcBef>
                <a:spcPct val="20000"/>
              </a:spcBef>
              <a:buFont typeface="Arial" pitchFamily="34" charset="0"/>
              <a:buChar char="•"/>
              <a:defRPr/>
            </a:pPr>
            <a:r>
              <a:rPr lang="en-GB" sz="9800" dirty="0" smtClean="0">
                <a:solidFill>
                  <a:schemeClr val="accent1">
                    <a:lumMod val="50000"/>
                  </a:schemeClr>
                </a:solidFill>
              </a:rPr>
              <a:t>Radioactive Waste </a:t>
            </a:r>
            <a:r>
              <a:rPr lang="ar-LY" sz="9800" dirty="0" smtClean="0">
                <a:solidFill>
                  <a:schemeClr val="accent1">
                    <a:lumMod val="50000"/>
                  </a:schemeClr>
                </a:solidFill>
              </a:rPr>
              <a:t> </a:t>
            </a:r>
            <a:r>
              <a:rPr lang="en-GB" sz="9800" dirty="0" smtClean="0">
                <a:solidFill>
                  <a:schemeClr val="accent1">
                    <a:lumMod val="50000"/>
                  </a:schemeClr>
                </a:solidFill>
              </a:rPr>
              <a:t>Repository of TNRC</a:t>
            </a:r>
          </a:p>
          <a:p>
            <a:pPr marL="342900" lvl="0" indent="-342900" algn="just" rtl="0">
              <a:spcBef>
                <a:spcPct val="20000"/>
              </a:spcBef>
              <a:buFont typeface="Arial" pitchFamily="34" charset="0"/>
              <a:buChar char="•"/>
              <a:defRPr/>
            </a:pPr>
            <a:r>
              <a:rPr lang="en-GB" sz="9800" dirty="0" smtClean="0">
                <a:solidFill>
                  <a:schemeClr val="accent1">
                    <a:lumMod val="50000"/>
                  </a:schemeClr>
                </a:solidFill>
              </a:rPr>
              <a:t>The National centralized storage facility for RW</a:t>
            </a:r>
          </a:p>
          <a:p>
            <a:pPr marL="342900" lvl="0" indent="-342900" algn="just" rtl="0">
              <a:spcBef>
                <a:spcPct val="20000"/>
              </a:spcBef>
              <a:buFont typeface="Arial" pitchFamily="34" charset="0"/>
              <a:buChar char="•"/>
              <a:defRPr/>
            </a:pPr>
            <a:r>
              <a:rPr lang="en-GB" sz="9800" dirty="0" smtClean="0">
                <a:solidFill>
                  <a:schemeClr val="accent1">
                    <a:lumMod val="50000"/>
                  </a:schemeClr>
                </a:solidFill>
              </a:rPr>
              <a:t>SC/SA of the national centralized storage farcicality</a:t>
            </a:r>
          </a:p>
          <a:p>
            <a:pPr marL="342900" lvl="0" indent="-342900" algn="l" rtl="0">
              <a:spcBef>
                <a:spcPct val="20000"/>
              </a:spcBef>
              <a:buFont typeface="Arial" pitchFamily="34" charset="0"/>
              <a:buChar char="•"/>
              <a:defRPr/>
            </a:pPr>
            <a:endParaRPr lang="en-GB" sz="3800" dirty="0" smtClean="0">
              <a:solidFill>
                <a:schemeClr val="accent1">
                  <a:lumMod val="50000"/>
                </a:schemeClr>
              </a:solidFill>
            </a:endParaRPr>
          </a:p>
          <a:p>
            <a:pPr marL="342900" lvl="0" indent="-342900" algn="l" rtl="0">
              <a:spcBef>
                <a:spcPct val="20000"/>
              </a:spcBef>
              <a:buFont typeface="Arial" pitchFamily="34" charset="0"/>
              <a:buChar char="•"/>
              <a:defRPr/>
            </a:pPr>
            <a:endParaRPr lang="en-GB" sz="2800" dirty="0" smtClean="0">
              <a:solidFill>
                <a:schemeClr val="accent1">
                  <a:lumMod val="50000"/>
                </a:schemeClr>
              </a:solidFill>
            </a:endParaRPr>
          </a:p>
          <a:p>
            <a:pPr marL="342900" lvl="0" indent="-342900" algn="l" rtl="0">
              <a:spcBef>
                <a:spcPct val="20000"/>
              </a:spcBef>
              <a:buFont typeface="Arial" pitchFamily="34" charset="0"/>
              <a:buChar char="•"/>
              <a:defRPr/>
            </a:pPr>
            <a:endParaRPr lang="en-GB" sz="2800" dirty="0" smtClean="0">
              <a:solidFill>
                <a:schemeClr val="accent1">
                  <a:lumMod val="50000"/>
                </a:schemeClr>
              </a:solidFill>
            </a:endParaRPr>
          </a:p>
          <a:p>
            <a:pPr marL="342900" lvl="0" indent="-342900" algn="l" rtl="0">
              <a:spcBef>
                <a:spcPct val="20000"/>
              </a:spcBef>
              <a:buFont typeface="Arial" pitchFamily="34" charset="0"/>
              <a:buChar char="•"/>
              <a:defRPr/>
            </a:pPr>
            <a:endParaRPr lang="en-US" sz="2800" dirty="0" smtClean="0">
              <a:solidFill>
                <a:schemeClr val="accent1">
                  <a:lumMod val="50000"/>
                </a:schemeClr>
              </a:solidFill>
            </a:endParaRPr>
          </a:p>
          <a:p>
            <a:pPr marL="342900" lvl="0" indent="-342900" algn="l" rtl="0">
              <a:spcBef>
                <a:spcPct val="20000"/>
              </a:spcBef>
              <a:buFont typeface="Arial" pitchFamily="34" charset="0"/>
              <a:buChar char="•"/>
              <a:defRPr/>
            </a:pPr>
            <a:endParaRPr lang="en-GB" sz="2800" dirty="0" smtClean="0">
              <a:solidFill>
                <a:schemeClr val="accent1">
                  <a:lumMod val="50000"/>
                </a:schemeClr>
              </a:solidFill>
            </a:endParaRPr>
          </a:p>
          <a:p>
            <a:pPr marL="342900" lvl="0" indent="-342900" algn="l" rtl="0">
              <a:spcBef>
                <a:spcPct val="20000"/>
              </a:spcBef>
              <a:buFont typeface="Arial" pitchFamily="34" charset="0"/>
              <a:buChar char="•"/>
              <a:defRPr/>
            </a:pPr>
            <a:endParaRPr lang="en-GB" sz="2800" dirty="0" smtClean="0">
              <a:solidFill>
                <a:schemeClr val="accent1">
                  <a:lumMod val="50000"/>
                </a:schemeClr>
              </a:solidFill>
            </a:endParaRPr>
          </a:p>
          <a:p>
            <a:pPr marL="342900" lvl="0" indent="-342900" algn="l" rtl="0">
              <a:spcBef>
                <a:spcPct val="20000"/>
              </a:spcBef>
              <a:buFont typeface="Arial" pitchFamily="34" charset="0"/>
              <a:buChar char="•"/>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tabLst/>
              <a:defRPr/>
            </a:pPr>
            <a:r>
              <a:rPr kumimoji="0" lang="cs-CZ" sz="2400" b="1" i="0" u="none" strike="noStrike" kern="1200" cap="none" spc="0" normalizeH="0" baseline="0" noProof="0" dirty="0" smtClean="0">
                <a:ln>
                  <a:noFill/>
                </a:ln>
                <a:solidFill>
                  <a:schemeClr val="accent1">
                    <a:lumMod val="50000"/>
                  </a:schemeClr>
                </a:solidFill>
                <a:effectLst/>
                <a:uLnTx/>
                <a:uFillTx/>
                <a:latin typeface="+mn-lt"/>
                <a:ea typeface="+mn-ea"/>
                <a:cs typeface="Lucida Sans Unicode" pitchFamily="34" charset="0"/>
              </a:rPr>
              <a:t> </a:t>
            </a:r>
            <a:r>
              <a:rPr kumimoji="0" lang="en-US" sz="2400" b="1" i="0" u="none" strike="noStrike" kern="1200" cap="none" spc="0" normalizeH="0" baseline="0" noProof="0" dirty="0" smtClean="0">
                <a:ln>
                  <a:noFill/>
                </a:ln>
                <a:solidFill>
                  <a:schemeClr val="accent1">
                    <a:lumMod val="50000"/>
                  </a:schemeClr>
                </a:solidFill>
                <a:effectLst/>
                <a:uLnTx/>
                <a:uFillTx/>
                <a:latin typeface="+mn-lt"/>
                <a:ea typeface="+mn-ea"/>
                <a:cs typeface="Lucida Sans Unicode" pitchFamily="34" charset="0"/>
              </a:rPr>
              <a:t> </a:t>
            </a:r>
            <a:endParaRPr kumimoji="0" lang="cs-CZ" sz="24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6408712" cy="1008112"/>
          </a:xfrm>
        </p:spPr>
        <p:txBody>
          <a:bodyPr>
            <a:normAutofit fontScale="90000"/>
          </a:bodyPr>
          <a:lstStyle/>
          <a:p>
            <a:pPr algn="l" rtl="0"/>
            <a:r>
              <a:rPr lang="en-GB" sz="4000" b="1" dirty="0" smtClean="0"/>
              <a:t>Contents of the Safety Case (cont.)</a:t>
            </a:r>
            <a:endParaRPr lang="ar-LY" sz="4000"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7" name="Content Placeholder 2"/>
          <p:cNvSpPr>
            <a:spLocks noGrp="1"/>
          </p:cNvSpPr>
          <p:nvPr>
            <p:ph idx="1"/>
          </p:nvPr>
        </p:nvSpPr>
        <p:spPr>
          <a:xfrm>
            <a:off x="457200" y="1600200"/>
            <a:ext cx="8229600" cy="4925144"/>
          </a:xfrm>
        </p:spPr>
        <p:txBody>
          <a:bodyPr>
            <a:normAutofit fontScale="92500" lnSpcReduction="20000"/>
          </a:bodyPr>
          <a:lstStyle/>
          <a:p>
            <a:pPr lvl="1" algn="just" rtl="0">
              <a:buNone/>
            </a:pPr>
            <a:r>
              <a:rPr lang="en-US" dirty="0" smtClean="0">
                <a:solidFill>
                  <a:schemeClr val="accent1">
                    <a:lumMod val="50000"/>
                  </a:schemeClr>
                </a:solidFill>
              </a:rPr>
              <a:t>3. Description of the facility and the waste:</a:t>
            </a:r>
          </a:p>
          <a:p>
            <a:pPr lvl="1" algn="just" rtl="0">
              <a:buNone/>
            </a:pPr>
            <a:r>
              <a:rPr lang="en-US" dirty="0" smtClean="0">
                <a:solidFill>
                  <a:schemeClr val="accent1">
                    <a:lumMod val="50000"/>
                  </a:schemeClr>
                </a:solidFill>
              </a:rPr>
              <a:t>    - Site conditions.</a:t>
            </a:r>
          </a:p>
          <a:p>
            <a:pPr lvl="1" algn="just" rtl="0">
              <a:buNone/>
            </a:pPr>
            <a:r>
              <a:rPr lang="en-US" dirty="0" smtClean="0">
                <a:solidFill>
                  <a:schemeClr val="accent1">
                    <a:lumMod val="50000"/>
                  </a:schemeClr>
                </a:solidFill>
              </a:rPr>
              <a:t>    - System description.</a:t>
            </a:r>
          </a:p>
          <a:p>
            <a:pPr lvl="1" algn="just" rtl="0">
              <a:buNone/>
            </a:pPr>
            <a:r>
              <a:rPr lang="en-US" dirty="0" smtClean="0">
                <a:solidFill>
                  <a:schemeClr val="accent1">
                    <a:lumMod val="50000"/>
                  </a:schemeClr>
                </a:solidFill>
              </a:rPr>
              <a:t>    - Waste.</a:t>
            </a:r>
          </a:p>
          <a:p>
            <a:pPr lvl="1" algn="just" rtl="0">
              <a:buNone/>
            </a:pPr>
            <a:r>
              <a:rPr lang="en-US" dirty="0" smtClean="0">
                <a:solidFill>
                  <a:schemeClr val="accent1">
                    <a:lumMod val="50000"/>
                  </a:schemeClr>
                </a:solidFill>
              </a:rPr>
              <a:t>4. Safety assessment</a:t>
            </a:r>
          </a:p>
          <a:p>
            <a:pPr lvl="1" algn="just" rtl="0">
              <a:buNone/>
            </a:pPr>
            <a:r>
              <a:rPr lang="en-US" dirty="0" smtClean="0">
                <a:solidFill>
                  <a:schemeClr val="accent1">
                    <a:lumMod val="50000"/>
                  </a:schemeClr>
                </a:solidFill>
              </a:rPr>
              <a:t>5. Management of uncertainties</a:t>
            </a:r>
          </a:p>
          <a:p>
            <a:pPr lvl="1" algn="just" rtl="0">
              <a:buNone/>
            </a:pPr>
            <a:r>
              <a:rPr lang="en-US" dirty="0" smtClean="0"/>
              <a:t>    </a:t>
            </a:r>
            <a:r>
              <a:rPr lang="en-US" dirty="0" smtClean="0">
                <a:solidFill>
                  <a:schemeClr val="accent1">
                    <a:lumMod val="50000"/>
                  </a:schemeClr>
                </a:solidFill>
              </a:rPr>
              <a:t>- Any change in the neighboring  population and activities.</a:t>
            </a:r>
          </a:p>
          <a:p>
            <a:pPr lvl="1" algn="just" rtl="0">
              <a:buNone/>
            </a:pPr>
            <a:r>
              <a:rPr lang="en-US" dirty="0" smtClean="0">
                <a:solidFill>
                  <a:schemeClr val="accent1">
                    <a:lumMod val="50000"/>
                  </a:schemeClr>
                </a:solidFill>
              </a:rPr>
              <a:t>    - Any mistakes regarding the characterization of radioactive waste inventory.</a:t>
            </a:r>
          </a:p>
          <a:p>
            <a:pPr lvl="1" algn="just" rtl="0">
              <a:buNone/>
            </a:pPr>
            <a:r>
              <a:rPr lang="en-US" dirty="0" smtClean="0">
                <a:solidFill>
                  <a:schemeClr val="accent1">
                    <a:lumMod val="50000"/>
                  </a:schemeClr>
                </a:solidFill>
              </a:rPr>
              <a:t>    - Any major changes in the use of radioactive waste materials in the country. </a:t>
            </a:r>
          </a:p>
          <a:p>
            <a:pPr lvl="1" algn="just" rtl="0">
              <a:buNone/>
            </a:pPr>
            <a:endParaRPr lang="en-US" dirty="0" smtClean="0">
              <a:solidFill>
                <a:schemeClr val="accent1">
                  <a:lumMod val="50000"/>
                </a:schemeClr>
              </a:solidFill>
            </a:endParaRPr>
          </a:p>
          <a:p>
            <a:pPr lvl="1" algn="just" rtl="0">
              <a:buNone/>
            </a:pPr>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6408712" cy="1008112"/>
          </a:xfrm>
        </p:spPr>
        <p:txBody>
          <a:bodyPr>
            <a:normAutofit fontScale="90000"/>
          </a:bodyPr>
          <a:lstStyle/>
          <a:p>
            <a:pPr algn="l" rtl="0"/>
            <a:r>
              <a:rPr lang="en-GB" sz="4000" b="1" dirty="0" smtClean="0"/>
              <a:t>Contents of the Safety Case (cont.)</a:t>
            </a:r>
            <a:endParaRPr lang="ar-LY" sz="4000"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7" name="Content Placeholder 2"/>
          <p:cNvSpPr>
            <a:spLocks noGrp="1"/>
          </p:cNvSpPr>
          <p:nvPr>
            <p:ph idx="1"/>
          </p:nvPr>
        </p:nvSpPr>
        <p:spPr>
          <a:xfrm>
            <a:off x="457200" y="1600200"/>
            <a:ext cx="8229600" cy="4925144"/>
          </a:xfrm>
        </p:spPr>
        <p:txBody>
          <a:bodyPr>
            <a:normAutofit lnSpcReduction="10000"/>
          </a:bodyPr>
          <a:lstStyle/>
          <a:p>
            <a:pPr algn="just" rtl="0">
              <a:buNone/>
            </a:pPr>
            <a:r>
              <a:rPr lang="en-US" b="1" dirty="0" smtClean="0"/>
              <a:t>    </a:t>
            </a:r>
            <a:r>
              <a:rPr lang="en-US" sz="2800" dirty="0" smtClean="0">
                <a:solidFill>
                  <a:schemeClr val="accent1">
                    <a:lumMod val="50000"/>
                  </a:schemeClr>
                </a:solidFill>
              </a:rPr>
              <a:t>6. Iteration and design optimization</a:t>
            </a:r>
          </a:p>
          <a:p>
            <a:pPr algn="just" rtl="0">
              <a:buNone/>
            </a:pPr>
            <a:r>
              <a:rPr lang="en-US" sz="2800" dirty="0" smtClean="0">
                <a:solidFill>
                  <a:schemeClr val="accent1">
                    <a:lumMod val="50000"/>
                  </a:schemeClr>
                </a:solidFill>
              </a:rPr>
              <a:t>        - The national inventory of RW.</a:t>
            </a:r>
          </a:p>
          <a:p>
            <a:pPr algn="just" rtl="0">
              <a:buNone/>
            </a:pPr>
            <a:r>
              <a:rPr lang="en-US" sz="2800" dirty="0" smtClean="0">
                <a:solidFill>
                  <a:schemeClr val="accent1">
                    <a:lumMod val="50000"/>
                  </a:schemeClr>
                </a:solidFill>
              </a:rPr>
              <a:t>        - International strands of pre-disposal management of RW.</a:t>
            </a:r>
          </a:p>
          <a:p>
            <a:pPr algn="just" rtl="0">
              <a:buNone/>
            </a:pPr>
            <a:r>
              <a:rPr lang="en-US" sz="2800" dirty="0" smtClean="0">
                <a:solidFill>
                  <a:schemeClr val="accent1">
                    <a:lumMod val="50000"/>
                  </a:schemeClr>
                </a:solidFill>
              </a:rPr>
              <a:t>       - High quality construction materials.</a:t>
            </a:r>
          </a:p>
          <a:p>
            <a:pPr algn="just" rtl="0"/>
            <a:r>
              <a:rPr lang="en-US" sz="2800" dirty="0" smtClean="0">
                <a:solidFill>
                  <a:schemeClr val="accent1">
                    <a:lumMod val="50000"/>
                  </a:schemeClr>
                </a:solidFill>
              </a:rPr>
              <a:t>During the coming stages of the storage facility project, design improvements can be made depending on professional judgment.</a:t>
            </a:r>
          </a:p>
          <a:p>
            <a:pPr marL="342900" lvl="1" indent="-342900" algn="just" rtl="0">
              <a:buNone/>
            </a:pPr>
            <a:r>
              <a:rPr lang="en-US" dirty="0" smtClean="0">
                <a:solidFill>
                  <a:schemeClr val="accent1">
                    <a:lumMod val="50000"/>
                  </a:schemeClr>
                </a:solidFill>
              </a:rPr>
              <a:t>     7. Identification </a:t>
            </a:r>
            <a:r>
              <a:rPr lang="en-US" dirty="0" smtClean="0">
                <a:solidFill>
                  <a:schemeClr val="accent1">
                    <a:lumMod val="50000"/>
                  </a:schemeClr>
                </a:solidFill>
              </a:rPr>
              <a:t>of </a:t>
            </a:r>
            <a:r>
              <a:rPr lang="en-US" dirty="0" smtClean="0">
                <a:solidFill>
                  <a:schemeClr val="accent1">
                    <a:lumMod val="50000"/>
                  </a:schemeClr>
                </a:solidFill>
              </a:rPr>
              <a:t>safety </a:t>
            </a:r>
            <a:r>
              <a:rPr lang="en-US" dirty="0" smtClean="0">
                <a:solidFill>
                  <a:schemeClr val="accent1">
                    <a:lumMod val="50000"/>
                  </a:schemeClr>
                </a:solidFill>
              </a:rPr>
              <a:t>measures</a:t>
            </a:r>
          </a:p>
          <a:p>
            <a:pPr marL="342900" lvl="1" indent="-342900" algn="just" rtl="0">
              <a:buNone/>
            </a:pPr>
            <a:r>
              <a:rPr lang="en-US" dirty="0" smtClean="0">
                <a:solidFill>
                  <a:schemeClr val="accent1">
                    <a:lumMod val="50000"/>
                  </a:schemeClr>
                </a:solidFill>
              </a:rPr>
              <a:t> </a:t>
            </a:r>
            <a:r>
              <a:rPr lang="en-US" dirty="0" smtClean="0">
                <a:solidFill>
                  <a:schemeClr val="accent1">
                    <a:lumMod val="50000"/>
                  </a:schemeClr>
                </a:solidFill>
              </a:rPr>
              <a:t>    8. Integration of safety arguments</a:t>
            </a:r>
            <a:endParaRPr lang="en-US" dirty="0" smtClean="0">
              <a:solidFill>
                <a:schemeClr val="accent1">
                  <a:lumMod val="50000"/>
                </a:schemeClr>
              </a:solidFill>
            </a:endParaRPr>
          </a:p>
          <a:p>
            <a:pPr algn="just" rtl="0"/>
            <a:endParaRPr lang="en-US" sz="2800" dirty="0" smtClean="0">
              <a:solidFill>
                <a:schemeClr val="accent1">
                  <a:lumMod val="50000"/>
                </a:schemeClr>
              </a:solidFill>
            </a:endParaRPr>
          </a:p>
          <a:p>
            <a:pPr algn="just" rtl="0"/>
            <a:endParaRPr lang="en-US" sz="2800" dirty="0" smtClean="0">
              <a:solidFill>
                <a:schemeClr val="accent1">
                  <a:lumMod val="50000"/>
                </a:schemeClr>
              </a:solidFill>
            </a:endParaRPr>
          </a:p>
          <a:p>
            <a:pPr lvl="1" algn="just" rtl="0">
              <a:buNone/>
            </a:pPr>
            <a:endParaRPr lang="en-US" dirty="0" smtClean="0">
              <a:solidFill>
                <a:schemeClr val="accent1">
                  <a:lumMod val="50000"/>
                </a:schemeClr>
              </a:solidFill>
            </a:endParaRPr>
          </a:p>
          <a:p>
            <a:pPr lvl="1" algn="just" rtl="0">
              <a:buNone/>
            </a:pPr>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6408712" cy="1008112"/>
          </a:xfrm>
        </p:spPr>
        <p:txBody>
          <a:bodyPr>
            <a:normAutofit/>
          </a:bodyPr>
          <a:lstStyle/>
          <a:p>
            <a:pPr algn="l" rtl="0"/>
            <a:r>
              <a:rPr lang="en-GB" sz="4000" b="1" dirty="0" smtClean="0"/>
              <a:t>Safety Assessment</a:t>
            </a:r>
            <a:endParaRPr lang="ar-LY" sz="4000"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7" name="Content Placeholder 2"/>
          <p:cNvSpPr>
            <a:spLocks noGrp="1"/>
          </p:cNvSpPr>
          <p:nvPr>
            <p:ph idx="1"/>
          </p:nvPr>
        </p:nvSpPr>
        <p:spPr>
          <a:xfrm>
            <a:off x="457200" y="1600200"/>
            <a:ext cx="8229600" cy="4925144"/>
          </a:xfrm>
        </p:spPr>
        <p:txBody>
          <a:bodyPr>
            <a:normAutofit/>
          </a:bodyPr>
          <a:lstStyle/>
          <a:p>
            <a:pPr lvl="1" algn="just" rtl="0">
              <a:buNone/>
            </a:pPr>
            <a:r>
              <a:rPr lang="en-US" dirty="0" smtClean="0">
                <a:solidFill>
                  <a:schemeClr val="accent1">
                    <a:lumMod val="50000"/>
                  </a:schemeClr>
                </a:solidFill>
              </a:rPr>
              <a:t>    </a:t>
            </a:r>
          </a:p>
          <a:p>
            <a:pPr lvl="1" algn="just" rtl="0">
              <a:buNone/>
            </a:pPr>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p:txBody>
      </p:sp>
      <p:sp>
        <p:nvSpPr>
          <p:cNvPr id="10" name="Content Placeholder 2"/>
          <p:cNvSpPr txBox="1">
            <a:spLocks/>
          </p:cNvSpPr>
          <p:nvPr/>
        </p:nvSpPr>
        <p:spPr>
          <a:xfrm>
            <a:off x="467544" y="1628800"/>
            <a:ext cx="8229600" cy="4925144"/>
          </a:xfrm>
          <a:prstGeom prst="rect">
            <a:avLst/>
          </a:prstGeom>
        </p:spPr>
        <p:txBody>
          <a:bodyPr vert="horz" lIns="91440" tIns="45720" rIns="91440" bIns="45720" rtlCol="1">
            <a:normAutofit/>
          </a:bodyPr>
          <a:lstStyle/>
          <a:p>
            <a:pPr marL="342900" lvl="0" indent="-342900" algn="just" rtl="0">
              <a:spcBef>
                <a:spcPct val="20000"/>
              </a:spcBef>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lang="en-US" sz="2800" dirty="0" smtClean="0">
                <a:solidFill>
                  <a:schemeClr val="accent1">
                    <a:lumMod val="50000"/>
                  </a:schemeClr>
                </a:solidFill>
              </a:rPr>
              <a:t>1. Radiological impact assessment</a:t>
            </a:r>
          </a:p>
          <a:p>
            <a:pPr marL="342900" lvl="0" indent="-342900" algn="just" rtl="0">
              <a:spcBef>
                <a:spcPct val="20000"/>
              </a:spcBef>
            </a:pPr>
            <a:r>
              <a:rPr lang="en-US" sz="2800" dirty="0" smtClean="0"/>
              <a:t>     </a:t>
            </a:r>
            <a:r>
              <a:rPr lang="en-US" sz="2800" dirty="0" smtClean="0">
                <a:solidFill>
                  <a:schemeClr val="accent1">
                    <a:lumMod val="50000"/>
                  </a:schemeClr>
                </a:solidFill>
              </a:rPr>
              <a:t>The potential radiological impact of the storage facility is addressed with the view of demonstrating that it will meet all safety requirements.</a:t>
            </a:r>
          </a:p>
          <a:p>
            <a:pPr marL="342900" lvl="0" indent="-342900" algn="just" rtl="0">
              <a:spcBef>
                <a:spcPct val="20000"/>
              </a:spcBef>
            </a:pPr>
            <a:r>
              <a:rPr kumimoji="0" lang="en-US" sz="2800" b="0" i="0" u="none" strike="noStrike" kern="1200" cap="none" spc="0" normalizeH="0" baseline="0" noProof="0" dirty="0" smtClean="0">
                <a:ln>
                  <a:noFill/>
                </a:ln>
                <a:solidFill>
                  <a:schemeClr val="accent1">
                    <a:lumMod val="50000"/>
                  </a:schemeClr>
                </a:solidFill>
                <a:effectLst/>
                <a:uLnTx/>
                <a:uFillTx/>
                <a:latin typeface="+mn-lt"/>
                <a:ea typeface="+mn-ea"/>
                <a:cs typeface="+mn-cs"/>
              </a:rPr>
              <a:t>     2. </a:t>
            </a:r>
            <a:r>
              <a:rPr lang="en-US" sz="2800" dirty="0" smtClean="0">
                <a:solidFill>
                  <a:schemeClr val="accent1">
                    <a:lumMod val="50000"/>
                  </a:schemeClr>
                </a:solidFill>
              </a:rPr>
              <a:t>Development and justification of scenarios</a:t>
            </a:r>
          </a:p>
          <a:p>
            <a:pPr marL="342900" lvl="0" indent="-342900" algn="just" rtl="0">
              <a:spcBef>
                <a:spcPct val="20000"/>
              </a:spcBef>
            </a:pPr>
            <a:r>
              <a:rPr lang="en-US" sz="2800" dirty="0" smtClean="0">
                <a:solidFill>
                  <a:schemeClr val="accent1">
                    <a:lumMod val="50000"/>
                  </a:schemeClr>
                </a:solidFill>
              </a:rPr>
              <a:t>         - Internal Hazards:</a:t>
            </a:r>
          </a:p>
          <a:p>
            <a:pPr marL="342900" lvl="0" indent="-342900" algn="just" rtl="0">
              <a:spcBef>
                <a:spcPct val="20000"/>
              </a:spcBef>
            </a:pPr>
            <a:r>
              <a:rPr lang="en-US" sz="2800" dirty="0" smtClean="0">
                <a:solidFill>
                  <a:schemeClr val="accent1">
                    <a:lumMod val="50000"/>
                  </a:schemeClr>
                </a:solidFill>
              </a:rPr>
              <a:t>            * Movement hazard</a:t>
            </a:r>
          </a:p>
          <a:p>
            <a:pPr marL="342900" lvl="0" indent="-342900" algn="just" rtl="0">
              <a:spcBef>
                <a:spcPct val="20000"/>
              </a:spcBef>
            </a:pPr>
            <a:r>
              <a:rPr lang="en-US" sz="2800" dirty="0" smtClean="0">
                <a:solidFill>
                  <a:schemeClr val="accent1">
                    <a:lumMod val="50000"/>
                  </a:schemeClr>
                </a:solidFill>
              </a:rPr>
              <a:t>            * Receipt hazard</a:t>
            </a:r>
          </a:p>
          <a:p>
            <a:pPr marL="342900" lvl="0" indent="-342900" algn="just" rtl="0">
              <a:spcBef>
                <a:spcPct val="20000"/>
              </a:spcBef>
            </a:pPr>
            <a:r>
              <a:rPr lang="en-US" sz="2800" dirty="0" smtClean="0">
                <a:solidFill>
                  <a:schemeClr val="accent1">
                    <a:lumMod val="50000"/>
                  </a:schemeClr>
                </a:solidFill>
              </a:rPr>
              <a:t>            * Interim storage hazard</a:t>
            </a:r>
          </a:p>
          <a:p>
            <a:pPr marL="342900" lvl="0" indent="-342900" algn="just" rtl="0">
              <a:spcBef>
                <a:spcPct val="20000"/>
              </a:spcBef>
            </a:pPr>
            <a:endParaRPr lang="en-US" sz="2800" dirty="0" smtClean="0">
              <a:solidFill>
                <a:schemeClr val="accent1">
                  <a:lumMod val="50000"/>
                </a:schemeClr>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6408712" cy="1008112"/>
          </a:xfrm>
        </p:spPr>
        <p:txBody>
          <a:bodyPr>
            <a:normAutofit/>
          </a:bodyPr>
          <a:lstStyle/>
          <a:p>
            <a:pPr algn="l" rtl="0"/>
            <a:r>
              <a:rPr lang="en-GB" sz="4000" b="1" dirty="0" smtClean="0"/>
              <a:t>Safety Assessment (Cont.)</a:t>
            </a:r>
            <a:endParaRPr lang="ar-LY" sz="4000"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7" name="Content Placeholder 2"/>
          <p:cNvSpPr>
            <a:spLocks noGrp="1"/>
          </p:cNvSpPr>
          <p:nvPr>
            <p:ph idx="1"/>
          </p:nvPr>
        </p:nvSpPr>
        <p:spPr>
          <a:xfrm>
            <a:off x="457200" y="1600200"/>
            <a:ext cx="8229600" cy="4925144"/>
          </a:xfrm>
        </p:spPr>
        <p:txBody>
          <a:bodyPr>
            <a:normAutofit/>
          </a:bodyPr>
          <a:lstStyle/>
          <a:p>
            <a:pPr lvl="1" algn="just" rtl="0">
              <a:buNone/>
            </a:pPr>
            <a:r>
              <a:rPr lang="en-US" dirty="0" smtClean="0">
                <a:solidFill>
                  <a:schemeClr val="accent1">
                    <a:lumMod val="50000"/>
                  </a:schemeClr>
                </a:solidFill>
              </a:rPr>
              <a:t>    </a:t>
            </a:r>
          </a:p>
          <a:p>
            <a:pPr lvl="1" algn="just" rtl="0">
              <a:buNone/>
            </a:pPr>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p:txBody>
      </p:sp>
      <p:sp>
        <p:nvSpPr>
          <p:cNvPr id="10" name="Content Placeholder 2"/>
          <p:cNvSpPr txBox="1">
            <a:spLocks/>
          </p:cNvSpPr>
          <p:nvPr/>
        </p:nvSpPr>
        <p:spPr>
          <a:xfrm>
            <a:off x="467544" y="1628800"/>
            <a:ext cx="8229600" cy="4925144"/>
          </a:xfrm>
          <a:prstGeom prst="rect">
            <a:avLst/>
          </a:prstGeom>
        </p:spPr>
        <p:txBody>
          <a:bodyPr vert="horz" lIns="91440" tIns="45720" rIns="91440" bIns="45720" rtlCol="1">
            <a:normAutofit/>
          </a:bodyPr>
          <a:lstStyle/>
          <a:p>
            <a:pPr marL="342900" lvl="0" indent="-342900" algn="just" rtl="0">
              <a:spcBef>
                <a:spcPct val="20000"/>
              </a:spcBef>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lang="en-US" sz="2800" dirty="0" smtClean="0">
                <a:solidFill>
                  <a:schemeClr val="accent1">
                    <a:lumMod val="50000"/>
                  </a:schemeClr>
                </a:solidFill>
              </a:rPr>
              <a:t>      - External Hazards:</a:t>
            </a:r>
          </a:p>
          <a:p>
            <a:pPr marL="342900" lvl="0" indent="-342900" algn="just" rtl="0">
              <a:spcBef>
                <a:spcPct val="20000"/>
              </a:spcBef>
            </a:pPr>
            <a:endParaRPr lang="en-US" sz="2800" dirty="0" smtClean="0">
              <a:solidFill>
                <a:schemeClr val="accent1">
                  <a:lumMod val="50000"/>
                </a:schemeClr>
              </a:solidFill>
            </a:endParaRPr>
          </a:p>
          <a:p>
            <a:pPr marL="342900" lvl="0" indent="-342900" algn="just" rtl="0">
              <a:spcBef>
                <a:spcPct val="20000"/>
              </a:spcBef>
            </a:pPr>
            <a:r>
              <a:rPr lang="en-US" sz="2800" dirty="0" smtClean="0">
                <a:solidFill>
                  <a:schemeClr val="accent1">
                    <a:lumMod val="50000"/>
                  </a:schemeClr>
                </a:solidFill>
              </a:rPr>
              <a:t>            * Human induced events: aircraft crash, service failures, fire, theft, sabotage, terrorism.</a:t>
            </a:r>
          </a:p>
          <a:p>
            <a:pPr marL="342900" lvl="0" indent="-342900" algn="just" rtl="0">
              <a:spcBef>
                <a:spcPct val="20000"/>
              </a:spcBef>
            </a:pPr>
            <a:endParaRPr lang="en-US" sz="2800" dirty="0" smtClean="0">
              <a:solidFill>
                <a:schemeClr val="accent1">
                  <a:lumMod val="50000"/>
                </a:schemeClr>
              </a:solidFill>
            </a:endParaRPr>
          </a:p>
          <a:p>
            <a:pPr marL="342900" lvl="0" indent="-342900" algn="just" rtl="0">
              <a:spcBef>
                <a:spcPct val="20000"/>
              </a:spcBef>
            </a:pPr>
            <a:r>
              <a:rPr lang="en-US" sz="2800" dirty="0" smtClean="0">
                <a:solidFill>
                  <a:schemeClr val="accent1">
                    <a:lumMod val="50000"/>
                  </a:schemeClr>
                </a:solidFill>
              </a:rPr>
              <a:t>            * Natural events: earthquakes, extreme meteorological conditions, floods.</a:t>
            </a:r>
          </a:p>
          <a:p>
            <a:pPr marL="342900" lvl="0" indent="-342900" algn="just" rtl="0">
              <a:spcBef>
                <a:spcPct val="20000"/>
              </a:spcBef>
            </a:pPr>
            <a:endParaRPr lang="en-US" sz="2800" dirty="0" smtClean="0">
              <a:solidFill>
                <a:schemeClr val="accent1">
                  <a:lumMod val="50000"/>
                </a:schemeClr>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6408712" cy="1008112"/>
          </a:xfrm>
        </p:spPr>
        <p:txBody>
          <a:bodyPr>
            <a:normAutofit/>
          </a:bodyPr>
          <a:lstStyle/>
          <a:p>
            <a:pPr algn="l" rtl="0"/>
            <a:r>
              <a:rPr lang="en-GB" sz="4000" b="1" dirty="0" smtClean="0"/>
              <a:t>Safety Assessment (Cont.)</a:t>
            </a:r>
            <a:endParaRPr lang="ar-LY" sz="4000"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7" name="Content Placeholder 2"/>
          <p:cNvSpPr>
            <a:spLocks noGrp="1"/>
          </p:cNvSpPr>
          <p:nvPr>
            <p:ph idx="1"/>
          </p:nvPr>
        </p:nvSpPr>
        <p:spPr>
          <a:xfrm>
            <a:off x="457200" y="1600200"/>
            <a:ext cx="8229600" cy="4925144"/>
          </a:xfrm>
        </p:spPr>
        <p:txBody>
          <a:bodyPr>
            <a:normAutofit/>
          </a:bodyPr>
          <a:lstStyle/>
          <a:p>
            <a:pPr lvl="1" algn="just" rtl="0">
              <a:buNone/>
            </a:pPr>
            <a:r>
              <a:rPr lang="en-US" dirty="0" smtClean="0">
                <a:solidFill>
                  <a:schemeClr val="accent1">
                    <a:lumMod val="50000"/>
                  </a:schemeClr>
                </a:solidFill>
              </a:rPr>
              <a:t>    </a:t>
            </a:r>
          </a:p>
          <a:p>
            <a:pPr lvl="1" algn="just" rtl="0">
              <a:buNone/>
            </a:pPr>
            <a:endParaRPr lang="en-US" dirty="0" smtClean="0">
              <a:solidFill>
                <a:schemeClr val="accent1">
                  <a:lumMod val="50000"/>
                </a:schemeClr>
              </a:solidFill>
            </a:endParaRPr>
          </a:p>
          <a:p>
            <a:pPr lvl="1" algn="just" rtl="0">
              <a:buNone/>
            </a:pPr>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a:p>
            <a:pPr lvl="1" algn="just" rtl="0"/>
            <a:endParaRPr lang="en-GB" dirty="0" smtClean="0">
              <a:solidFill>
                <a:schemeClr val="accent1">
                  <a:lumMod val="50000"/>
                </a:schemeClr>
              </a:solidFill>
            </a:endParaRPr>
          </a:p>
        </p:txBody>
      </p:sp>
      <p:sp>
        <p:nvSpPr>
          <p:cNvPr id="10" name="Content Placeholder 2"/>
          <p:cNvSpPr txBox="1">
            <a:spLocks/>
          </p:cNvSpPr>
          <p:nvPr/>
        </p:nvSpPr>
        <p:spPr>
          <a:xfrm>
            <a:off x="467544" y="1628800"/>
            <a:ext cx="8229600" cy="4925144"/>
          </a:xfrm>
          <a:prstGeom prst="rect">
            <a:avLst/>
          </a:prstGeom>
        </p:spPr>
        <p:txBody>
          <a:bodyPr vert="horz" lIns="91440" tIns="45720" rIns="91440" bIns="45720" rtlCol="1">
            <a:normAutofit/>
          </a:bodyPr>
          <a:lstStyle/>
          <a:p>
            <a:pPr marL="342900" lvl="0" indent="-342900" algn="just" rtl="0">
              <a:spcBef>
                <a:spcPct val="20000"/>
              </a:spcBef>
            </a:pPr>
            <a:r>
              <a:rPr lang="en-US" sz="2800" dirty="0" smtClean="0">
                <a:solidFill>
                  <a:schemeClr val="accent1">
                    <a:lumMod val="50000"/>
                  </a:schemeClr>
                </a:solidFill>
              </a:rPr>
              <a:t>3. Engineering analysis</a:t>
            </a:r>
          </a:p>
          <a:p>
            <a:pPr marL="342900" lvl="0" indent="-342900" algn="just" rtl="0">
              <a:spcBef>
                <a:spcPct val="20000"/>
              </a:spcBef>
              <a:buFontTx/>
              <a:buChar char="-"/>
            </a:pPr>
            <a:endParaRPr lang="en-US" sz="2800" dirty="0" smtClean="0">
              <a:solidFill>
                <a:schemeClr val="accent1">
                  <a:lumMod val="50000"/>
                </a:schemeClr>
              </a:solidFill>
            </a:endParaRPr>
          </a:p>
          <a:p>
            <a:pPr marL="342900" lvl="0" indent="-342900" algn="just" rtl="0">
              <a:spcBef>
                <a:spcPct val="20000"/>
              </a:spcBef>
            </a:pPr>
            <a:r>
              <a:rPr lang="en-US" sz="2800" dirty="0" smtClean="0">
                <a:solidFill>
                  <a:schemeClr val="accent1">
                    <a:lumMod val="50000"/>
                  </a:schemeClr>
                </a:solidFill>
              </a:rPr>
              <a:t>4. Passive safety</a:t>
            </a:r>
          </a:p>
          <a:p>
            <a:pPr marL="342900" lvl="0" indent="-342900" algn="just" rtl="0">
              <a:spcBef>
                <a:spcPct val="20000"/>
              </a:spcBef>
              <a:buFontTx/>
              <a:buChar char="-"/>
            </a:pPr>
            <a:endParaRPr lang="en-US" sz="2800" dirty="0" smtClean="0">
              <a:solidFill>
                <a:schemeClr val="accent1">
                  <a:lumMod val="50000"/>
                </a:schemeClr>
              </a:solidFill>
            </a:endParaRPr>
          </a:p>
          <a:p>
            <a:pPr marL="342900" lvl="0" indent="-342900" algn="just" rtl="0">
              <a:spcBef>
                <a:spcPct val="20000"/>
              </a:spcBef>
            </a:pPr>
            <a:r>
              <a:rPr lang="en-US" sz="2800" dirty="0" smtClean="0">
                <a:solidFill>
                  <a:schemeClr val="accent1">
                    <a:lumMod val="50000"/>
                  </a:schemeClr>
                </a:solidFill>
              </a:rPr>
              <a:t>5. Defense in depth</a:t>
            </a:r>
          </a:p>
          <a:p>
            <a:pPr marL="342900" lvl="0" indent="-342900" algn="just" rtl="0">
              <a:spcBef>
                <a:spcPct val="20000"/>
              </a:spcBef>
              <a:buFontTx/>
              <a:buChar char="-"/>
            </a:pPr>
            <a:endParaRPr lang="en-US" sz="2800" dirty="0" smtClean="0">
              <a:solidFill>
                <a:schemeClr val="accent1">
                  <a:lumMod val="50000"/>
                </a:schemeClr>
              </a:solidFill>
            </a:endParaRPr>
          </a:p>
          <a:p>
            <a:pPr marL="342900" lvl="0" indent="-342900" algn="just" rtl="0">
              <a:spcBef>
                <a:spcPct val="20000"/>
              </a:spcBef>
            </a:pPr>
            <a:r>
              <a:rPr lang="en-US" sz="2800" dirty="0" smtClean="0">
                <a:solidFill>
                  <a:schemeClr val="accent1">
                    <a:lumMod val="50000"/>
                  </a:schemeClr>
                </a:solidFill>
              </a:rPr>
              <a:t>6. Waste Management Operations</a:t>
            </a:r>
          </a:p>
          <a:p>
            <a:pPr marL="342900" lvl="0" indent="-342900" algn="just" rtl="0">
              <a:spcBef>
                <a:spcPct val="20000"/>
              </a:spcBef>
              <a:buFontTx/>
              <a:buChar char="-"/>
            </a:pPr>
            <a:endParaRPr lang="en-US" sz="2800" dirty="0" smtClean="0">
              <a:solidFill>
                <a:schemeClr val="accent1">
                  <a:lumMod val="50000"/>
                </a:schemeClr>
              </a:solidFill>
            </a:endParaRPr>
          </a:p>
          <a:p>
            <a:pPr marL="342900" lvl="0" indent="-342900" algn="just" rtl="0">
              <a:spcBef>
                <a:spcPct val="20000"/>
              </a:spcBef>
            </a:pPr>
            <a:r>
              <a:rPr lang="en-US" sz="2800" dirty="0" smtClean="0">
                <a:solidFill>
                  <a:schemeClr val="accent1">
                    <a:lumMod val="50000"/>
                  </a:schemeClr>
                </a:solidFill>
              </a:rPr>
              <a:t>7. Non-radiological environmental impact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cstate="print"/>
          <a:srcRect/>
          <a:stretch>
            <a:fillRect/>
          </a:stretch>
        </p:blipFill>
        <p:spPr bwMode="auto">
          <a:xfrm>
            <a:off x="4572000" y="0"/>
            <a:ext cx="4572000" cy="3501008"/>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0" y="3501008"/>
            <a:ext cx="4572000" cy="335699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572000" y="3501008"/>
            <a:ext cx="4572000" cy="3356992"/>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0" y="260648"/>
            <a:ext cx="4572000" cy="3240360"/>
          </a:xfrm>
          <a:prstGeom prst="rect">
            <a:avLst/>
          </a:prstGeom>
          <a:noFill/>
          <a:ln w="9525">
            <a:noFill/>
            <a:miter lim="800000"/>
            <a:headEnd/>
            <a:tailEnd/>
          </a:ln>
        </p:spPr>
      </p:pic>
      <p:sp>
        <p:nvSpPr>
          <p:cNvPr id="6" name="عنوان 1"/>
          <p:cNvSpPr txBox="1">
            <a:spLocks/>
          </p:cNvSpPr>
          <p:nvPr/>
        </p:nvSpPr>
        <p:spPr>
          <a:xfrm>
            <a:off x="1187624" y="3212976"/>
            <a:ext cx="7509520" cy="1143000"/>
          </a:xfrm>
          <a:prstGeom prst="rect">
            <a:avLst/>
          </a:prstGeom>
        </p:spPr>
        <p:txBody>
          <a:bodyPr vert="horz" lIns="91440" tIns="45720" rIns="91440" bIns="45720" rtlCol="1" anchor="ct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Thank you, any questions?</a:t>
            </a:r>
            <a:endParaRPr kumimoji="0" lang="ar-LY" sz="44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5616624" cy="1008112"/>
          </a:xfrm>
        </p:spPr>
        <p:txBody>
          <a:bodyPr>
            <a:normAutofit/>
          </a:bodyPr>
          <a:lstStyle/>
          <a:p>
            <a:pPr algn="l"/>
            <a:r>
              <a:rPr lang="en-US" b="1" dirty="0" smtClean="0"/>
              <a:t>Introduction</a:t>
            </a:r>
            <a:endParaRPr lang="ar-LY"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Rectangle 3"/>
          <p:cNvSpPr txBox="1">
            <a:spLocks noChangeArrowheads="1"/>
          </p:cNvSpPr>
          <p:nvPr/>
        </p:nvSpPr>
        <p:spPr>
          <a:xfrm>
            <a:off x="251520" y="1628800"/>
            <a:ext cx="8569325" cy="4680942"/>
          </a:xfrm>
          <a:prstGeom prst="rect">
            <a:avLst/>
          </a:prstGeom>
        </p:spPr>
        <p:txBody>
          <a:bodyPr vert="horz" lIns="91440" tIns="45720" rIns="91440" bIns="45720" rtlCol="1">
            <a:normAutofit fontScale="25000" lnSpcReduction="20000"/>
          </a:bodyPr>
          <a:lstStyle/>
          <a:p>
            <a:pPr algn="just" rtl="0">
              <a:buFont typeface="Arial" pitchFamily="34" charset="0"/>
              <a:buChar char="•"/>
            </a:pPr>
            <a:r>
              <a:rPr lang="en-US" sz="11200" dirty="0" smtClean="0">
                <a:solidFill>
                  <a:schemeClr val="accent1">
                    <a:lumMod val="50000"/>
                  </a:schemeClr>
                </a:solidFill>
              </a:rPr>
              <a:t> Libya is not a nuclear power country, however, this might be change in the near future.</a:t>
            </a:r>
          </a:p>
          <a:p>
            <a:pPr algn="just" rtl="0"/>
            <a:endParaRPr lang="en-US" sz="11200" dirty="0" smtClean="0">
              <a:solidFill>
                <a:schemeClr val="accent1">
                  <a:lumMod val="50000"/>
                </a:schemeClr>
              </a:solidFill>
            </a:endParaRPr>
          </a:p>
          <a:p>
            <a:pPr algn="just" rtl="0"/>
            <a:endParaRPr lang="en-US" sz="11200" dirty="0" smtClean="0">
              <a:solidFill>
                <a:schemeClr val="accent1">
                  <a:lumMod val="50000"/>
                </a:schemeClr>
              </a:solidFill>
            </a:endParaRPr>
          </a:p>
          <a:p>
            <a:pPr algn="just" rtl="0">
              <a:buFont typeface="Arial" pitchFamily="34" charset="0"/>
              <a:buChar char="•"/>
            </a:pPr>
            <a:r>
              <a:rPr lang="en-US" sz="11200" dirty="0" smtClean="0">
                <a:solidFill>
                  <a:schemeClr val="accent1">
                    <a:lumMod val="50000"/>
                  </a:schemeClr>
                </a:solidFill>
              </a:rPr>
              <a:t> Libya has a research reactor with nominal power of 10 MW since the beginning of 1980s.</a:t>
            </a:r>
          </a:p>
          <a:p>
            <a:pPr algn="just" rtl="0"/>
            <a:endParaRPr lang="en-US" sz="11200" dirty="0" smtClean="0">
              <a:solidFill>
                <a:schemeClr val="accent1">
                  <a:lumMod val="50000"/>
                </a:schemeClr>
              </a:solidFill>
            </a:endParaRPr>
          </a:p>
          <a:p>
            <a:pPr algn="l" rtl="0">
              <a:buNone/>
            </a:pPr>
            <a:endParaRPr lang="en-US" sz="11200" dirty="0" smtClean="0">
              <a:solidFill>
                <a:schemeClr val="accent1">
                  <a:lumMod val="50000"/>
                </a:schemeClr>
              </a:solidFill>
            </a:endParaRPr>
          </a:p>
          <a:p>
            <a:pPr algn="just" rtl="0">
              <a:buFont typeface="Arial" pitchFamily="34" charset="0"/>
              <a:buChar char="•"/>
            </a:pPr>
            <a:r>
              <a:rPr lang="en-US" sz="11200" dirty="0" smtClean="0">
                <a:solidFill>
                  <a:schemeClr val="accent1">
                    <a:lumMod val="50000"/>
                  </a:schemeClr>
                </a:solidFill>
              </a:rPr>
              <a:t> SRS are used in Libya for: Medical applications in both diagnosis and treatment, Industrial applications mainly in the oil industry and for Research and education.</a:t>
            </a:r>
          </a:p>
          <a:p>
            <a:pPr marL="342900" lvl="0" indent="-342900" algn="l" rtl="0">
              <a:spcBef>
                <a:spcPct val="20000"/>
              </a:spcBef>
              <a:buFont typeface="Arial" pitchFamily="34" charset="0"/>
              <a:buChar char="•"/>
              <a:defRPr/>
            </a:pPr>
            <a:endParaRPr lang="en-US" sz="7000" dirty="0" smtClean="0">
              <a:solidFill>
                <a:schemeClr val="accent1">
                  <a:lumMod val="50000"/>
                </a:schemeClr>
              </a:solidFill>
            </a:endParaRPr>
          </a:p>
          <a:p>
            <a:pPr marL="342900" lvl="0" indent="-342900" algn="l" rtl="0">
              <a:spcBef>
                <a:spcPct val="20000"/>
              </a:spcBef>
              <a:buFont typeface="Arial" pitchFamily="34" charset="0"/>
              <a:buChar char="•"/>
              <a:defRPr/>
            </a:pPr>
            <a:endParaRPr lang="en-GB" sz="2800" dirty="0" smtClean="0"/>
          </a:p>
          <a:p>
            <a:pPr marL="342900" lvl="0" indent="-342900" algn="l" rtl="0">
              <a:spcBef>
                <a:spcPct val="20000"/>
              </a:spcBef>
              <a:buFont typeface="Arial" pitchFamily="34" charset="0"/>
              <a:buChar char="•"/>
              <a:defRPr/>
            </a:pPr>
            <a:endParaRPr lang="en-GB" sz="2800" dirty="0" smtClean="0">
              <a:solidFill>
                <a:schemeClr val="accent1">
                  <a:lumMod val="50000"/>
                </a:schemeClr>
              </a:solidFill>
            </a:endParaRPr>
          </a:p>
          <a:p>
            <a:pPr marL="342900" lvl="0" indent="-342900" algn="l" rtl="0">
              <a:spcBef>
                <a:spcPct val="20000"/>
              </a:spcBef>
              <a:buFont typeface="Arial" pitchFamily="34" charset="0"/>
              <a:buChar char="•"/>
              <a:defRPr/>
            </a:pPr>
            <a:endParaRPr kumimoji="0" lang="en-GB" sz="28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tabLst/>
              <a:defRPr/>
            </a:pPr>
            <a:r>
              <a:rPr kumimoji="0" lang="cs-CZ" sz="2400" b="1" i="0" u="none" strike="noStrike" kern="1200" cap="none" spc="0" normalizeH="0" baseline="0" noProof="0" dirty="0" smtClean="0">
                <a:ln>
                  <a:noFill/>
                </a:ln>
                <a:solidFill>
                  <a:schemeClr val="accent1">
                    <a:lumMod val="50000"/>
                  </a:schemeClr>
                </a:solidFill>
                <a:effectLst/>
                <a:uLnTx/>
                <a:uFillTx/>
                <a:latin typeface="+mn-lt"/>
                <a:ea typeface="+mn-ea"/>
                <a:cs typeface="Lucida Sans Unicode" pitchFamily="34" charset="0"/>
              </a:rPr>
              <a:t> </a:t>
            </a:r>
            <a:r>
              <a:rPr kumimoji="0" lang="en-US" sz="2400" b="1" i="0" u="none" strike="noStrike" kern="1200" cap="none" spc="0" normalizeH="0" baseline="0" noProof="0" dirty="0" smtClean="0">
                <a:ln>
                  <a:noFill/>
                </a:ln>
                <a:solidFill>
                  <a:schemeClr val="accent1">
                    <a:lumMod val="50000"/>
                  </a:schemeClr>
                </a:solidFill>
                <a:effectLst/>
                <a:uLnTx/>
                <a:uFillTx/>
                <a:latin typeface="+mn-lt"/>
                <a:ea typeface="+mn-ea"/>
                <a:cs typeface="Lucida Sans Unicode" pitchFamily="34" charset="0"/>
              </a:rPr>
              <a:t> </a:t>
            </a:r>
            <a:endParaRPr kumimoji="0" lang="cs-CZ" sz="24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60648"/>
            <a:ext cx="5616624" cy="1008112"/>
          </a:xfrm>
        </p:spPr>
        <p:txBody>
          <a:bodyPr>
            <a:normAutofit/>
          </a:bodyPr>
          <a:lstStyle/>
          <a:p>
            <a:pPr algn="l" rtl="0"/>
            <a:r>
              <a:rPr lang="ar-LY" b="1" dirty="0" smtClean="0"/>
              <a:t> </a:t>
            </a:r>
            <a:r>
              <a:rPr lang="en-US" b="1" dirty="0" smtClean="0"/>
              <a:t>Introduction (Cont.)</a:t>
            </a:r>
            <a:endParaRPr lang="ar-LY"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pic>
        <p:nvPicPr>
          <p:cNvPr id="7" name="عنصر نائب للمحتوى 8"/>
          <p:cNvPicPr>
            <a:picLocks noGrp="1"/>
          </p:cNvPicPr>
          <p:nvPr>
            <p:ph idx="1"/>
          </p:nvPr>
        </p:nvPicPr>
        <p:blipFill>
          <a:blip r:embed="rId3" cstate="print"/>
          <a:srcRect/>
          <a:stretch>
            <a:fillRect/>
          </a:stretch>
        </p:blipFill>
        <p:spPr bwMode="auto">
          <a:xfrm>
            <a:off x="0" y="1556792"/>
            <a:ext cx="9144000" cy="5301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16016" y="0"/>
            <a:ext cx="4427984" cy="335699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0" y="3645024"/>
            <a:ext cx="4427984" cy="3212976"/>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0" y="0"/>
            <a:ext cx="4427984" cy="3356992"/>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4716016" y="3645024"/>
            <a:ext cx="4427984" cy="3212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5616624" cy="1008112"/>
          </a:xfrm>
        </p:spPr>
        <p:txBody>
          <a:bodyPr>
            <a:normAutofit/>
          </a:bodyPr>
          <a:lstStyle/>
          <a:p>
            <a:pPr algn="l"/>
            <a:r>
              <a:rPr lang="en-US" b="1" dirty="0" smtClean="0"/>
              <a:t>SRS</a:t>
            </a:r>
            <a:r>
              <a:rPr lang="cs-CZ" b="1" dirty="0" smtClean="0"/>
              <a:t> inventory</a:t>
            </a:r>
            <a:endParaRPr lang="ar-LY"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Rectangle 3"/>
          <p:cNvSpPr txBox="1">
            <a:spLocks noChangeArrowheads="1"/>
          </p:cNvSpPr>
          <p:nvPr/>
        </p:nvSpPr>
        <p:spPr>
          <a:xfrm>
            <a:off x="250825" y="1700808"/>
            <a:ext cx="8569325" cy="4680942"/>
          </a:xfrm>
          <a:prstGeom prst="rect">
            <a:avLst/>
          </a:prstGeom>
        </p:spPr>
        <p:txBody>
          <a:bodyPr vert="horz" lIns="91440" tIns="45720" rIns="91440" bIns="45720" rtlCol="1">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200" b="0" i="0" u="none" strike="noStrike" kern="1200" cap="none" spc="0" normalizeH="0" baseline="0" noProof="0" dirty="0" smtClean="0">
                <a:ln>
                  <a:noFill/>
                </a:ln>
                <a:effectLst/>
                <a:uLnTx/>
                <a:uFillTx/>
                <a:latin typeface="+mn-lt"/>
                <a:ea typeface="+mn-ea"/>
                <a:cs typeface="+mn-cs"/>
              </a:rPr>
              <a:t>From NRO official</a:t>
            </a:r>
            <a:r>
              <a:rPr kumimoji="0" lang="en-US" sz="4200" b="0" i="0" u="none" strike="noStrike" kern="1200" cap="none" spc="0" normalizeH="0" noProof="0" dirty="0" smtClean="0">
                <a:ln>
                  <a:noFill/>
                </a:ln>
                <a:effectLst/>
                <a:uLnTx/>
                <a:uFillTx/>
                <a:latin typeface="+mn-lt"/>
                <a:ea typeface="+mn-ea"/>
                <a:cs typeface="+mn-cs"/>
              </a:rPr>
              <a:t> report (till the end of 2016):</a:t>
            </a:r>
            <a:endParaRPr kumimoji="0" lang="en-US" sz="42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4200" dirty="0" smtClean="0">
                <a:solidFill>
                  <a:schemeClr val="accent1">
                    <a:lumMod val="50000"/>
                  </a:schemeClr>
                </a:solidFill>
              </a:rPr>
              <a:t>        - About 150 users are registered.</a:t>
            </a:r>
          </a:p>
          <a:p>
            <a:pPr marL="342900" marR="0" lvl="0" indent="-342900" algn="l" defTabSz="914400" rtl="0" eaLnBrk="1" fontAlgn="auto" latinLnBrk="0" hangingPunct="1">
              <a:lnSpc>
                <a:spcPct val="100000"/>
              </a:lnSpc>
              <a:spcBef>
                <a:spcPct val="20000"/>
              </a:spcBef>
              <a:spcAft>
                <a:spcPts val="0"/>
              </a:spcAft>
              <a:buClrTx/>
              <a:buSzTx/>
              <a:tabLst/>
              <a:defRPr/>
            </a:pPr>
            <a:r>
              <a:rPr lang="en-US" sz="4200" dirty="0">
                <a:solidFill>
                  <a:schemeClr val="accent1">
                    <a:lumMod val="50000"/>
                  </a:schemeClr>
                </a:solidFill>
              </a:rPr>
              <a:t> </a:t>
            </a:r>
            <a:r>
              <a:rPr lang="en-US" sz="4200" dirty="0" smtClean="0">
                <a:solidFill>
                  <a:schemeClr val="accent1">
                    <a:lumMod val="50000"/>
                  </a:schemeClr>
                </a:solidFill>
              </a:rPr>
              <a:t>       - The total number of sources used by these users are about 800.</a:t>
            </a:r>
            <a:endParaRPr lang="cs-CZ" sz="4200" dirty="0" smtClean="0">
              <a:solidFill>
                <a:schemeClr val="accent1">
                  <a:lumMod val="50000"/>
                </a:schemeClr>
              </a:solidFill>
            </a:endParaRPr>
          </a:p>
          <a:p>
            <a:pPr marL="342900" indent="-342900" algn="just" rtl="0">
              <a:spcBef>
                <a:spcPct val="20000"/>
              </a:spcBef>
              <a:defRPr/>
            </a:pPr>
            <a:r>
              <a:rPr lang="en-US" sz="4200" dirty="0" smtClean="0">
                <a:solidFill>
                  <a:schemeClr val="accent1">
                    <a:lumMod val="50000"/>
                  </a:schemeClr>
                </a:solidFill>
              </a:rPr>
              <a:t>        - There are many other users not covered in this report, for instance, some involved in education (universities and institutes) and scientific research.</a:t>
            </a:r>
          </a:p>
          <a:p>
            <a:pPr marL="342900" indent="-342900" algn="just" rtl="0">
              <a:spcBef>
                <a:spcPct val="20000"/>
              </a:spcBef>
              <a:defRPr/>
            </a:pPr>
            <a:r>
              <a:rPr lang="en-US" sz="4200" dirty="0" smtClean="0">
                <a:solidFill>
                  <a:schemeClr val="accent1">
                    <a:lumMod val="50000"/>
                  </a:schemeClr>
                </a:solidFill>
              </a:rPr>
              <a:t>        - There is about 100 DSRS located in the repository of TNRC.</a:t>
            </a:r>
          </a:p>
          <a:p>
            <a:pPr marL="342900" indent="-342900" algn="just" rtl="0">
              <a:spcBef>
                <a:spcPct val="20000"/>
              </a:spcBef>
              <a:defRPr/>
            </a:pPr>
            <a:r>
              <a:rPr lang="en-US" sz="4200" dirty="0" smtClean="0">
                <a:solidFill>
                  <a:schemeClr val="accent1">
                    <a:lumMod val="50000"/>
                  </a:schemeClr>
                </a:solidFill>
              </a:rPr>
              <a:t>        - </a:t>
            </a:r>
            <a:r>
              <a:rPr lang="en-US" sz="4400" dirty="0" smtClean="0">
                <a:solidFill>
                  <a:schemeClr val="accent1">
                    <a:lumMod val="50000"/>
                  </a:schemeClr>
                </a:solidFill>
              </a:rPr>
              <a:t>There is a plan to update the inventory to include all the possible available information about DSRS located in all user’s facilities around the country.</a:t>
            </a:r>
            <a:endParaRPr lang="en-US" sz="4200" dirty="0" smtClean="0">
              <a:solidFill>
                <a:schemeClr val="accent1">
                  <a:lumMod val="50000"/>
                </a:schemeClr>
              </a:solidFill>
            </a:endParaRPr>
          </a:p>
          <a:p>
            <a:pPr marL="342900" indent="-342900" algn="just" rtl="0">
              <a:spcBef>
                <a:spcPct val="20000"/>
              </a:spcBef>
              <a:defRPr/>
            </a:pPr>
            <a:r>
              <a:rPr lang="en-US" sz="4200" dirty="0" smtClean="0">
                <a:solidFill>
                  <a:schemeClr val="accent1">
                    <a:lumMod val="50000"/>
                  </a:schemeClr>
                </a:solidFill>
              </a:rPr>
              <a:t>        </a:t>
            </a:r>
            <a:r>
              <a:rPr lang="en-US" sz="4200" dirty="0" smtClean="0">
                <a:solidFill>
                  <a:srgbClr val="FF0000"/>
                </a:solidFill>
              </a:rPr>
              <a:t>- An expert mission from IAEA to support Libya to improve its inventory and re-evaluate the existing RWM facilities at TNRC has been requested.</a:t>
            </a:r>
          </a:p>
          <a:p>
            <a:pPr marL="342900" marR="0" lvl="0" indent="-342900" algn="l" defTabSz="914400" rtl="0" eaLnBrk="1" fontAlgn="auto" latinLnBrk="0" hangingPunct="1">
              <a:lnSpc>
                <a:spcPct val="100000"/>
              </a:lnSpc>
              <a:spcBef>
                <a:spcPct val="20000"/>
              </a:spcBef>
              <a:spcAft>
                <a:spcPts val="0"/>
              </a:spcAft>
              <a:buClrTx/>
              <a:buSzTx/>
              <a:tabLst/>
              <a:defRPr/>
            </a:pPr>
            <a:endParaRPr lang="cs-CZ" sz="2800" dirty="0" smtClean="0">
              <a:solidFill>
                <a:schemeClr val="accent1">
                  <a:lumMod val="50000"/>
                </a:schemeClr>
              </a:solidFill>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2800" dirty="0" smtClean="0">
                <a:solidFill>
                  <a:schemeClr val="accent1">
                    <a:lumMod val="50000"/>
                  </a:schemeClr>
                </a:solidFill>
              </a:rPr>
              <a:t>        </a:t>
            </a:r>
            <a:endParaRPr lang="cs-CZ" sz="2800"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6408712" cy="1008112"/>
          </a:xfrm>
        </p:spPr>
        <p:txBody>
          <a:bodyPr>
            <a:normAutofit fontScale="90000"/>
          </a:bodyPr>
          <a:lstStyle/>
          <a:p>
            <a:pPr algn="l"/>
            <a:r>
              <a:rPr lang="ar-LY" b="1" dirty="0" smtClean="0"/>
              <a:t> </a:t>
            </a:r>
            <a:r>
              <a:rPr lang="en-US" b="1" dirty="0" smtClean="0"/>
              <a:t> Cat. 1&amp;2 SRS in the country</a:t>
            </a:r>
            <a:endParaRPr lang="ar-LY"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3"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Rectangle 3"/>
          <p:cNvSpPr txBox="1">
            <a:spLocks noChangeArrowheads="1"/>
          </p:cNvSpPr>
          <p:nvPr/>
        </p:nvSpPr>
        <p:spPr>
          <a:xfrm>
            <a:off x="250825" y="1700808"/>
            <a:ext cx="8569325" cy="4680942"/>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cs-CZ" sz="2800" dirty="0" smtClean="0">
              <a:solidFill>
                <a:schemeClr val="accent1">
                  <a:lumMod val="50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827584" y="1556792"/>
            <a:ext cx="3672408"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5616624" cy="1008112"/>
          </a:xfrm>
        </p:spPr>
        <p:txBody>
          <a:bodyPr>
            <a:normAutofit fontScale="90000"/>
          </a:bodyPr>
          <a:lstStyle/>
          <a:p>
            <a:pPr algn="l"/>
            <a:r>
              <a:rPr lang="en-US" b="1" dirty="0" smtClean="0"/>
              <a:t>National Laws Regarding SRS (currently used)</a:t>
            </a:r>
            <a:endParaRPr lang="ar-LY"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عنصر نائب للمحتوى 2"/>
          <p:cNvSpPr>
            <a:spLocks noGrp="1"/>
          </p:cNvSpPr>
          <p:nvPr>
            <p:ph idx="1"/>
          </p:nvPr>
        </p:nvSpPr>
        <p:spPr>
          <a:xfrm>
            <a:off x="899592" y="1700808"/>
            <a:ext cx="7632848" cy="4392488"/>
          </a:xfrm>
          <a:solidFill>
            <a:schemeClr val="bg1"/>
          </a:solidFill>
        </p:spPr>
        <p:txBody>
          <a:bodyPr>
            <a:normAutofit/>
          </a:bodyPr>
          <a:lstStyle/>
          <a:p>
            <a:pPr marL="514350" lvl="0" indent="-514350" algn="just" rtl="0"/>
            <a:r>
              <a:rPr lang="en-GB" sz="2800" dirty="0" smtClean="0">
                <a:solidFill>
                  <a:schemeClr val="accent1">
                    <a:lumMod val="50000"/>
                  </a:schemeClr>
                </a:solidFill>
              </a:rPr>
              <a:t>Act#2 for the year 1982 aims to regulate the use of ionizing radiation and the prevention of its dangerous effects</a:t>
            </a:r>
          </a:p>
          <a:p>
            <a:pPr marL="514350" lvl="0" indent="-514350" algn="just" rtl="0"/>
            <a:endParaRPr lang="en-GB" sz="2800" dirty="0" smtClean="0">
              <a:solidFill>
                <a:schemeClr val="accent1">
                  <a:lumMod val="50000"/>
                </a:schemeClr>
              </a:solidFill>
            </a:endParaRPr>
          </a:p>
          <a:p>
            <a:pPr marL="514350" indent="-514350" algn="just" rtl="0"/>
            <a:r>
              <a:rPr lang="en-GB" sz="2800" dirty="0" smtClean="0">
                <a:solidFill>
                  <a:schemeClr val="accent1">
                    <a:lumMod val="50000"/>
                  </a:schemeClr>
                </a:solidFill>
              </a:rPr>
              <a:t>Act#4, 2005, aims to regulate transportation of dangerous materials on the national roads.</a:t>
            </a:r>
          </a:p>
          <a:p>
            <a:pPr marL="514350" indent="-514350" algn="just" rtl="0"/>
            <a:endParaRPr lang="en-GB" sz="2800" dirty="0" smtClean="0">
              <a:solidFill>
                <a:schemeClr val="accent1">
                  <a:lumMod val="50000"/>
                </a:schemeClr>
              </a:solidFill>
            </a:endParaRPr>
          </a:p>
          <a:p>
            <a:pPr marL="514350" lvl="0" indent="-514350" algn="just" rtl="0"/>
            <a:r>
              <a:rPr lang="en-GB" sz="2800" dirty="0" smtClean="0">
                <a:solidFill>
                  <a:schemeClr val="accent1">
                    <a:lumMod val="50000"/>
                  </a:schemeClr>
                </a:solidFill>
              </a:rPr>
              <a:t> Act#15, 2007, For Environmental protection and improvement.</a:t>
            </a:r>
          </a:p>
          <a:p>
            <a:pPr marL="514350" lvl="0" indent="-514350" algn="just" rtl="0">
              <a:buFont typeface="+mj-lt"/>
              <a:buAutoNum type="arabicPeriod"/>
            </a:pPr>
            <a:endParaRPr lang="en-GB" dirty="0" smtClean="0">
              <a:solidFill>
                <a:schemeClr val="bg1"/>
              </a:solidFill>
            </a:endParaRPr>
          </a:p>
          <a:p>
            <a:pPr lvl="0" algn="l" rtl="0">
              <a:buNone/>
            </a:pPr>
            <a:endParaRPr lang="en-US" sz="2800" dirty="0" smtClean="0">
              <a:solidFill>
                <a:schemeClr val="bg1"/>
              </a:solidFill>
            </a:endParaRPr>
          </a:p>
          <a:p>
            <a:pPr algn="l" rtl="0">
              <a:buFont typeface="Wingdings" pitchFamily="2" charset="2"/>
              <a:buChar char="Ø"/>
            </a:pPr>
            <a:endParaRPr lang="en-US" sz="2800" dirty="0" smtClean="0">
              <a:solidFill>
                <a:schemeClr val="bg1"/>
              </a:solidFill>
            </a:endParaRPr>
          </a:p>
          <a:p>
            <a:pPr algn="l" rtl="0">
              <a:buFont typeface="Wingdings" pitchFamily="2" charset="2"/>
              <a:buChar char="Ø"/>
            </a:pPr>
            <a:endParaRPr lang="ar-LY"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5328592" cy="1008112"/>
          </a:xfrm>
        </p:spPr>
        <p:txBody>
          <a:bodyPr>
            <a:normAutofit fontScale="90000"/>
          </a:bodyPr>
          <a:lstStyle/>
          <a:p>
            <a:pPr algn="l"/>
            <a:r>
              <a:rPr lang="en-GB" b="1" dirty="0" smtClean="0"/>
              <a:t>The Libyan Nuclear Law (draft)</a:t>
            </a:r>
            <a:endParaRPr lang="ar-LY" b="1" dirty="0"/>
          </a:p>
        </p:txBody>
      </p:sp>
      <p:cxnSp>
        <p:nvCxnSpPr>
          <p:cNvPr id="5" name="رابط مستقيم 4"/>
          <p:cNvCxnSpPr/>
          <p:nvPr/>
        </p:nvCxnSpPr>
        <p:spPr>
          <a:xfrm flipH="1">
            <a:off x="7308304" y="0"/>
            <a:ext cx="1588" cy="1484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رابط مستقيم 10"/>
          <p:cNvCxnSpPr/>
          <p:nvPr/>
        </p:nvCxnSpPr>
        <p:spPr>
          <a:xfrm>
            <a:off x="0" y="1484784"/>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7343800" y="0"/>
            <a:ext cx="1800200" cy="1340768"/>
          </a:xfrm>
          <a:prstGeom prst="rect">
            <a:avLst/>
          </a:prstGeom>
          <a:noFill/>
          <a:ln w="9525">
            <a:noFill/>
            <a:miter lim="800000"/>
            <a:headEnd/>
            <a:tailEnd/>
          </a:ln>
          <a:effectLst/>
        </p:spPr>
      </p:pic>
      <p:sp>
        <p:nvSpPr>
          <p:cNvPr id="6" name="عنصر نائب للمحتوى 2"/>
          <p:cNvSpPr>
            <a:spLocks noGrp="1"/>
          </p:cNvSpPr>
          <p:nvPr>
            <p:ph idx="1"/>
          </p:nvPr>
        </p:nvSpPr>
        <p:spPr>
          <a:xfrm>
            <a:off x="755576" y="1700808"/>
            <a:ext cx="7776864" cy="4968552"/>
          </a:xfrm>
          <a:solidFill>
            <a:schemeClr val="bg1"/>
          </a:solidFill>
        </p:spPr>
        <p:txBody>
          <a:bodyPr>
            <a:normAutofit/>
          </a:bodyPr>
          <a:lstStyle/>
          <a:p>
            <a:pPr marL="514350" indent="-514350" algn="just" rtl="0">
              <a:buNone/>
            </a:pPr>
            <a:r>
              <a:rPr lang="en-GB" sz="2800" dirty="0" smtClean="0">
                <a:solidFill>
                  <a:schemeClr val="bg1"/>
                </a:solidFill>
              </a:rPr>
              <a:t>       </a:t>
            </a:r>
            <a:r>
              <a:rPr lang="en-GB" sz="2800" dirty="0" smtClean="0">
                <a:solidFill>
                  <a:schemeClr val="accent1">
                    <a:lumMod val="50000"/>
                  </a:schemeClr>
                </a:solidFill>
              </a:rPr>
              <a:t>In order to achieve high levels of nuclear safety and radiation protection and the provision of suitable physical protection for nuclear materials and facilities, a Libyan nuclear law has been drafted in 2015. It complies with the highest international standards, and includes the relevant Libyan regulations. This draft sill waiting for the approval of the authority.</a:t>
            </a:r>
            <a:endParaRPr lang="en-US" sz="2800" dirty="0" smtClean="0">
              <a:solidFill>
                <a:schemeClr val="accent1">
                  <a:lumMod val="50000"/>
                </a:schemeClr>
              </a:solidFill>
            </a:endParaRPr>
          </a:p>
          <a:p>
            <a:pPr lvl="0" algn="l" rtl="0">
              <a:buNone/>
            </a:pPr>
            <a:endParaRPr lang="en-GB" sz="3000" dirty="0" smtClean="0">
              <a:solidFill>
                <a:srgbClr val="FFFF00"/>
              </a:solidFill>
            </a:endParaRPr>
          </a:p>
          <a:p>
            <a:pPr lvl="0" algn="l" rtl="0">
              <a:buNone/>
            </a:pPr>
            <a:endParaRPr lang="en-US" sz="2800" dirty="0" smtClean="0">
              <a:solidFill>
                <a:schemeClr val="bg1"/>
              </a:solidFill>
            </a:endParaRPr>
          </a:p>
          <a:p>
            <a:pPr lvl="0" algn="just" rtl="0">
              <a:buNone/>
            </a:pPr>
            <a:endParaRPr lang="en-US" sz="2800" dirty="0" smtClean="0">
              <a:solidFill>
                <a:schemeClr val="bg1"/>
              </a:solidFill>
            </a:endParaRPr>
          </a:p>
          <a:p>
            <a:pPr algn="l" rtl="0">
              <a:buFont typeface="Wingdings" pitchFamily="2" charset="2"/>
              <a:buChar char="Ø"/>
            </a:pPr>
            <a:endParaRPr lang="ar-LY"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2549</TotalTime>
  <Words>1491</Words>
  <Application>Microsoft Office PowerPoint</Application>
  <PresentationFormat>عرض على الشاشة (3:4)‏</PresentationFormat>
  <Paragraphs>225</Paragraphs>
  <Slides>25</Slides>
  <Notes>1</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سمة Office</vt:lpstr>
      <vt:lpstr>   Safety Case of The  Libyan Centralized Radioactive Waste Storage Facility  </vt:lpstr>
      <vt:lpstr>Agenda</vt:lpstr>
      <vt:lpstr>Introduction</vt:lpstr>
      <vt:lpstr> Introduction (Cont.)</vt:lpstr>
      <vt:lpstr>الشريحة 5</vt:lpstr>
      <vt:lpstr>SRS inventory</vt:lpstr>
      <vt:lpstr>  Cat. 1&amp;2 SRS in the country</vt:lpstr>
      <vt:lpstr>National Laws Regarding SRS (currently used)</vt:lpstr>
      <vt:lpstr>The Libyan Nuclear Law (draft)</vt:lpstr>
      <vt:lpstr>The main articles of the Libyan Nuclear Law </vt:lpstr>
      <vt:lpstr>International Treaties and Conventions</vt:lpstr>
      <vt:lpstr>RWM policy and strategy statements</vt:lpstr>
      <vt:lpstr>Specific issues regarding policy and strategy for DSRS</vt:lpstr>
      <vt:lpstr>Specific issues regarding policy and strategy for DSRS (Cont.)</vt:lpstr>
      <vt:lpstr>Radioactive Waste  Repository of TNRC</vt:lpstr>
      <vt:lpstr>The National centralized storage facility for RW</vt:lpstr>
      <vt:lpstr>Status of Safety Case / Safety Assessment for DSRS Stores</vt:lpstr>
      <vt:lpstr>Contents of the Safety Case</vt:lpstr>
      <vt:lpstr>Contents of the Safety Case (cont.)</vt:lpstr>
      <vt:lpstr>Contents of the Safety Case (cont.)</vt:lpstr>
      <vt:lpstr>Contents of the Safety Case (cont.)</vt:lpstr>
      <vt:lpstr>Safety Assessment</vt:lpstr>
      <vt:lpstr>Safety Assessment (Cont.)</vt:lpstr>
      <vt:lpstr>Safety Assessment (Cont.)</vt:lpstr>
      <vt:lpstr>الشريحة 25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SAFRAN tool  Safety Assessment Framework Predisposal Waste Management</dc:title>
  <dc:creator>user1</dc:creator>
  <cp:lastModifiedBy>user1</cp:lastModifiedBy>
  <cp:revision>346</cp:revision>
  <dcterms:created xsi:type="dcterms:W3CDTF">2014-01-29T06:18:24Z</dcterms:created>
  <dcterms:modified xsi:type="dcterms:W3CDTF">2017-05-18T02:42:57Z</dcterms:modified>
</cp:coreProperties>
</file>