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64" r:id="rId2"/>
    <p:sldId id="310" r:id="rId3"/>
    <p:sldId id="317" r:id="rId4"/>
    <p:sldId id="318" r:id="rId5"/>
    <p:sldId id="319" r:id="rId6"/>
    <p:sldId id="334" r:id="rId7"/>
    <p:sldId id="321" r:id="rId8"/>
    <p:sldId id="322" r:id="rId9"/>
    <p:sldId id="323" r:id="rId10"/>
    <p:sldId id="324" r:id="rId11"/>
    <p:sldId id="335" r:id="rId12"/>
    <p:sldId id="336" r:id="rId13"/>
    <p:sldId id="330" r:id="rId14"/>
    <p:sldId id="331" r:id="rId15"/>
    <p:sldId id="332" r:id="rId16"/>
    <p:sldId id="337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37C24-C2AC-4C60-B08B-09F45A635FFB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FA7D-1457-4AFA-90CF-2CC97EBA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3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FA7D-1457-4AFA-90CF-2CC97EBAD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AFA7D-1457-4AFA-90CF-2CC97EBAD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81BCE0-FECE-49B1-AD56-8DB72A95E8A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13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443A20-B18B-4A79-A055-882B979555C2}" type="datetime1">
              <a:rPr lang="en-US" smtClean="0"/>
              <a:t>5/15/2017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AD4A-EF97-4927-9E1E-B2A5C5AFCBBA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C6D0-809D-461C-9353-F971D1860FD9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19E3D9-F72D-489C-ABC1-1238454A2875}" type="datetime1">
              <a:rPr lang="en-US" smtClean="0"/>
              <a:t>5/15/2017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5711C93-4EA8-4346-B951-85B5EBD48D49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BA2C-4A43-4567-899E-049DA940CFF6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C539-88DA-4BA9-95EA-FB5CA6393C28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38B8C1-F21D-4682-8707-C10138410F02}" type="datetime1">
              <a:rPr lang="en-US" smtClean="0"/>
              <a:t>5/15/2017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99D5D-6669-440C-BDB3-B81E8D93E647}" type="datetime1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D1C650E-5120-49FF-8968-DBCE705A8A2D}" type="datetime1">
              <a:rPr lang="en-US" smtClean="0"/>
              <a:t>5/15/2017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3CEC27-D7A0-4D80-8C32-5BF16938D78C}" type="datetime1">
              <a:rPr lang="en-US" smtClean="0"/>
              <a:t>5/15/2017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72A78A-6A30-4CB0-A1AD-CCD8EAF6BBE8}" type="datetime1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54603-49C5-49AA-9920-8A59B7FF4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Management</a:t>
            </a:r>
            <a:r>
              <a:rPr lang="en-CA" sz="2400" b="1" i="1" dirty="0" smtClean="0">
                <a:solidFill>
                  <a:schemeClr val="tx1"/>
                </a:solidFill>
              </a:rPr>
              <a:t/>
            </a:r>
            <a:br>
              <a:rPr lang="en-CA" sz="2400" b="1" i="1" dirty="0" smtClean="0">
                <a:solidFill>
                  <a:schemeClr val="tx1"/>
                </a:solidFill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752166"/>
            <a:ext cx="8229600" cy="3669397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</a:t>
            </a:r>
            <a:r>
              <a:rPr lang="en-US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Essel</a:t>
            </a:r>
            <a:r>
              <a:rPr lang="en-US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Energy Commission</a:t>
            </a: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Henry </a:t>
            </a:r>
            <a:r>
              <a:rPr lang="en-GB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Lawluvi</a:t>
            </a:r>
            <a:endParaRPr lang="en-GB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Regulatory Authority-Ghana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41502"/>
              </p:ext>
            </p:extLst>
          </p:nvPr>
        </p:nvGraphicFramePr>
        <p:xfrm>
          <a:off x="457200" y="801469"/>
          <a:ext cx="8458199" cy="2304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8199"/>
              </a:tblGrid>
              <a:tr h="23043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20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en-US" sz="3200" dirty="0" smtClean="0"/>
                        <a:t>Status of Safety Cases and Safety Assessments for National Waste Management Facilities for DSRS</a:t>
                      </a:r>
                    </a:p>
                    <a:p>
                      <a:pPr marL="0" marR="0" algn="ctr">
                        <a:spcBef>
                          <a:spcPts val="900"/>
                        </a:spcBef>
                        <a:spcAft>
                          <a:spcPts val="200"/>
                        </a:spcAft>
                        <a:tabLst>
                          <a:tab pos="2880360" algn="ctr"/>
                          <a:tab pos="5760720" algn="r"/>
                        </a:tabLst>
                      </a:pPr>
                      <a:r>
                        <a:rPr lang="cs-CZ" sz="3200" dirty="0" smtClean="0"/>
                        <a:t>in</a:t>
                      </a:r>
                      <a:r>
                        <a:rPr lang="en-US" sz="3200" dirty="0" smtClean="0"/>
                        <a:t> Ghana</a:t>
                      </a:r>
                      <a:endParaRPr lang="en-US" sz="3200" b="1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8" name="Picture 7" descr="gaec_logo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77569"/>
            <a:ext cx="990600" cy="723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9100" y="3105835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on the development, revision and implementation of the safety case and safety assessment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Indonesia, 15 – 19 May 2017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7755"/>
              </p:ext>
            </p:extLst>
          </p:nvPr>
        </p:nvGraphicFramePr>
        <p:xfrm>
          <a:off x="7723184" y="163942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Bitmap Image" r:id="rId5" imgW="762106" imgH="704948" progId="Paint.Picture">
                  <p:embed/>
                </p:oleObj>
              </mc:Choice>
              <mc:Fallback>
                <p:oleObj name="Bitmap Image" r:id="rId5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4" y="163942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3151" cy="14176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7667679" y="495619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79" y="495619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199" y="1291633"/>
            <a:ext cx="7470649" cy="53377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 Assessment covers occupational and Public exposures;</a:t>
            </a: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principal limits have been adopted for the design and operation of the storage facility.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target maximum whole body dose to an individual radiation worker is 15.0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mSv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/y and average of 20.0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mSv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5 years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target maximum dose to the most exposed member of the public is 1.0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mSv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/y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17677" y="-21725"/>
            <a:ext cx="7211339" cy="133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Status of Safety Case / Safety Assessment for </a:t>
            </a:r>
            <a:r>
              <a:rPr lang="en-US" sz="2800" dirty="0" smtClean="0"/>
              <a:t>DSRS-Storage Facility (2)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8011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b="1" i="1" dirty="0" smtClean="0">
                <a:solidFill>
                  <a:srgbClr val="00B0F0"/>
                </a:solidFill>
              </a:rPr>
              <a:t/>
            </a:r>
            <a:br>
              <a:rPr lang="en-GB" sz="2700" b="1" i="1" dirty="0" smtClean="0">
                <a:solidFill>
                  <a:srgbClr val="00B0F0"/>
                </a:solidFill>
              </a:rPr>
            </a:br>
            <a:endParaRPr lang="en-US" sz="2700" b="1" i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8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Ghana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opted for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Borehole Disposal 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Site at the GAEC premises 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Kwabenya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has been chosen for the project.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77569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7620001" y="92076"/>
          <a:ext cx="1118616" cy="89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92076"/>
                        <a:ext cx="1118616" cy="898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3600"/>
            <a:ext cx="6781801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62000" y="0"/>
            <a:ext cx="7367016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National Waste Management Facilities for DSRS-Disposal Facility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6388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Drilled two exploratory  boreholes ( 150m) each for detailed site characterization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 descr="H:\New folder (15)\2013-06-18 14.12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" y="1752600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New folder (15)\HPIM1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93" y="1752600"/>
            <a:ext cx="2208208" cy="29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New folder (15)\HPIM1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81" y="1810634"/>
            <a:ext cx="2840667" cy="28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New folder (15)\2013-06-24 09.26.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" y="4133680"/>
            <a:ext cx="442163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:\New folder (15)\2013-06-24 09.24.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94" y="4133680"/>
            <a:ext cx="4625454" cy="35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57200" y="-30601"/>
            <a:ext cx="5029200" cy="945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Drilled Boreholes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3151" cy="14176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8124876" y="0"/>
          <a:ext cx="92267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3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76" y="0"/>
                        <a:ext cx="922673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199" y="1600200"/>
            <a:ext cx="7470649" cy="45720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Case and Safety Assessment are in draft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documents have undergone IAEA peer review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raised are being addressed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0433" y="82553"/>
            <a:ext cx="7174443" cy="133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Status of Safety Case / Safety Assessment for </a:t>
            </a:r>
            <a:r>
              <a:rPr lang="en-US" sz="2800" dirty="0"/>
              <a:t>The Proposed Borehole Disposal </a:t>
            </a:r>
            <a:r>
              <a:rPr lang="en-US" sz="2800" dirty="0" smtClean="0"/>
              <a:t>Facility (1)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3151" cy="14176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8124876" y="0"/>
          <a:ext cx="92267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76" y="0"/>
                        <a:ext cx="922673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600200"/>
            <a:ext cx="7623048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 Assessment is for the post-closure period 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 Case covers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lifecycle of the facility, from design and construction, through operation, to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closure.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 addresses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management system, operating procedures, monitoring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 and emergency plans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well</a:t>
            </a: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detailed description of the disposal system. </a:t>
            </a:r>
          </a:p>
          <a:p>
            <a:pPr lvl="1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50433" y="82553"/>
            <a:ext cx="7174443" cy="133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Status of Safety Case / Safety Assessment for </a:t>
            </a:r>
            <a:r>
              <a:rPr lang="en-US" sz="2800" dirty="0"/>
              <a:t>The Proposed Borehole Disposal </a:t>
            </a:r>
            <a:r>
              <a:rPr lang="en-US" sz="2800" dirty="0" smtClean="0"/>
              <a:t>Facility (2)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3151" cy="14176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8124876" y="0"/>
          <a:ext cx="92267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76" y="0"/>
                        <a:ext cx="922673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600200"/>
            <a:ext cx="80772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Assessment is for the post-closure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period, it covers only potential future exposures in timescales ranging from hundred to millions of years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50433" y="82553"/>
            <a:ext cx="7174443" cy="133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Status of Safety Case / Safety Assessment for </a:t>
            </a:r>
            <a:r>
              <a:rPr lang="en-US" sz="2800" dirty="0"/>
              <a:t>The Proposed Borehole Disposal </a:t>
            </a:r>
            <a:r>
              <a:rPr lang="en-US" sz="2800" dirty="0" smtClean="0"/>
              <a:t>Facility (3)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3151" cy="14176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8124876" y="0"/>
          <a:ext cx="92267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876" y="0"/>
                        <a:ext cx="922673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599" y="1112044"/>
            <a:ext cx="8077200" cy="55935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 were identified through the Assessment Context and System Description by defining the status of external Features, Events and Processes(FEPs) for the Design Scenario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FEPs were then reviewed and modified from the Design Scenario to identify Alternative (Defect)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assessment model was implemented in the AMBER software to quantify exposures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assessment results are used to inform stakeholder for confidence building, demonstration of safety and authorization.</a:t>
            </a: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-15730"/>
            <a:ext cx="7286676" cy="1143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Status of Safety Case / Safety Assessment for </a:t>
            </a:r>
            <a:r>
              <a:rPr lang="en-US" sz="2800" dirty="0"/>
              <a:t>The Proposed Borehole Disposal </a:t>
            </a:r>
            <a:r>
              <a:rPr lang="en-US" sz="2800" dirty="0" smtClean="0"/>
              <a:t>Facility (4)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4" descr="SANY0016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86800" cy="64008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685800" y="2057400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for your attention  </a:t>
            </a:r>
          </a:p>
        </p:txBody>
      </p:sp>
      <p:pic>
        <p:nvPicPr>
          <p:cNvPr id="2050" name="Picture 2" descr="http://www.abflags.com/_flags/flags-of-the-world/Ghana%20flag/Ghana%20flag-XXL-ani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268980"/>
            <a:ext cx="2590800" cy="185921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7045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5" name="Picture 4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77569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/>
          </p:nvPr>
        </p:nvGraphicFramePr>
        <p:xfrm>
          <a:off x="7543800" y="194586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94586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60350" y="1257300"/>
            <a:ext cx="2209800" cy="72798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Introduction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6850" y="2333343"/>
            <a:ext cx="3124200" cy="698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Regulatory Framework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2451" y="3476343"/>
            <a:ext cx="3581400" cy="97596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National Waste Management Facilities for DSRS- Store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7950" y="4904390"/>
            <a:ext cx="4006850" cy="1250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Status of Safety Case / Safety Assessment for </a:t>
            </a:r>
            <a:r>
              <a:rPr lang="en-US" dirty="0"/>
              <a:t>DSRS-</a:t>
            </a:r>
            <a:r>
              <a:rPr lang="en-GB" dirty="0"/>
              <a:t>Stores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5499" y="4851654"/>
            <a:ext cx="32004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National Waste Management Facilities for DSRS-Disposal Facility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5499" y="3263900"/>
            <a:ext cx="335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Status of SC/SA for </a:t>
            </a:r>
            <a:r>
              <a:rPr lang="en-US" dirty="0"/>
              <a:t>DSRS-</a:t>
            </a:r>
            <a:r>
              <a:rPr lang="en-GB" dirty="0"/>
              <a:t>Disposal Facilities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"/>
          </p:nvPr>
        </p:nvSpPr>
        <p:spPr>
          <a:xfrm>
            <a:off x="107950" y="911683"/>
            <a:ext cx="8630666" cy="59463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1181100" y="2022609"/>
            <a:ext cx="501650" cy="273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187450" y="3005792"/>
            <a:ext cx="495300" cy="473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58900" y="4489632"/>
            <a:ext cx="400050" cy="384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114799" y="5210309"/>
            <a:ext cx="936597" cy="467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6383383" y="4191000"/>
            <a:ext cx="484632" cy="6352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1"/>
            <a:ext cx="8229600" cy="747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GB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821737" cy="5616575"/>
          </a:xfrm>
        </p:spPr>
        <p:txBody>
          <a:bodyPr rtlCol="0">
            <a:normAutofit/>
          </a:bodyPr>
          <a:lstStyle/>
          <a:p>
            <a:pPr marL="457200" indent="-457200"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Sealed Radioactive Sources are being used in the following sectors in Ghana;</a:t>
            </a:r>
          </a:p>
          <a:p>
            <a:pPr marL="857250" lvl="2">
              <a:buFont typeface="Wingdings" pitchFamily="2" charset="2"/>
              <a:buChar char="Ø"/>
              <a:defRPr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Medical,</a:t>
            </a:r>
          </a:p>
          <a:p>
            <a:pPr marL="857250" lvl="2">
              <a:buFont typeface="Wingdings" pitchFamily="2" charset="2"/>
              <a:buChar char="Ø"/>
              <a:defRPr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Industry,</a:t>
            </a:r>
          </a:p>
          <a:p>
            <a:pPr marL="857250" lvl="2">
              <a:buFont typeface="Wingdings" pitchFamily="2" charset="2"/>
              <a:buChar char="Ø"/>
              <a:defRPr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 </a:t>
            </a:r>
          </a:p>
          <a:p>
            <a:pPr marL="857250" lvl="2">
              <a:buFont typeface="Wingdings" pitchFamily="2" charset="2"/>
              <a:buChar char="Ø"/>
              <a:defRPr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teaching</a:t>
            </a:r>
          </a:p>
          <a:p>
            <a:pPr marL="857250" lvl="2">
              <a:buFont typeface="Wingdings" pitchFamily="2" charset="2"/>
              <a:buChar char="Ø"/>
              <a:defRPr/>
            </a:pPr>
            <a:r>
              <a:rPr lang="en-GB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Disused Sealed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</a:p>
          <a:p>
            <a:pPr marL="0" indent="0">
              <a:buNone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Sources arising must be  safely</a:t>
            </a:r>
          </a:p>
          <a:p>
            <a:pPr marL="0" indent="0">
              <a:buNone/>
              <a:defRPr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managed</a:t>
            </a:r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182880" indent="-18288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82773"/>
            <a:ext cx="3200400" cy="375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7620001" y="92076"/>
          <a:ext cx="1118616" cy="89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92076"/>
                        <a:ext cx="1118616" cy="898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gaec_logo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77569"/>
            <a:ext cx="990600" cy="7239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458912" y="225664"/>
            <a:ext cx="2503488" cy="72798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1" y="1600200"/>
            <a:ext cx="8275972" cy="4873752"/>
          </a:xfrm>
        </p:spPr>
        <p:txBody>
          <a:bodyPr>
            <a:normAutofit fontScale="77500" lnSpcReduction="20000"/>
          </a:bodyPr>
          <a:lstStyle/>
          <a:p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Ghana Atomic Energy Commission (GAEC) was established by an Act of Parliament (Act 204) in 1963 which has been superseded by Act 588 in 2000. </a:t>
            </a: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GAEC is under the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Environment,  Science, Technology and Innovation</a:t>
            </a:r>
          </a:p>
          <a:p>
            <a:endParaRPr lang="en-GB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functions of the Commission include the promotion  and development of  peaceful application of nuclear and biotechnology techniques for the benefit of Ghana.  </a:t>
            </a:r>
          </a:p>
          <a:p>
            <a:pPr marL="0" indent="0">
              <a:buNone/>
            </a:pPr>
            <a:endParaRPr lang="en-GB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pursuance of the above objective GAEC  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seven </a:t>
            </a:r>
            <a:r>
              <a:rPr lang="en-GB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institutes which carry out the above mentioned 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77569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/>
          </p:nvPr>
        </p:nvGraphicFramePr>
        <p:xfrm>
          <a:off x="7543800" y="194586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94586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229969"/>
            <a:ext cx="3124200" cy="11430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96669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Legal and Regulatory Regime in Ghana (1)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86800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1993 to 2015 the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GAEC carried out regulatory functions through the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Radiation Protection Board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under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 1559 of 1993.</a:t>
            </a: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</a:t>
            </a:r>
            <a:r>
              <a:rPr lang="en-GB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Authority Act, 2015, Act </a:t>
            </a:r>
            <a:r>
              <a:rPr lang="en-GB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established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 Regulatory Authority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(NRA) in Jan 2016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NRA is the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statutory regulatory authority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Ghana that regulates all practices involving radiation and radioactive sources from cradle to grave.</a:t>
            </a:r>
          </a:p>
          <a:p>
            <a:pPr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 smtClean="0"/>
              <a:t>.</a:t>
            </a:r>
          </a:p>
          <a:p>
            <a:pPr lvl="1">
              <a:buNone/>
            </a:pPr>
            <a:endParaRPr lang="en-GB" dirty="0" smtClean="0"/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4" name="Picture 3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77569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7620001" y="92076"/>
          <a:ext cx="1118616" cy="89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92076"/>
                        <a:ext cx="1118616" cy="8985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81200" y="22198"/>
            <a:ext cx="3810000" cy="1120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Framework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Waste Processing and Storage   facility</a:t>
            </a:r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3" descr="C:\Users\David\Desktop\SV-SA\HPIM0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4" y="3519678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4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65964" y="4343400"/>
            <a:ext cx="48768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storage facility has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area for receipt of the waste,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 storage area and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dose storage area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facility is equipped with physical protection systems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renders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stored waste materials safe and  secured against intrusion, sabotage or theft.</a:t>
            </a:r>
          </a:p>
          <a:p>
            <a:pPr>
              <a:buFont typeface="Wingdings" pitchFamily="2" charset="2"/>
              <a:buChar char="Ø"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4953000" y="990600"/>
            <a:ext cx="396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Centralized Waste Processing facility after the upgrade will have a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and laboratory 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areas for segregation of the waste materials,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Conditioning unit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disused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</a:p>
          <a:p>
            <a:pPr>
              <a:buFont typeface="Wingdings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liquid waste.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0" y="5250500"/>
            <a:ext cx="533400" cy="7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2057400"/>
            <a:ext cx="1066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8600" y="25874"/>
            <a:ext cx="6705600" cy="53562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National Waste Management Facilities for DSRS- Store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7667679" y="495619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79" y="495619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8" descr="G:\IAEA\Security\DSCF12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David\Desktop\SV-SA\HPIM086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G:\IAEA\Security\DSCF12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4300"/>
            <a:ext cx="42672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ocuments\Photos 1\20120907_10594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990601" y="182446"/>
            <a:ext cx="6677078" cy="1221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Central Waste Processing and Storage   </a:t>
            </a:r>
            <a:r>
              <a:rPr lang="en-US" sz="2800" dirty="0" smtClean="0"/>
              <a:t>Facility(1)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7667679" y="495619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8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79" y="495619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Content Placeholder 6" descr="F:\DCIM\101MSDCF\DSC01381.JPG"/>
          <p:cNvPicPr>
            <a:picLocks noGrp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600200"/>
            <a:ext cx="8437951" cy="425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90601" y="182446"/>
            <a:ext cx="6677078" cy="12212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Central Waste Processing and Storage   </a:t>
            </a:r>
            <a:r>
              <a:rPr lang="en-US" sz="2800" dirty="0" smtClean="0"/>
              <a:t>Facility(2)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133151" cy="141763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657600" cy="50292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 </a:t>
            </a:r>
            <a:endParaRPr lang="en-GB" b="1" dirty="0"/>
          </a:p>
          <a:p>
            <a:endParaRPr lang="en-US" dirty="0"/>
          </a:p>
        </p:txBody>
      </p:sp>
      <p:pic>
        <p:nvPicPr>
          <p:cNvPr id="6" name="Picture 5" descr="gaec_logo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8145"/>
            <a:ext cx="990600" cy="723900"/>
          </a:xfrm>
          <a:prstGeom prst="rect">
            <a:avLst/>
          </a:prstGeom>
          <a:noFill/>
        </p:spPr>
      </p:pic>
      <p:graphicFrame>
        <p:nvGraphicFramePr>
          <p:cNvPr id="7" name="Object 1"/>
          <p:cNvGraphicFramePr>
            <a:graphicFrameLocks noChangeAspect="1"/>
          </p:cNvGraphicFramePr>
          <p:nvPr>
            <p:extLst/>
          </p:nvPr>
        </p:nvGraphicFramePr>
        <p:xfrm>
          <a:off x="7667679" y="495619"/>
          <a:ext cx="922673" cy="7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Bitmap Image" r:id="rId4" imgW="762106" imgH="704948" progId="Paint.Picture">
                  <p:embed/>
                </p:oleObj>
              </mc:Choice>
              <mc:Fallback>
                <p:oleObj name="Bitmap Image" r:id="rId4" imgW="762106" imgH="7049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79" y="495619"/>
                        <a:ext cx="922673" cy="7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417637"/>
            <a:ext cx="7623048" cy="5440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Safety assessment and Safety Case are all in draft and have not been peer reviewed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Safety Case covers;</a:t>
            </a: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lifecycle of the facility, from design and construction, through operation,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decommissioning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addresses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management system, operating procedures, monitoring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arrangements and emergency plans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17677" y="-21725"/>
            <a:ext cx="7211339" cy="1335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Status of Safety Case / Safety Assessment for </a:t>
            </a:r>
            <a:r>
              <a:rPr lang="en-US" sz="2800" dirty="0" smtClean="0"/>
              <a:t>DSRS-Storage Facility (1)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4603-49C5-49AA-9920-8A59B7FF4E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1605</TotalTime>
  <Words>803</Words>
  <Application>Microsoft Office PowerPoint</Application>
  <PresentationFormat>On-screen Show (4:3)</PresentationFormat>
  <Paragraphs>140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Bitmap Image</vt:lpstr>
      <vt:lpstr>Management </vt:lpstr>
      <vt:lpstr>Outline</vt:lpstr>
      <vt:lpstr>      </vt:lpstr>
      <vt:lpstr>Introduction (2)</vt:lpstr>
      <vt:lpstr>        Legal and Regulatory Regime in Ghana (1)               </vt:lpstr>
      <vt:lpstr>Central Waste Processing and Storage   facility</vt:lpstr>
      <vt:lpstr>PowerPoint Presentation</vt:lpstr>
      <vt:lpstr>PowerPoint Presentation</vt:lpstr>
      <vt:lpstr>    </vt:lpstr>
      <vt:lpstr>    </vt:lpstr>
      <vt:lpstr>       </vt:lpstr>
      <vt:lpstr>PowerPoint Presentation</vt:lpstr>
      <vt:lpstr>    </vt:lpstr>
      <vt:lpstr>    </vt:lpstr>
      <vt:lpstr>   </vt:lpstr>
      <vt:lpstr>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RAF9051 Workshop on   Developing Radioactive Waste Management  Policy and Strategy Country Presentation:</dc:title>
  <dc:creator>Owner</dc:creator>
  <cp:lastModifiedBy>Microsoft account</cp:lastModifiedBy>
  <cp:revision>129</cp:revision>
  <dcterms:created xsi:type="dcterms:W3CDTF">2015-05-20T13:36:28Z</dcterms:created>
  <dcterms:modified xsi:type="dcterms:W3CDTF">2017-05-15T22:01:29Z</dcterms:modified>
</cp:coreProperties>
</file>