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1" r:id="rId3"/>
    <p:sldId id="367" r:id="rId4"/>
    <p:sldId id="374" r:id="rId5"/>
    <p:sldId id="375" r:id="rId6"/>
    <p:sldId id="376" r:id="rId7"/>
    <p:sldId id="368" r:id="rId8"/>
    <p:sldId id="369" r:id="rId9"/>
    <p:sldId id="370" r:id="rId10"/>
    <p:sldId id="371" r:id="rId11"/>
    <p:sldId id="372" r:id="rId12"/>
    <p:sldId id="373" r:id="rId13"/>
    <p:sldId id="349" r:id="rId14"/>
    <p:sldId id="360" r:id="rId15"/>
    <p:sldId id="357" r:id="rId16"/>
    <p:sldId id="339" r:id="rId17"/>
    <p:sldId id="312" r:id="rId18"/>
    <p:sldId id="366" r:id="rId19"/>
    <p:sldId id="352" r:id="rId20"/>
    <p:sldId id="353" r:id="rId21"/>
    <p:sldId id="365" r:id="rId22"/>
    <p:sldId id="364" r:id="rId23"/>
    <p:sldId id="354" r:id="rId24"/>
    <p:sldId id="355" r:id="rId25"/>
    <p:sldId id="363" r:id="rId26"/>
    <p:sldId id="358" r:id="rId27"/>
    <p:sldId id="359" r:id="rId28"/>
    <p:sldId id="362" r:id="rId29"/>
    <p:sldId id="291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67159" autoAdjust="0"/>
  </p:normalViewPr>
  <p:slideViewPr>
    <p:cSldViewPr>
      <p:cViewPr varScale="1">
        <p:scale>
          <a:sx n="49" d="100"/>
          <a:sy n="49" d="100"/>
        </p:scale>
        <p:origin x="19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1AFA5E4B-A5ED-4E84-8983-37FC7A061477}" type="datetimeFigureOut">
              <a:rPr lang="en-GB" smtClean="0"/>
              <a:t>15/05/2017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9F57609-CC50-42CA-8E0B-767F9359BB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0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15/05/2017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the waste package, backfill , immobilization cement</a:t>
            </a:r>
            <a:r>
              <a:rPr lang="en-US" baseline="0" dirty="0" smtClean="0"/>
              <a:t> matrix , </a:t>
            </a:r>
            <a:r>
              <a:rPr lang="en-US" dirty="0" smtClean="0"/>
              <a:t>6 engineering barriers are used for  </a:t>
            </a:r>
            <a:r>
              <a:rPr lang="en-US" dirty="0" err="1" smtClean="0"/>
              <a:t>Inshas</a:t>
            </a:r>
            <a:r>
              <a:rPr lang="en-US" dirty="0" smtClean="0"/>
              <a:t> Disposal Facility </a:t>
            </a:r>
          </a:p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58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Miocene aquifer is 38 m from ground surface</a:t>
            </a:r>
          </a:p>
          <a:p>
            <a:endParaRPr lang="en-US" dirty="0" smtClean="0"/>
          </a:p>
          <a:p>
            <a:r>
              <a:rPr lang="en-US" dirty="0" smtClean="0"/>
              <a:t>The absolute level of the groundwater is usually 13 to 13.5 m above the sea level</a:t>
            </a:r>
          </a:p>
          <a:p>
            <a:endParaRPr lang="en-US" dirty="0" smtClean="0"/>
          </a:p>
          <a:p>
            <a:r>
              <a:rPr lang="en-US" dirty="0" smtClean="0"/>
              <a:t>static water level is recorded at 10 m from ground surface</a:t>
            </a:r>
          </a:p>
          <a:p>
            <a:endParaRPr lang="en-US" dirty="0" smtClean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70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09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8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594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9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95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81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1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A1E1-C8D9-4447-9192-37BA973CD2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7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2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9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2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66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There is an administration and control building </a:t>
            </a:r>
          </a:p>
          <a:p>
            <a:r>
              <a:rPr lang="en-US" sz="2400" dirty="0" smtClean="0"/>
              <a:t>Operational (temporary</a:t>
            </a:r>
            <a:r>
              <a:rPr lang="en-US" sz="2400" baseline="0" dirty="0" smtClean="0"/>
              <a:t> cover) is used</a:t>
            </a:r>
          </a:p>
          <a:p>
            <a:r>
              <a:rPr lang="en-US" sz="2400" baseline="0" dirty="0" smtClean="0"/>
              <a:t>4 modules of 10mx5mx3m depth </a:t>
            </a:r>
            <a:endParaRPr lang="ar-E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8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1m-3 enforced</a:t>
            </a:r>
            <a:r>
              <a:rPr lang="en-US" baseline="0" dirty="0" smtClean="0"/>
              <a:t> concrete waste package is used</a:t>
            </a:r>
          </a:p>
          <a:p>
            <a:r>
              <a:rPr lang="en-US" baseline="0" dirty="0" smtClean="0"/>
              <a:t>A well for collecting the infiltration water to be assed and treated</a:t>
            </a:r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2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19" y="1268760"/>
            <a:ext cx="8568953" cy="122413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/>
              <a:t>Sustaining Cradle-to-Grave Control of Radioactive </a:t>
            </a:r>
            <a:r>
              <a:rPr lang="en-US" sz="2000" b="0" dirty="0" smtClean="0"/>
              <a:t>Sources (</a:t>
            </a:r>
            <a:r>
              <a:rPr lang="en-GB" sz="2000" b="0" dirty="0" smtClean="0"/>
              <a:t>INT-9182)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Meeting on the development, revision and implementation of the safety case and safety assessment</a:t>
            </a:r>
            <a:br>
              <a:rPr lang="en-US" sz="2000" b="0" dirty="0"/>
            </a:br>
            <a:r>
              <a:rPr lang="en-US" sz="2000" b="0" dirty="0" smtClean="0"/>
              <a:t>Indonesia, 15 </a:t>
            </a:r>
            <a:r>
              <a:rPr lang="en-US" sz="2000" b="0" dirty="0"/>
              <a:t>– </a:t>
            </a:r>
            <a:r>
              <a:rPr lang="en-US" sz="2000" b="0" dirty="0" smtClean="0"/>
              <a:t>19 May 2017</a:t>
            </a:r>
            <a:endParaRPr lang="en-US" sz="2000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0586" y="4941168"/>
            <a:ext cx="8568953" cy="160858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GB" sz="2000" dirty="0" smtClean="0"/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Professors. Rehab Abdel Rahman and Ahmed Zaki</a:t>
            </a:r>
            <a:endParaRPr lang="en-GB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laboratory and waste management </a:t>
            </a:r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centre, </a:t>
            </a:r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endParaRPr lang="en-GB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15616" y="2636912"/>
            <a:ext cx="7704857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i="1" dirty="0" smtClean="0">
                <a:solidFill>
                  <a:srgbClr val="FFC000"/>
                </a:solidFill>
              </a:rPr>
              <a:t>Status of Safety Assessment for Egyptian Waste Management Facilities for DSRS </a:t>
            </a:r>
            <a:r>
              <a:rPr lang="en-US" sz="3200" i="1" dirty="0" smtClean="0">
                <a:solidFill>
                  <a:srgbClr val="FFC000"/>
                </a:solidFill>
              </a:rPr>
              <a:t>(Storage and Disposal Facilities)</a:t>
            </a:r>
            <a:endParaRPr lang="en-GB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30555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Safety Case / Safety Assessment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8982075" cy="6309606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scope and contents of the SC/SA for the store(s)?</a:t>
            </a:r>
          </a:p>
          <a:p>
            <a:pPr lvl="1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cover operation- decommissioning phases are addressed</a:t>
            </a:r>
          </a:p>
          <a:p>
            <a:pPr lvl="1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issues are addressed</a:t>
            </a:r>
          </a:p>
          <a:p>
            <a:pPr lvl="2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system, </a:t>
            </a:r>
          </a:p>
          <a:p>
            <a:pPr lvl="2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procedures,</a:t>
            </a:r>
          </a:p>
          <a:p>
            <a:pPr lvl="2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protection plans, </a:t>
            </a:r>
          </a:p>
          <a:p>
            <a:pPr lvl="2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arrangements, </a:t>
            </a:r>
          </a:p>
          <a:p>
            <a:pPr lvl="2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plans, and </a:t>
            </a:r>
          </a:p>
          <a:p>
            <a:pPr lvl="2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Safety Case / Safety Assessment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0765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more detail, what does the safety assessment cover?</a:t>
            </a:r>
          </a:p>
          <a:p>
            <a:pPr lvl="1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and public exposures for normal operational exposure (due to reduced efficiency of the filtration system )</a:t>
            </a:r>
          </a:p>
          <a:p>
            <a:pPr lvl="1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and public exposure due to accidents and emergency situations(Drop incident ) </a:t>
            </a:r>
          </a:p>
          <a:p>
            <a:pPr lvl="1"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730555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Safety Case / Safety Assessment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1520"/>
            <a:ext cx="9144000" cy="550765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more detail, what does the safety assessment cover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exposure scenarios identified, described and assessed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Scenarios were identified based on the operational procedure and available FEP in SAFRAN.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of transport scenario, were included then was eliminated based on reviewers recommendations.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scenario were quantitatively and qualitatively assessed 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exposures quantified (modelled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the assessment results used?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identify store capacity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manage worker doses</a:t>
            </a:r>
          </a:p>
          <a:p>
            <a:pPr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120680" cy="864096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disposal Facility</a:t>
            </a:r>
            <a:endParaRPr lang="ar-L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7219"/>
            <a:ext cx="8928992" cy="4857403"/>
          </a:xfrm>
        </p:spPr>
        <p:txBody>
          <a:bodyPr>
            <a:normAutofit/>
          </a:bodyPr>
          <a:lstStyle/>
          <a:p>
            <a:pPr algn="l" rtl="0"/>
            <a:r>
              <a:rPr lang="en-US" sz="3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sz="3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repository </a:t>
            </a:r>
            <a:r>
              <a:rPr lang="en-US" sz="3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was carried out between 1999 and 2007. </a:t>
            </a:r>
            <a:endParaRPr lang="en-US" sz="3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3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10 sites selected on preliminary basis, 3 were chosen for further investigation and based on </a:t>
            </a:r>
            <a:r>
              <a:rPr lang="en-US" sz="3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agreed site  </a:t>
            </a:r>
            <a:r>
              <a:rPr lang="en-US" sz="3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criteria, </a:t>
            </a:r>
            <a:endParaRPr lang="en-US" sz="3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was chosen as the most suitable </a:t>
            </a:r>
            <a:r>
              <a:rPr lang="en-US" sz="3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  <a:p>
            <a:pPr algn="l" rtl="0"/>
            <a:endParaRPr lang="ar-LY" sz="3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8640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ear surface disposal  facility at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Inshas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site</a:t>
            </a:r>
            <a:endParaRPr lang="ar-LY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step of the national LILW management system is disposal in a near surface disposal  facility at </a:t>
            </a:r>
            <a:r>
              <a:rPr lang="en-US" sz="35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site. </a:t>
            </a:r>
            <a:r>
              <a:rPr lang="en-US" dirty="0"/>
              <a:t> </a:t>
            </a:r>
          </a:p>
          <a:p>
            <a:pPr algn="l" rtl="0"/>
            <a:r>
              <a:rPr lang="en-US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Its </a:t>
            </a:r>
            <a:r>
              <a:rPr lang="en-US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safety is ensured by combination of engineered and natural barriers that keep the disposal vaults dry and prevent radioactive releases into the environment. </a:t>
            </a:r>
          </a:p>
          <a:p>
            <a:pPr algn="l" rtl="0"/>
            <a:r>
              <a:rPr lang="en-US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repository was built in geological formation with low permeability and high sorption capacity, and the disposal vaults were surrounded by an additional artificial construction clay layer. </a:t>
            </a:r>
            <a:endParaRPr lang="ar-LY" dirty="0">
              <a:solidFill>
                <a:srgbClr val="00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15</a:t>
            </a:fld>
            <a:endParaRPr lang="en-US" dirty="0">
              <a:solidFill>
                <a:srgbClr val="3366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88025" cy="64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ault_Monitoring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39" y="7078"/>
            <a:ext cx="3995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530" y="4293096"/>
            <a:ext cx="441018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 4 cuboid modules of 10 m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   length x5 m  width x 3m 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    depth  each.</a:t>
            </a:r>
            <a:endParaRPr lang="ar-LY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394656"/>
            <a:ext cx="126188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Collecting </a:t>
            </a:r>
          </a:p>
          <a:p>
            <a:r>
              <a:rPr lang="en-US" dirty="0"/>
              <a:t> </a:t>
            </a:r>
            <a:r>
              <a:rPr lang="en-US" dirty="0" smtClean="0"/>
              <a:t>    well</a:t>
            </a:r>
            <a:endParaRPr lang="ar-LY" dirty="0"/>
          </a:p>
        </p:txBody>
      </p:sp>
    </p:spTree>
    <p:extLst>
      <p:ext uri="{BB962C8B-B14F-4D97-AF65-F5344CB8AC3E}">
        <p14:creationId xmlns:p14="http://schemas.microsoft.com/office/powerpoint/2010/main" val="36966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3"/>
            <a:ext cx="4499992" cy="6011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670" y="764704"/>
            <a:ext cx="4525329" cy="57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79052"/>
            <a:ext cx="2375162" cy="213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7" descr="Picture 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6682" y="1260196"/>
            <a:ext cx="3005195" cy="21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759034" y="620688"/>
            <a:ext cx="544905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 dirty="0" err="1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Inshas</a:t>
            </a:r>
            <a:r>
              <a:rPr lang="en-US" sz="2700" b="1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near surface disposal facility</a:t>
            </a:r>
            <a:endParaRPr lang="en-US" sz="2700" b="1" dirty="0">
              <a:solidFill>
                <a:srgbClr val="00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45" y="3489158"/>
            <a:ext cx="2404537" cy="3368841"/>
          </a:xfrm>
          <a:prstGeom prst="rect">
            <a:avLst/>
          </a:prstGeom>
        </p:spPr>
      </p:pic>
      <p:pic>
        <p:nvPicPr>
          <p:cNvPr id="7" name="Picture 3" descr="Image0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5080" y="1284050"/>
            <a:ext cx="3075495" cy="16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682" y="3677194"/>
            <a:ext cx="2785478" cy="3055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57279" y="2946778"/>
            <a:ext cx="35867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 </a:t>
            </a:r>
            <a:r>
              <a:rPr 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construction </a:t>
            </a:r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temporary operation for low surface dose rate package was granted by </a:t>
            </a:r>
            <a:r>
              <a:rPr 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regulatory body according </a:t>
            </a:r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this permission about 100 containers were disposed of. </a:t>
            </a:r>
            <a:endParaRPr lang="ar-EG" sz="2600" dirty="0"/>
          </a:p>
        </p:txBody>
      </p:sp>
    </p:spTree>
    <p:extLst>
      <p:ext uri="{BB962C8B-B14F-4D97-AF65-F5344CB8AC3E}">
        <p14:creationId xmlns:p14="http://schemas.microsoft.com/office/powerpoint/2010/main" val="30822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8" y="0"/>
            <a:ext cx="4680520" cy="3744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541" y="0"/>
            <a:ext cx="4237459" cy="3535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535" y="3558523"/>
            <a:ext cx="4143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cross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s</a:t>
            </a:r>
            <a:r>
              <a:rPr lang="en-US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ection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of the </a:t>
            </a:r>
            <a:r>
              <a:rPr lang="en-US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proposed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over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Inshas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disposal </a:t>
            </a:r>
            <a:r>
              <a:rPr lang="en-US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5 barrier layers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436096" y="3429000"/>
            <a:ext cx="32786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6 Engineering barriers are used for 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Inshas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Disposal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Facility </a:t>
            </a:r>
            <a:endParaRPr lang="en-US" sz="2800" b="1" dirty="0">
              <a:solidFill>
                <a:srgbClr val="000066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564"/>
            <a:ext cx="8735291" cy="5391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986" y="162344"/>
            <a:ext cx="56573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Hydrology and Geology of </a:t>
            </a:r>
            <a:r>
              <a:rPr lang="en-US" sz="2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Inshas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site</a:t>
            </a:r>
            <a:endParaRPr lang="ar-LY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2</a:t>
            </a:fld>
            <a:endParaRPr lang="en-US" dirty="0">
              <a:solidFill>
                <a:srgbClr val="3366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" y="666360"/>
            <a:ext cx="4588594" cy="6191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348880"/>
            <a:ext cx="6976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Cairo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382" y="2131838"/>
            <a:ext cx="7745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Inshas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50" y="628815"/>
            <a:ext cx="4572000" cy="64079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comlex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located at about 50 km north-east of Cairo city 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fixed by longitudes 31° 24' and latitude 30° 17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is bounded from the west by the Ismailia 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and the desert in east.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47" y="81585"/>
            <a:ext cx="85331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of </a:t>
            </a:r>
            <a:r>
              <a:rPr lang="en-US" sz="32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storages and Disposal Facilities</a:t>
            </a:r>
            <a:endParaRPr lang="ar-LY" sz="3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990" y="2657959"/>
            <a:ext cx="23968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Arab Republic of Egypt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821" y="3908953"/>
            <a:ext cx="9476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Red Sea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564" y="1364463"/>
            <a:ext cx="20762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Mediterranean Sea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0288" y="2231067"/>
            <a:ext cx="6591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Sinai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139786"/>
            <a:ext cx="15960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Western Desert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2703" y="3447288"/>
            <a:ext cx="87716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Eastern</a:t>
            </a:r>
          </a:p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Desert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4509" y="6444903"/>
            <a:ext cx="11785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Sudan</a:t>
            </a:r>
            <a:endParaRPr lang="ar-LY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0129" y="2847124"/>
            <a:ext cx="338554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L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I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B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Y</a:t>
            </a:r>
          </a:p>
          <a:p>
            <a:r>
              <a:rPr lang="en-US" dirty="0">
                <a:solidFill>
                  <a:srgbClr val="003399"/>
                </a:solidFill>
              </a:rPr>
              <a:t>A</a:t>
            </a:r>
            <a:endParaRPr lang="ar-LY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881"/>
            <a:ext cx="4671283" cy="8640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Schematic presentation of ground water flow system at </a:t>
            </a:r>
            <a:r>
              <a:rPr lang="en-US" sz="2800" dirty="0" err="1">
                <a:latin typeface="Times New Roman" panose="02020603050405020304" pitchFamily="18" charset="0"/>
              </a:rPr>
              <a:t>Inshas</a:t>
            </a:r>
            <a:r>
              <a:rPr lang="en-US" sz="2800" dirty="0">
                <a:latin typeface="Times New Roman" panose="02020603050405020304" pitchFamily="18" charset="0"/>
              </a:rPr>
              <a:t> site</a:t>
            </a:r>
            <a:endParaRPr lang="ar-LY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20</a:t>
            </a:fld>
            <a:endParaRPr lang="en-US" dirty="0">
              <a:solidFill>
                <a:srgbClr val="3366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264"/>
            <a:ext cx="4878070" cy="5729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5520" y="17555"/>
            <a:ext cx="44628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Miocene aquifer is of a confined to semi-confined 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with </a:t>
            </a:r>
            <a:r>
              <a:rPr lang="en-US" sz="32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piezometric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head that amounts to 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three 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atmospheric pressure, the static water level is recorded </a:t>
            </a:r>
            <a:r>
              <a:rPr lang="en-US" sz="3200" b="1" u="sng" dirty="0">
                <a:solidFill>
                  <a:srgbClr val="003399"/>
                </a:solidFill>
                <a:latin typeface="Times New Roman" panose="02020603050405020304" pitchFamily="18" charset="0"/>
              </a:rPr>
              <a:t>at 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about 13 to 14 m 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from </a:t>
            </a:r>
            <a:r>
              <a:rPr lang="en-US" sz="3200" b="1" u="sng" dirty="0">
                <a:solidFill>
                  <a:srgbClr val="003399"/>
                </a:solidFill>
                <a:latin typeface="Times New Roman" panose="02020603050405020304" pitchFamily="18" charset="0"/>
              </a:rPr>
              <a:t>ground 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u="sng" dirty="0" smtClean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LY" sz="3200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Status of Safety Case / Safety Assessment for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DSRS </a:t>
            </a:r>
            <a:r>
              <a:rPr lang="en-GB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disposal Facility</a:t>
            </a:r>
            <a:endParaRPr lang="en-GB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 covers design , construction, operation and post closure, not include </a:t>
            </a:r>
            <a:r>
              <a:rPr lang="en-GB" sz="3200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decommissioning</a:t>
            </a:r>
            <a:endParaRPr lang="en-GB" dirty="0" smtClean="0">
              <a:solidFill>
                <a:srgbClr val="00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 address the management system, operating procedures</a:t>
            </a:r>
          </a:p>
          <a:p>
            <a:pPr lvl="1"/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There is a general emergency plan, the disposal facility is part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Status of Safety Case / Safety Assessment for </a:t>
            </a:r>
            <a:r>
              <a:rPr lang="en-US" sz="32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DSRS </a:t>
            </a:r>
            <a:r>
              <a:rPr lang="en-GB" sz="32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disposal Facility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07" y="1124744"/>
            <a:ext cx="8712968" cy="4857403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There is a </a:t>
            </a:r>
            <a:r>
              <a:rPr lang="en-GB" dirty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Safety </a:t>
            </a:r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Assessment achieved by the operator (HLWMC) ,reviewed and approved </a:t>
            </a:r>
            <a:r>
              <a:rPr lang="en-GB" dirty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by the </a:t>
            </a:r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regulator body</a:t>
            </a:r>
          </a:p>
          <a:p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GB" dirty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documents </a:t>
            </a:r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are kept at </a:t>
            </a:r>
            <a:r>
              <a:rPr lang="en-GB" dirty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regulator </a:t>
            </a:r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body</a:t>
            </a:r>
          </a:p>
          <a:p>
            <a:r>
              <a:rPr lang="en-GB" dirty="0" smtClean="0">
                <a:solidFill>
                  <a:srgbClr val="00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 covers the operational and post closure scenarios of the facility.</a:t>
            </a:r>
            <a:endParaRPr lang="en-GB" dirty="0">
              <a:solidFill>
                <a:srgbClr val="00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 smtClean="0">
              <a:solidFill>
                <a:srgbClr val="00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23</a:t>
            </a:fld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" y="504815"/>
            <a:ext cx="9145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PAGAN (Performance Assessment Ground-water Analysis of low-level Nuclear waste) is used to study the </a:t>
            </a:r>
            <a:r>
              <a:rPr lang="en-US" sz="28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safety </a:t>
            </a:r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assessment of </a:t>
            </a:r>
            <a:r>
              <a:rPr lang="en-US" sz="2800" dirty="0" err="1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Inshas</a:t>
            </a:r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disposal site.</a:t>
            </a:r>
          </a:p>
          <a:p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main exposure path way adopted in </a:t>
            </a:r>
            <a:r>
              <a:rPr lang="en-US" sz="28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analysis is the ground-water to the man. Assuming </a:t>
            </a:r>
            <a:r>
              <a:rPr lang="en-US" sz="28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70-kg weight man drinks two liters of ground-water from a well located 150 m distance a way from </a:t>
            </a:r>
            <a:r>
              <a:rPr lang="en-US" sz="2800" dirty="0" err="1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Inshas</a:t>
            </a:r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disposal site</a:t>
            </a:r>
          </a:p>
          <a:p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assumptions and the parameters used in </a:t>
            </a:r>
            <a:r>
              <a:rPr lang="en-US" sz="28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analysis depend on the :</a:t>
            </a:r>
          </a:p>
          <a:p>
            <a:r>
              <a:rPr lang="en-US" sz="28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1-Inshas site </a:t>
            </a:r>
            <a:r>
              <a:rPr lang="en-US" sz="28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characteristics</a:t>
            </a:r>
            <a:endParaRPr lang="en-US" sz="2800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6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2-the type of waste arising from the </a:t>
            </a:r>
            <a:r>
              <a:rPr lang="en-US" sz="26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research, </a:t>
            </a:r>
            <a:r>
              <a:rPr lang="en-US" sz="26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development and that </a:t>
            </a:r>
            <a:r>
              <a:rPr lang="en-US" sz="26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arise </a:t>
            </a:r>
            <a:r>
              <a:rPr lang="en-US" sz="2600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from industry and </a:t>
            </a:r>
            <a:r>
              <a:rPr lang="en-US" sz="26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hospitals (Cs-137, Sr-90, and Co-60)</a:t>
            </a:r>
            <a:endParaRPr lang="en-US" sz="2600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800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0"/>
            <a:ext cx="503214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Assumption and scenarios</a:t>
            </a:r>
            <a:endParaRPr lang="ar-LY" sz="3600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24</a:t>
            </a:fld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65529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Assumption and scenarios</a:t>
            </a:r>
            <a:endParaRPr lang="ar-LY" sz="3600" b="1" dirty="0">
              <a:solidFill>
                <a:srgbClr val="0033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11860"/>
            <a:ext cx="8982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3-The design of </a:t>
            </a:r>
            <a:r>
              <a:rPr lang="en-US" sz="3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disposal 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  <a:p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4-The hydrology and the geohydrology of the site and the type of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soils </a:t>
            </a:r>
            <a:r>
              <a:rPr lang="en-US" sz="3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sz="3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values. </a:t>
            </a:r>
          </a:p>
          <a:p>
            <a:r>
              <a:rPr lang="en-US" sz="3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5-The 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 case ; there is no unsaturated zone.</a:t>
            </a:r>
          </a:p>
          <a:p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6-The engineering barrier is completely failed (no engineering  barrier exists)</a:t>
            </a:r>
          </a:p>
          <a:p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7-The Well Scenario (a well located 150 m)</a:t>
            </a:r>
          </a:p>
          <a:p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8-River Scenario (Ismailia Canal)</a:t>
            </a:r>
          </a:p>
        </p:txBody>
      </p:sp>
    </p:spTree>
    <p:extLst>
      <p:ext uri="{BB962C8B-B14F-4D97-AF65-F5344CB8AC3E}">
        <p14:creationId xmlns:p14="http://schemas.microsoft.com/office/powerpoint/2010/main" val="27022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8995" y="208051"/>
            <a:ext cx="925961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TSD-DOSE was used to estimate potential doses to </a:t>
            </a:r>
            <a:r>
              <a:rPr lang="en-US" sz="2200" b="1" dirty="0" smtClean="0">
                <a:latin typeface="Times New Roman" panose="02020603050405020304" pitchFamily="18" charset="0"/>
                <a:ea typeface="MS Mincho"/>
              </a:rPr>
              <a:t>:  </a:t>
            </a:r>
            <a:endParaRPr lang="en-US" sz="2200" b="1" dirty="0">
              <a:latin typeface="Times New Roman" panose="02020603050405020304" pitchFamily="18" charset="0"/>
              <a:ea typeface="MS Mincho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(1)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T</a:t>
            </a:r>
            <a:r>
              <a:rPr lang="en-US" sz="2200" b="1" u="sng" dirty="0" smtClean="0">
                <a:latin typeface="Times New Roman" panose="02020603050405020304" pitchFamily="18" charset="0"/>
                <a:ea typeface="MS Mincho"/>
              </a:rPr>
              <a:t>he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driver at the landfill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, resulting from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external irradiation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 (2) </a:t>
            </a:r>
            <a:r>
              <a:rPr lang="en-US" sz="2200" b="1" dirty="0" smtClean="0">
                <a:latin typeface="Times New Roman" panose="02020603050405020304" pitchFamily="18" charset="0"/>
                <a:ea typeface="MS Mincho"/>
              </a:rPr>
              <a:t>The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waste-placement operator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, resulting from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external irradiation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and inhalation 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of contaminated particulate; and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 (3) </a:t>
            </a:r>
            <a:r>
              <a:rPr lang="en-US" sz="2200" b="1" dirty="0" smtClean="0">
                <a:latin typeface="Times New Roman" panose="02020603050405020304" pitchFamily="18" charset="0"/>
                <a:ea typeface="MS Mincho"/>
              </a:rPr>
              <a:t>The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general public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, resulting from </a:t>
            </a:r>
            <a:r>
              <a:rPr lang="en-US" sz="2200" b="1" u="sng" dirty="0">
                <a:latin typeface="Times New Roman" panose="02020603050405020304" pitchFamily="18" charset="0"/>
                <a:ea typeface="MS Mincho"/>
              </a:rPr>
              <a:t>inhalation of contaminated particulate, external irradiation, incidental ingestion of contaminated 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particulate, and ingestion of contaminated foodstuff</a:t>
            </a:r>
            <a:r>
              <a:rPr lang="en-US" sz="2200" b="1" dirty="0" smtClean="0">
                <a:latin typeface="Times New Roman" panose="02020603050405020304" pitchFamily="18" charset="0"/>
                <a:ea typeface="MS Minch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For the worker scenarios, exposure times were based on the volume of waste to be” disposed of. </a:t>
            </a:r>
            <a:endParaRPr lang="en-US" sz="2200" b="1" dirty="0" smtClean="0">
              <a:latin typeface="Times New Roman" panose="02020603050405020304" pitchFamily="18" charset="0"/>
              <a:ea typeface="MS Mincho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ea typeface="MS Mincho"/>
              </a:rPr>
              <a:t>External </a:t>
            </a:r>
            <a:r>
              <a:rPr lang="en-US" sz="2200" b="1" dirty="0">
                <a:latin typeface="Times New Roman" panose="02020603050405020304" pitchFamily="18" charset="0"/>
                <a:ea typeface="MS Mincho"/>
              </a:rPr>
              <a:t>doses were modeled at a distance of  0.6 m from the source for the driver For the waste-placement operator, a distance of  1.5 m  was assumed for inspection activities and a distance of 3 m was assumed for disposal activities.</a:t>
            </a:r>
            <a:endParaRPr lang="en-US" sz="2200" b="1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92" y="-132022"/>
            <a:ext cx="9135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Operational safety assessment </a:t>
            </a:r>
            <a:r>
              <a:rPr lang="en-GB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scenarios (Disposal) </a:t>
            </a:r>
            <a:endParaRPr lang="ar-LY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6120680" cy="864096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Borehole Disposal </a:t>
            </a:r>
            <a:endParaRPr lang="ar-L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adopting 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borehole disposal concept to permanently isolate the unused sealed sources from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biosphere , specially that of half lives greater than 30 years such as Am-241 and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active SHARS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concepts of South Africa (Borehole for Sealed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Sources;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BOSS) and USA (Greater Confinement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Disposal;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GCD) are under studies to adopt one of them to be implemented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option selected for a particular sealed source will depend on the variety of relevant factors including activity, radioisotopes content, terms of the purchasing contract and physical condition of the source.</a:t>
            </a:r>
            <a:endParaRPr lang="ar-LY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172200" cy="85725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Borehole Disposal of Sealed Disused Sources (BOSS) Versus GCD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" y="1589486"/>
            <a:ext cx="4319588" cy="411599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1" y="1589485"/>
            <a:ext cx="4124324" cy="43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251" y="0"/>
            <a:ext cx="6120680" cy="864096"/>
          </a:xfrm>
        </p:spPr>
        <p:txBody>
          <a:bodyPr/>
          <a:lstStyle/>
          <a:p>
            <a:pPr algn="ctr"/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Conclusions</a:t>
            </a:r>
            <a:endParaRPr lang="ar-LY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07" y="777767"/>
            <a:ext cx="8712968" cy="599864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work is needed to achieve the SA and SC of </a:t>
            </a:r>
            <a:r>
              <a:rPr lang="en-US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near surface facility</a:t>
            </a:r>
          </a:p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the facility be assumed to be a long term storage (50 years) or a disposal for DSRS and LLW &amp;ILW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a borehole disposal concept (which one;  BOSS or GCD) is suitable for Egyptian case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have to look for sites rather than </a:t>
            </a:r>
            <a:r>
              <a:rPr lang="en-US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borehole </a:t>
            </a:r>
            <a:r>
              <a:rPr lang="en-US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disposal?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 smtClean="0">
                <a:latin typeface="Times" panose="02020603050405020304" pitchFamily="18" charset="0"/>
              </a:rPr>
              <a:t>Thank you!</a:t>
            </a:r>
            <a:endParaRPr lang="en-GB" sz="4400" b="0" i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445" y="260648"/>
            <a:ext cx="86077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 Generation in Egypt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0677" y="1905000"/>
            <a:ext cx="4501662" cy="4114800"/>
          </a:xfrm>
        </p:spPr>
        <p:txBody>
          <a:bodyPr>
            <a:normAutofit/>
          </a:bodyPr>
          <a:lstStyle/>
          <a:p>
            <a:pPr marL="230188" indent="-230188" algn="ctr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None/>
            </a:pPr>
            <a:r>
              <a:rPr lang="en-US" sz="3200" u="sng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</a:t>
            </a:r>
          </a:p>
          <a:p>
            <a:pPr marL="230188" indent="-230188" algn="ctr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None/>
            </a:pPr>
            <a:endParaRPr lang="en-US" sz="2300" u="sng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2MW Research Reactor</a:t>
            </a:r>
          </a:p>
          <a:p>
            <a:pPr marL="230188" indent="-230188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MW Research Reactor</a:t>
            </a:r>
          </a:p>
          <a:p>
            <a:pPr marL="230188" indent="-230188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production lab.</a:t>
            </a:r>
          </a:p>
          <a:p>
            <a:pPr marL="230188" indent="-230188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irradiator </a:t>
            </a:r>
          </a:p>
          <a:p>
            <a:pPr marL="230188" indent="-230188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fuel production lab.</a:t>
            </a:r>
          </a:p>
          <a:p>
            <a:pPr marL="230188" indent="-230188">
              <a:lnSpc>
                <a:spcPct val="90000"/>
              </a:lnSpc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Decontamination activities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984" y="1905000"/>
            <a:ext cx="4575339" cy="4114800"/>
          </a:xfrm>
        </p:spPr>
        <p:txBody>
          <a:bodyPr>
            <a:normAutofit/>
          </a:bodyPr>
          <a:lstStyle/>
          <a:p>
            <a:pPr marL="336550" indent="-336550">
              <a:buClr>
                <a:srgbClr val="101016"/>
              </a:buClr>
              <a:buSzPct val="125000"/>
              <a:buFont typeface="Wingdings" pitchFamily="2" charset="2"/>
              <a:buNone/>
            </a:pPr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External Generators</a:t>
            </a:r>
          </a:p>
          <a:p>
            <a:pPr marL="336550" indent="-336550">
              <a:buClr>
                <a:srgbClr val="101016"/>
              </a:buClr>
              <a:buSzPct val="125000"/>
              <a:buFont typeface="Wingdings" pitchFamily="2" charset="2"/>
              <a:buNone/>
            </a:pPr>
            <a:endParaRPr lang="en-US" sz="3200" u="sng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36550"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uses: Hospital, medical lab.</a:t>
            </a:r>
          </a:p>
          <a:p>
            <a:pPr marL="336550" indent="-336550"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uses: Research institute, universities</a:t>
            </a:r>
          </a:p>
          <a:p>
            <a:pPr marL="336550" indent="-336550"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uses: Petroleum, inspection , etc.</a:t>
            </a:r>
          </a:p>
          <a:p>
            <a:pPr marL="336550" indent="-336550">
              <a:buClr>
                <a:srgbClr val="101016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</a:p>
        </p:txBody>
      </p:sp>
    </p:spTree>
    <p:extLst>
      <p:ext uri="{BB962C8B-B14F-4D97-AF65-F5344CB8AC3E}">
        <p14:creationId xmlns:p14="http://schemas.microsoft.com/office/powerpoint/2010/main" val="81042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681569"/>
            <a:ext cx="5121084" cy="4448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5133" y="35238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Inventory of DSRS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05706"/>
            <a:ext cx="8640959" cy="994172"/>
          </a:xfrm>
        </p:spPr>
        <p:txBody>
          <a:bodyPr>
            <a:normAutofit/>
          </a:bodyPr>
          <a:lstStyle/>
          <a:p>
            <a:pPr algn="ctr" rtl="0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and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Different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DRSS in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endParaRPr lang="ar-LY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980728"/>
            <a:ext cx="3991277" cy="496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024155"/>
            <a:ext cx="4865706" cy="50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6120680" cy="864096"/>
          </a:xfrm>
        </p:spPr>
        <p:txBody>
          <a:bodyPr/>
          <a:lstStyle/>
          <a:p>
            <a:pPr algn="ctr"/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Categories of DSRS</a:t>
            </a:r>
            <a:endParaRPr lang="ar-LY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0628E-C12F-4F8C-9895-BCD5E30100D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522" y="836712"/>
            <a:ext cx="4355975" cy="5150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87" y="662866"/>
            <a:ext cx="4626099" cy="51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Waste Management Facilities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DSRS (Stores)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4860032" cy="615572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</a:p>
          <a:p>
            <a:pPr marL="355600" lvl="1"/>
            <a:r>
              <a:rPr lang="en-GB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centralized storage facility i.e. </a:t>
            </a:r>
            <a:r>
              <a:rPr lang="en-GB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(hanger) and new (concrete)</a:t>
            </a:r>
          </a:p>
          <a:p>
            <a:pPr marL="442913" lvl="1" indent="-442913"/>
            <a:r>
              <a:rPr lang="en-GB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Energy Authority of Egypt campus in </a:t>
            </a:r>
            <a:r>
              <a:rPr lang="en-US" sz="30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Inshas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Cairo. </a:t>
            </a:r>
          </a:p>
          <a:p>
            <a:pPr marL="442913" lvl="1" indent="-442913"/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Store safely the waste this includes sealed sources (conditioned &amp; unconditioned) and conditioned radioactive wastes  </a:t>
            </a:r>
            <a:r>
              <a:rPr lang="en-GB" sz="3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>
          <a:xfrm>
            <a:off x="4910007" y="1604042"/>
            <a:ext cx="4233993" cy="4255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9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Waste Management Facilities for DSRS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824536" cy="550765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Stage of </a:t>
            </a:r>
            <a:r>
              <a:rPr lang="en-GB" sz="3000" dirty="0" smtClean="0">
                <a:solidFill>
                  <a:schemeClr val="tx1"/>
                </a:solidFill>
              </a:rPr>
              <a:t>development</a:t>
            </a:r>
            <a:r>
              <a:rPr lang="en-GB" sz="3000" dirty="0" smtClean="0">
                <a:solidFill>
                  <a:schemeClr val="tx1"/>
                </a:solidFill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 operational phase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functions: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 of radioactive material,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shielding against radiation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planned radioactive releases,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accidental releases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5" descr="phot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007545" cy="41878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5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84" y="140252"/>
            <a:ext cx="87129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Safety Case / Safety Assessment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348"/>
            <a:ext cx="9261959" cy="585365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existing or planned store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there a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Case / Safety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(SC/SA)?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draft for safety case for sealed sources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were developed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SC/SA draft or final?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versions of SC draft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was the SC/SA reviewed?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Beer review was performed by operator, and independent reviewer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is not finally approved</a:t>
            </a:r>
          </a:p>
          <a:p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documents kept?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 of the drafts are distributed at the operator 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Years 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 Template</Template>
  <TotalTime>11095</TotalTime>
  <Words>1485</Words>
  <Application>Microsoft Office PowerPoint</Application>
  <PresentationFormat>On-screen Show (4:3)</PresentationFormat>
  <Paragraphs>200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</vt:lpstr>
      <vt:lpstr>Calibri</vt:lpstr>
      <vt:lpstr>MS Mincho</vt:lpstr>
      <vt:lpstr>Times</vt:lpstr>
      <vt:lpstr>Times New Roman</vt:lpstr>
      <vt:lpstr>Verdana</vt:lpstr>
      <vt:lpstr>Wingdings</vt:lpstr>
      <vt:lpstr>60Years Template</vt:lpstr>
      <vt:lpstr>Sustaining Cradle-to-Grave Control of Radioactive Sources (INT-9182) Meeting on the development, revision and implementation of the safety case and safety assessment Indonesia, 15 – 19 May 2017</vt:lpstr>
      <vt:lpstr>PowerPoint Presentation</vt:lpstr>
      <vt:lpstr>Radioactive Waste Generation in Egypt</vt:lpstr>
      <vt:lpstr>PowerPoint Presentation</vt:lpstr>
      <vt:lpstr>Types and categories of the Different DRSS in Egypt</vt:lpstr>
      <vt:lpstr>Categories of DSRS</vt:lpstr>
      <vt:lpstr>National Waste Management Facilities for DSRS (Stores)</vt:lpstr>
      <vt:lpstr>National Waste Management Facilities for DSRS</vt:lpstr>
      <vt:lpstr>Status of Safety Case / Safety Assessment for DSRS Stores</vt:lpstr>
      <vt:lpstr>Status of Safety Case / Safety Assessment for DSRS Stores</vt:lpstr>
      <vt:lpstr>Status of Safety Case / Safety Assessment for DSRS Stores</vt:lpstr>
      <vt:lpstr>Status of Safety Case / Safety Assessment for DSRS Stores</vt:lpstr>
      <vt:lpstr>Inshas disposal Facility</vt:lpstr>
      <vt:lpstr>Near surface disposal  facility at Inshas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 presentation of ground water flow system at Inshas site</vt:lpstr>
      <vt:lpstr>Status of Safety Case / Safety Assessment for DSRS disposal Facility</vt:lpstr>
      <vt:lpstr>Status of Safety Case / Safety Assessment for DSRS disposal Facility</vt:lpstr>
      <vt:lpstr>PowerPoint Presentation</vt:lpstr>
      <vt:lpstr>PowerPoint Presentation</vt:lpstr>
      <vt:lpstr>PowerPoint Presentation</vt:lpstr>
      <vt:lpstr>Borehole Disposal </vt:lpstr>
      <vt:lpstr>Borehole Disposal of Sealed Disused Sources (BOSS) Versus GCD</vt:lpstr>
      <vt:lpstr>Conclusions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Strategies/Policies</dc:title>
  <dc:creator>ROWAT, John H.</dc:creator>
  <cp:lastModifiedBy>ahmed zaki</cp:lastModifiedBy>
  <cp:revision>257</cp:revision>
  <cp:lastPrinted>2016-11-15T13:12:56Z</cp:lastPrinted>
  <dcterms:created xsi:type="dcterms:W3CDTF">2016-11-07T12:40:32Z</dcterms:created>
  <dcterms:modified xsi:type="dcterms:W3CDTF">2017-05-15T19:00:44Z</dcterms:modified>
</cp:coreProperties>
</file>