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1" r:id="rId3"/>
    <p:sldId id="316" r:id="rId4"/>
    <p:sldId id="310" r:id="rId5"/>
    <p:sldId id="293" r:id="rId6"/>
    <p:sldId id="313" r:id="rId7"/>
    <p:sldId id="315" r:id="rId8"/>
    <p:sldId id="314" r:id="rId9"/>
    <p:sldId id="312" r:id="rId10"/>
    <p:sldId id="317" r:id="rId11"/>
    <p:sldId id="319" r:id="rId12"/>
    <p:sldId id="318" r:id="rId13"/>
    <p:sldId id="320" r:id="rId14"/>
    <p:sldId id="321" r:id="rId15"/>
    <p:sldId id="322" r:id="rId16"/>
    <p:sldId id="323" r:id="rId17"/>
    <p:sldId id="326" r:id="rId18"/>
    <p:sldId id="324" r:id="rId19"/>
    <p:sldId id="325" r:id="rId20"/>
    <p:sldId id="29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104" autoAdjust="0"/>
  </p:normalViewPr>
  <p:slideViewPr>
    <p:cSldViewPr>
      <p:cViewPr varScale="1">
        <p:scale>
          <a:sx n="72" d="100"/>
          <a:sy n="72" d="100"/>
        </p:scale>
        <p:origin x="4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51921890475527E-2"/>
          <c:y val="1.4941684482946601E-2"/>
          <c:w val="0.87495858472236421"/>
          <c:h val="0.8699067518982253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67532467532464E-2"/>
                  <c:y val="-8.368995418019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01-4051-A307-C0DE2376E8EF}"/>
                </c:ext>
              </c:extLst>
            </c:dLbl>
            <c:dLbl>
              <c:idx val="1"/>
              <c:layout>
                <c:manualLayout>
                  <c:x val="3.4632034632034632E-2"/>
                  <c:y val="-9.5102220659317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01-4051-A307-C0DE2376E8EF}"/>
                </c:ext>
              </c:extLst>
            </c:dLbl>
            <c:dLbl>
              <c:idx val="2"/>
              <c:layout>
                <c:manualLayout>
                  <c:x val="0.11700020702821781"/>
                  <c:y val="-0.39753466110853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01-4051-A307-C0DE2376E8EF}"/>
                </c:ext>
              </c:extLst>
            </c:dLbl>
            <c:dLbl>
              <c:idx val="3"/>
              <c:layout>
                <c:manualLayout>
                  <c:x val="2.5974025974025976E-2"/>
                  <c:y val="-7.608177652745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01-4051-A307-C0DE2376E8EF}"/>
                </c:ext>
              </c:extLst>
            </c:dLbl>
            <c:dLbl>
              <c:idx val="4"/>
              <c:layout>
                <c:manualLayout>
                  <c:x val="3.67965367965368E-2"/>
                  <c:y val="-6.8473598874708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1-4051-A307-C0DE2376E8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Co-60</c:v>
                </c:pt>
                <c:pt idx="1">
                  <c:v>Cs-137</c:v>
                </c:pt>
                <c:pt idx="2">
                  <c:v>Sr-90</c:v>
                </c:pt>
                <c:pt idx="3">
                  <c:v>Ra-226</c:v>
                </c:pt>
                <c:pt idx="4">
                  <c:v>C-14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118929</c:v>
                </c:pt>
                <c:pt idx="1">
                  <c:v>278444</c:v>
                </c:pt>
                <c:pt idx="2">
                  <c:v>3845949</c:v>
                </c:pt>
                <c:pt idx="3">
                  <c:v>83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01-4051-A307-C0DE2376E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747216"/>
        <c:axId val="158747776"/>
        <c:axId val="0"/>
      </c:bar3DChart>
      <c:catAx>
        <c:axId val="15874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47776"/>
        <c:crosses val="autoZero"/>
        <c:auto val="1"/>
        <c:lblAlgn val="ctr"/>
        <c:lblOffset val="100"/>
        <c:noMultiLvlLbl val="0"/>
      </c:catAx>
      <c:valAx>
        <c:axId val="15874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4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0.00273</cdr:x>
      <cdr:y>0</cdr:y>
    </cdr:from>
    <cdr:to>
      <cdr:x>0.26869</cdr:x>
      <cdr:y>0.05702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3795" y="0"/>
          <a:ext cx="231751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fr-BE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eaLnBrk="0" hangingPunct="0">
            <a:defRPr/>
          </a:pPr>
          <a:endParaRPr lang="en-US" sz="1200" i="1" dirty="0">
            <a:solidFill>
              <a:schemeClr val="tx2"/>
            </a:solidFill>
            <a:effectLst>
              <a:outerShdw blurRad="38100" dist="38100" dir="2700000" algn="tl">
                <a:srgbClr val="C0C0C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0.40426</cdr:x>
      <cdr:y>0.9143</cdr:y>
    </cdr:from>
    <cdr:to>
      <cdr:x>0.74266</cdr:x>
      <cdr:y>0.99667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522636" y="4441441"/>
          <a:ext cx="2948746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fr-BE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eaLnBrk="0" hangingPunct="0">
            <a:defRPr/>
          </a:pPr>
          <a:endParaRPr lang="en-US" sz="2000" i="1" dirty="0">
            <a:solidFill>
              <a:schemeClr val="tx2"/>
            </a:solidFill>
            <a:effectLst>
              <a:outerShdw blurRad="38100" dist="38100" dir="2700000" algn="tl">
                <a:srgbClr val="C0C0C0"/>
              </a:outerShdw>
            </a:effectLst>
            <a:latin typeface="Sylfaen" panose="010A0502050306030303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049" cy="464315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84" y="1"/>
            <a:ext cx="3038049" cy="464315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1AFA5E4B-A5ED-4E84-8983-37FC7A061477}" type="datetimeFigureOut">
              <a:rPr lang="en-GB" smtClean="0"/>
              <a:t>18/05/2017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43"/>
            <a:ext cx="3038049" cy="464315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84" y="8830643"/>
            <a:ext cx="3038049" cy="464315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49F57609-CC50-42CA-8E0B-767F9359BB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0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1" y="0"/>
            <a:ext cx="3038604" cy="465266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18/05/2017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7" y="4416314"/>
            <a:ext cx="5608975" cy="4182934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1" y="8829648"/>
            <a:ext cx="3038604" cy="465266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562"/>
            <a:ext cx="1758648" cy="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51520" y="1124744"/>
            <a:ext cx="856895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Sustaining Cradle-to-Grave Control of Radioactive Sources (</a:t>
            </a: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INT-9182)</a:t>
            </a:r>
            <a:b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on the development, revision and implementation of the safety case and safety assessment</a:t>
            </a:r>
            <a:b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Indonesia, 15 – 19 May 2017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1097162" y="2999015"/>
            <a:ext cx="664319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Safety Cases and Safety Assessments for National Waste Management Facilities for DSRS</a:t>
            </a:r>
            <a:endParaRPr lang="en-GB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5517232"/>
            <a:ext cx="5808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Country presentation - Georgia</a:t>
            </a: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4461"/>
            <a:ext cx="67687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DSRS in radioactive waste storage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872586"/>
              </p:ext>
            </p:extLst>
          </p:nvPr>
        </p:nvGraphicFramePr>
        <p:xfrm>
          <a:off x="268287" y="1484784"/>
          <a:ext cx="8713788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113760"/>
            <a:ext cx="20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 (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GBq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24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1" y="87713"/>
            <a:ext cx="6120680" cy="864096"/>
          </a:xfrm>
        </p:spPr>
        <p:txBody>
          <a:bodyPr/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Decommissioning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2763"/>
            <a:ext cx="8982075" cy="4543649"/>
          </a:xfrm>
        </p:spPr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200" b="1" u="sng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Decommissioning: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Reactor Core was covered by special concrete (IAEA TC project GEO/4/002)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Reactor cooling and auxiliary system was dismantled (IAEA TC project GEO/3/002)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Overpass connecting the reactor hall to cryogenic station was dismantled (IAEA TC project GEO/3004)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Dismantling of cryogenic station is going (IAEA TC project GEO/9/012) –possible generation of liquid waste (oil)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All dismantled parts were conditioned:</a:t>
            </a:r>
          </a:p>
          <a:p>
            <a:pPr marL="0" lvl="0" indent="0" algn="just" fontAlgn="base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Comparably high active waste were immobilized into concrete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32572"/>
            <a:ext cx="9275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Georgian nuclear research reactor IRT-M was operated since 1960</a:t>
            </a:r>
          </a:p>
          <a:p>
            <a:r>
              <a:rPr lang="en-US" sz="2100" i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and shut down at 1988. All fresh and spent fuel was sent out of Georgia.</a:t>
            </a:r>
          </a:p>
        </p:txBody>
      </p:sp>
    </p:spTree>
    <p:extLst>
      <p:ext uri="{BB962C8B-B14F-4D97-AF65-F5344CB8AC3E}">
        <p14:creationId xmlns:p14="http://schemas.microsoft.com/office/powerpoint/2010/main" val="115773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336704" cy="864096"/>
          </a:xfrm>
        </p:spPr>
        <p:txBody>
          <a:bodyPr>
            <a:normAutofit fontScale="90000"/>
          </a:bodyPr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 for radioactive waste storage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95" y="1611192"/>
            <a:ext cx="8712968" cy="48574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Safety Assessment for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radioactive waste storage facility was conducted in the framework of EU project G.4.01.09, thus, 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before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the adoption of technical regulations. 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chemeClr val="accent4">
                    <a:lumMod val="75000"/>
                  </a:schemeClr>
                </a:solidFill>
              </a:rPr>
              <a:t>Major recommendations:</a:t>
            </a:r>
            <a:endParaRPr lang="en-US" i="1" u="sng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It is recommend that repairs required to Facility structure, fabric, fixtures and fittings, alarm systems, signage etc. This should also include an estimate of the floor loading capacity.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 Already planned)</a:t>
            </a:r>
            <a:br>
              <a:rPr lang="en-US" i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It is recommend that procedures are introduced for routine checking of waste drums, dealing with dropped sources, conventional safety issues and building maintenance.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(Planning)</a:t>
            </a:r>
          </a:p>
          <a:p>
            <a:pPr algn="just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necessity of additional training for staff and equipment is also indicated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(Activity started)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8163164" cy="1224136"/>
          </a:xfrm>
        </p:spPr>
        <p:txBody>
          <a:bodyPr>
            <a:normAutofit fontScale="90000"/>
          </a:bodyPr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Radioactive Waste Disposal Facility</a:t>
            </a:r>
            <a:b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near surface, “Radon” type (</a:t>
            </a:r>
            <a:r>
              <a:rPr lang="en-US" sz="29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Saakadze</a:t>
            </a:r>
            <a:r>
              <a:rPr lang="en-US" sz="2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disposal)</a:t>
            </a:r>
            <a:endParaRPr lang="en-US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896544" cy="3672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15971" y="1339115"/>
            <a:ext cx="3828029" cy="549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Years of operation: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1960-1988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Total area: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 51,88m</a:t>
            </a:r>
            <a:r>
              <a:rPr lang="en-US" sz="2000" baseline="30000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aseline="30000" dirty="0">
              <a:solidFill>
                <a:schemeClr val="accent4">
                  <a:lumMod val="75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Facilities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set of underground  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 vaults  for solid waste (20m </a:t>
            </a: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 10m </a:t>
            </a: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 5m) Three underground  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  tanks  for liquid waste 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Results of Investigation: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- No leakage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  - No underground water fixed at depth 50m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1900" dirty="0">
              <a:solidFill>
                <a:schemeClr val="accent4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Last upgrade in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747" y="5515519"/>
            <a:ext cx="379783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Physical protection: 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  was upgraded in the framework 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  of IAEA&amp;UK project</a:t>
            </a:r>
          </a:p>
        </p:txBody>
      </p:sp>
    </p:spTree>
    <p:extLst>
      <p:ext uri="{BB962C8B-B14F-4D97-AF65-F5344CB8AC3E}">
        <p14:creationId xmlns:p14="http://schemas.microsoft.com/office/powerpoint/2010/main" val="179597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2592288" cy="864096"/>
          </a:xfrm>
        </p:spPr>
        <p:txBody>
          <a:bodyPr/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Illustration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716939"/>
            <a:ext cx="8136905" cy="6141061"/>
          </a:xfrm>
        </p:spPr>
      </p:pic>
    </p:spTree>
    <p:extLst>
      <p:ext uri="{BB962C8B-B14F-4D97-AF65-F5344CB8AC3E}">
        <p14:creationId xmlns:p14="http://schemas.microsoft.com/office/powerpoint/2010/main" val="151215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427984" cy="864096"/>
          </a:xfrm>
        </p:spPr>
        <p:txBody>
          <a:bodyPr/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Further illustration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1268760"/>
            <a:ext cx="843699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1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 in Disposal Facility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Safety Assessment for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radioactive waste disposal facility was conducted in the framework of EU project G.4.01.09, thus, 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before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the adoption of technical regulations. 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2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 in Disposal Facility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chemeClr val="accent4">
                    <a:lumMod val="75000"/>
                  </a:schemeClr>
                </a:solidFill>
              </a:rPr>
              <a:t>Major recommendations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Further investigations in regard to site specific parameters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(Planned)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Keeping up institutional control for 300 years after closure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(Going)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Backfilling of voids inside the vaults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(Planned)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Construction of an appropriate cover for the facility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(Done)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Removal of disused sources that are deposited loosely on top of the waste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(Planned)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Removal and treatment of liquid waste from the tanks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(Started)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Initiating a site monitoring program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(Started)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2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3" y="188640"/>
            <a:ext cx="7488832" cy="1296144"/>
          </a:xfrm>
        </p:spPr>
        <p:txBody>
          <a:bodyPr>
            <a:normAutofit/>
          </a:bodyPr>
          <a:lstStyle/>
          <a:p>
            <a:r>
              <a:rPr lang="en-US" sz="32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 need to be covered under SA? (tech. reg. requirements)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18" y="1623144"/>
            <a:ext cx="8712968" cy="485958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Preparatory stage of SA, meaning raising expert knowledge, needs and information;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Description of facility and exploitation procedures;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Description of location;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Chemical and physical characteristics of disposed/stored RW;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Maintaining register;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Controlling limits of maximum sum activity; 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Level of radionuclide leakage;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Information about responsible person for facility;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1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-27384"/>
            <a:ext cx="1728192" cy="86409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64096"/>
            <a:ext cx="8730555" cy="609329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Description of physical protection system and access control;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Controlling the dose rate at the surface of radioactive waste;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Assessing emergency plans;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Assessing radiological risks that may occur as a result of exploitation or emergency;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Assessing measures for radiological protection;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Assessing multiple layers protection;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Assessing security functions;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Assessing technical aspects;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Assessing human resource;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Safety assessment for the long period of time. 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2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4940"/>
            <a:ext cx="6343105" cy="8640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Agency of Nuclear and Radiation Safety (ANRS</a:t>
            </a:r>
            <a:r>
              <a:rPr lang="en-US" dirty="0">
                <a:ln/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25144"/>
            <a:ext cx="8712968" cy="1641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Radioactive Waste Management Department falls under the partial control of RB – Department is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as a state operator for radioactive waste management facilities (Radioactive Waste Storage and Disposal Facilities).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51288"/>
            <a:ext cx="2964384" cy="2593836"/>
          </a:xfrm>
          <a:prstGeom prst="roundRect">
            <a:avLst>
              <a:gd name="adj" fmla="val 11195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pic>
      <p:sp>
        <p:nvSpPr>
          <p:cNvPr id="7" name="TextBox 6"/>
          <p:cNvSpPr txBox="1"/>
          <p:nvPr/>
        </p:nvSpPr>
        <p:spPr>
          <a:xfrm>
            <a:off x="151452" y="1726646"/>
            <a:ext cx="4779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From 4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of December, 2016 on Agency of Nuclear and Radiation Safety is a Regulatory Body (RB) of Georgia </a:t>
            </a:r>
          </a:p>
          <a:p>
            <a:endParaRPr lang="ka-G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3715792"/>
            <a:ext cx="28328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LEPL Agency of Nuclear</a:t>
            </a:r>
          </a:p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And Radiation Safety</a:t>
            </a:r>
            <a:endParaRPr lang="ka-GE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452" y="3808124"/>
            <a:ext cx="5269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Webpage: </a:t>
            </a:r>
            <a:r>
              <a:rPr lang="en-US" sz="2500" b="1" dirty="0"/>
              <a:t>www.ANRS.gov.ge</a:t>
            </a:r>
          </a:p>
        </p:txBody>
      </p:sp>
    </p:spTree>
    <p:extLst>
      <p:ext uri="{BB962C8B-B14F-4D97-AF65-F5344CB8AC3E}">
        <p14:creationId xmlns:p14="http://schemas.microsoft.com/office/powerpoint/2010/main" val="899226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8235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3569" y="5088224"/>
            <a:ext cx="31683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GB" sz="4400" b="0" i="1" dirty="0">
                <a:latin typeface="Times" panose="02020603050405020304" pitchFamily="18" charset="0"/>
              </a:rPr>
              <a:t>Thank you!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2052228" cy="13681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0112" y="2132856"/>
            <a:ext cx="43924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Ina Grigalashvili</a:t>
            </a:r>
          </a:p>
          <a:p>
            <a:r>
              <a:rPr lang="en-US" sz="2000" i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i.grigalashvili@anrs.gov.ge</a:t>
            </a:r>
          </a:p>
          <a:p>
            <a:endParaRPr lang="en-US" sz="2000" i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Dimitri Kolotauri</a:t>
            </a:r>
          </a:p>
          <a:p>
            <a:r>
              <a:rPr lang="en-US" sz="2000" i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d.kotauri@anrs.gov.ge</a:t>
            </a: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6" y="44624"/>
            <a:ext cx="3940229" cy="86409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ANRS </a:t>
            </a:r>
            <a:r>
              <a:rPr lang="en-US" sz="4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/>
          <a:lstStyle/>
          <a:p>
            <a:pPr marL="0" indent="0">
              <a:buNone/>
            </a:pPr>
            <a:br>
              <a:rPr lang="en-US" i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Round Same Side Corner Rectangle 6"/>
          <p:cNvSpPr/>
          <p:nvPr/>
        </p:nvSpPr>
        <p:spPr>
          <a:xfrm>
            <a:off x="269612" y="1134160"/>
            <a:ext cx="8005741" cy="813274"/>
          </a:xfrm>
          <a:prstGeom prst="round2SameRect">
            <a:avLst>
              <a:gd name="adj1" fmla="val 16667"/>
              <a:gd name="adj2" fmla="val 1140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ylfaen" panose="010A0502050306030303" pitchFamily="18" charset="0"/>
              </a:rPr>
              <a:t>Ministry of Environment and Natural Resources Protection </a:t>
            </a:r>
          </a:p>
        </p:txBody>
      </p:sp>
      <p:sp>
        <p:nvSpPr>
          <p:cNvPr id="20" name="Round Same Side Corner Rectangle 7"/>
          <p:cNvSpPr/>
          <p:nvPr/>
        </p:nvSpPr>
        <p:spPr>
          <a:xfrm>
            <a:off x="6306325" y="3235413"/>
            <a:ext cx="1969028" cy="1265542"/>
          </a:xfrm>
          <a:prstGeom prst="round2SameRect">
            <a:avLst>
              <a:gd name="adj1" fmla="val 16667"/>
              <a:gd name="adj2" fmla="val 154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ylfaen" panose="010A0502050306030303" pitchFamily="18" charset="0"/>
              </a:rPr>
              <a:t>Department of Environmental Impact  Permissions</a:t>
            </a:r>
          </a:p>
        </p:txBody>
      </p:sp>
      <p:sp>
        <p:nvSpPr>
          <p:cNvPr id="21" name="Round Same Side Corner Rectangle 9"/>
          <p:cNvSpPr/>
          <p:nvPr/>
        </p:nvSpPr>
        <p:spPr>
          <a:xfrm>
            <a:off x="269612" y="3432662"/>
            <a:ext cx="5742547" cy="716418"/>
          </a:xfrm>
          <a:prstGeom prst="round2SameRect">
            <a:avLst>
              <a:gd name="adj1" fmla="val 25897"/>
              <a:gd name="adj2" fmla="val 241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ylfaen" panose="010A0502050306030303" pitchFamily="18" charset="0"/>
              </a:rPr>
              <a:t>Agency of Nuclear and Radiation Safety</a:t>
            </a:r>
          </a:p>
        </p:txBody>
      </p:sp>
      <p:sp>
        <p:nvSpPr>
          <p:cNvPr id="22" name="Round Same Side Corner Rectangle 10"/>
          <p:cNvSpPr/>
          <p:nvPr/>
        </p:nvSpPr>
        <p:spPr>
          <a:xfrm>
            <a:off x="6296773" y="5732773"/>
            <a:ext cx="2113524" cy="864096"/>
          </a:xfrm>
          <a:prstGeom prst="round2SameRect">
            <a:avLst>
              <a:gd name="adj1" fmla="val 16667"/>
              <a:gd name="adj2" fmla="val 1226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ylfaen" panose="010A0502050306030303" pitchFamily="18" charset="0"/>
              </a:rPr>
              <a:t>Radioactive Waste Management Department </a:t>
            </a:r>
          </a:p>
        </p:txBody>
      </p:sp>
      <p:sp>
        <p:nvSpPr>
          <p:cNvPr id="23" name="Round Same Side Corner Rectangle 11"/>
          <p:cNvSpPr/>
          <p:nvPr/>
        </p:nvSpPr>
        <p:spPr>
          <a:xfrm>
            <a:off x="4199410" y="5733256"/>
            <a:ext cx="1832330" cy="864096"/>
          </a:xfrm>
          <a:prstGeom prst="round2SameRect">
            <a:avLst>
              <a:gd name="adj1" fmla="val 16667"/>
              <a:gd name="adj2" fmla="val 1073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ylfaen" panose="010A0502050306030303" pitchFamily="18" charset="0"/>
              </a:rPr>
              <a:t>Inspection &amp; Response Service</a:t>
            </a:r>
          </a:p>
        </p:txBody>
      </p:sp>
      <p:sp>
        <p:nvSpPr>
          <p:cNvPr id="24" name="Round Same Side Corner Rectangle 12"/>
          <p:cNvSpPr/>
          <p:nvPr/>
        </p:nvSpPr>
        <p:spPr>
          <a:xfrm>
            <a:off x="2300746" y="5733256"/>
            <a:ext cx="1633630" cy="864096"/>
          </a:xfrm>
          <a:prstGeom prst="round2SameRect">
            <a:avLst>
              <a:gd name="adj1" fmla="val 16667"/>
              <a:gd name="adj2" fmla="val 1380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ylfaen" panose="010A0502050306030303" pitchFamily="18" charset="0"/>
              </a:rPr>
              <a:t>Authorization Service</a:t>
            </a:r>
          </a:p>
        </p:txBody>
      </p:sp>
      <p:sp>
        <p:nvSpPr>
          <p:cNvPr id="25" name="Down Arrow 14"/>
          <p:cNvSpPr/>
          <p:nvPr/>
        </p:nvSpPr>
        <p:spPr>
          <a:xfrm>
            <a:off x="3098048" y="2082035"/>
            <a:ext cx="357984" cy="1216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 Same Side Corner Rectangle 13"/>
          <p:cNvSpPr/>
          <p:nvPr/>
        </p:nvSpPr>
        <p:spPr>
          <a:xfrm>
            <a:off x="269613" y="5733256"/>
            <a:ext cx="1766099" cy="864096"/>
          </a:xfrm>
          <a:prstGeom prst="round2SameRect">
            <a:avLst>
              <a:gd name="adj1" fmla="val 19734"/>
              <a:gd name="adj2" fmla="val 1687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ylfaen" panose="010A0502050306030303" pitchFamily="18" charset="0"/>
              </a:rPr>
              <a:t>Administration Service </a:t>
            </a:r>
          </a:p>
        </p:txBody>
      </p:sp>
      <p:sp>
        <p:nvSpPr>
          <p:cNvPr id="14" name="Down Arrow 14"/>
          <p:cNvSpPr/>
          <p:nvPr/>
        </p:nvSpPr>
        <p:spPr>
          <a:xfrm>
            <a:off x="7114547" y="2134323"/>
            <a:ext cx="357984" cy="1000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Elbow 17"/>
          <p:cNvCxnSpPr>
            <a:cxnSpLocks/>
            <a:stCxn id="19" idx="0"/>
            <a:endCxn id="22" idx="0"/>
          </p:cNvCxnSpPr>
          <p:nvPr/>
        </p:nvCxnSpPr>
        <p:spPr>
          <a:xfrm>
            <a:off x="8275353" y="1540797"/>
            <a:ext cx="134944" cy="4624024"/>
          </a:xfrm>
          <a:prstGeom prst="bentConnector3">
            <a:avLst>
              <a:gd name="adj1" fmla="val 446173"/>
            </a:avLst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cxnSpLocks/>
          </p:cNvCxnSpPr>
          <p:nvPr/>
        </p:nvCxnSpPr>
        <p:spPr>
          <a:xfrm>
            <a:off x="5652120" y="4344751"/>
            <a:ext cx="960622" cy="1349364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cxnSpLocks/>
          </p:cNvCxnSpPr>
          <p:nvPr/>
        </p:nvCxnSpPr>
        <p:spPr>
          <a:xfrm>
            <a:off x="7290839" y="4653136"/>
            <a:ext cx="0" cy="1035399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Down Arrow 14"/>
          <p:cNvSpPr/>
          <p:nvPr/>
        </p:nvSpPr>
        <p:spPr>
          <a:xfrm rot="2201734">
            <a:off x="1475407" y="4284272"/>
            <a:ext cx="357984" cy="1527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Down Arrow 14"/>
          <p:cNvSpPr/>
          <p:nvPr/>
        </p:nvSpPr>
        <p:spPr>
          <a:xfrm>
            <a:off x="2915816" y="4445220"/>
            <a:ext cx="357984" cy="1216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Down Arrow 14"/>
          <p:cNvSpPr/>
          <p:nvPr/>
        </p:nvSpPr>
        <p:spPr>
          <a:xfrm rot="19789110">
            <a:off x="4544388" y="4340528"/>
            <a:ext cx="357984" cy="1389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1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9127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General Info about National Legislative Framework on RW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10" y="1556792"/>
            <a:ext cx="8712968" cy="529162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Radiation-sensitive wave of reforms in national regulatory framework:</a:t>
            </a:r>
            <a:endParaRPr lang="ka-GE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b="1" dirty="0"/>
          </a:p>
          <a:p>
            <a:pPr algn="just">
              <a:spcBef>
                <a:spcPts val="1800"/>
              </a:spcBef>
            </a:pP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December 2015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Amendments to the Law of Georgia on Nuclear and Radiation Safety – grounds for requesting safety assessment; </a:t>
            </a:r>
          </a:p>
          <a:p>
            <a:pPr algn="just">
              <a:spcBef>
                <a:spcPts val="1800"/>
              </a:spcBef>
            </a:pP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January 2016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- Law of Georgia on Radioactive Waste;</a:t>
            </a:r>
          </a:p>
          <a:p>
            <a:pPr algn="just">
              <a:spcBef>
                <a:spcPts val="1800"/>
              </a:spcBef>
            </a:pP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December 2016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– National Strategy on Radioactive Waste Management for the period of 15 years and its action plan;</a:t>
            </a:r>
          </a:p>
          <a:p>
            <a:pPr algn="just">
              <a:spcBef>
                <a:spcPts val="1800"/>
              </a:spcBef>
            </a:pP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March 2017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– technical regulation on basic requirements regarding safety assessment of radioactive waste storage and disposal facilities.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1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786" y="332656"/>
            <a:ext cx="5836502" cy="864096"/>
          </a:xfrm>
        </p:spPr>
        <p:txBody>
          <a:bodyPr>
            <a:normAutofit fontScale="90000"/>
          </a:bodyPr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Waste Management Facilities for DSRS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2621"/>
            <a:ext cx="8604448" cy="4857403"/>
          </a:xfrm>
        </p:spPr>
        <p:txBody>
          <a:bodyPr>
            <a:normAutofit/>
          </a:bodyPr>
          <a:lstStyle/>
          <a:p>
            <a:pPr lvl="1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Radioactive waste storage facility - premises where radioactive waste may be disposed of temporarily for safe preservation, except for state-owned RW waste, taking into consideration the possibility of its  future retrieval (Law of Georgia on RW);</a:t>
            </a:r>
            <a:endParaRPr lang="en-GB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accent4">
                    <a:lumMod val="75000"/>
                  </a:schemeClr>
                </a:solidFill>
              </a:rPr>
              <a:t>The only existing radioactive waste storage facility is located near the Capital Tbilisi – in the Municipality of Mtskheta;</a:t>
            </a:r>
          </a:p>
          <a:p>
            <a:pPr lvl="1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accent4">
                    <a:lumMod val="75000"/>
                  </a:schemeClr>
                </a:solidFill>
              </a:rPr>
              <a:t>2-floors building of 400 m</a:t>
            </a:r>
            <a:r>
              <a:rPr lang="en-GB" sz="2600" baseline="30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GB" sz="2600" dirty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endParaRPr lang="en-GB" sz="2500" dirty="0"/>
          </a:p>
          <a:p>
            <a:pPr lvl="1">
              <a:spcBef>
                <a:spcPts val="3000"/>
              </a:spcBef>
            </a:pPr>
            <a:endParaRPr lang="en-GB" dirty="0"/>
          </a:p>
          <a:p>
            <a:pPr>
              <a:spcBef>
                <a:spcPts val="300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60840" cy="864096"/>
          </a:xfrm>
        </p:spPr>
        <p:txBody>
          <a:bodyPr>
            <a:noAutofit/>
          </a:bodyPr>
          <a:lstStyle/>
          <a:p>
            <a:r>
              <a:rPr lang="en-US" sz="3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Basic requirements regarding 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712968" cy="5768112"/>
          </a:xfrm>
        </p:spPr>
        <p:txBody>
          <a:bodyPr>
            <a:normAutofit/>
          </a:bodyPr>
          <a:lstStyle/>
          <a:p>
            <a:pPr algn="just">
              <a:spcBef>
                <a:spcPts val="2400"/>
              </a:spcBef>
            </a:pPr>
            <a:r>
              <a:rPr lang="en-US" sz="2300" b="1" dirty="0">
                <a:solidFill>
                  <a:schemeClr val="accent4">
                    <a:lumMod val="75000"/>
                  </a:schemeClr>
                </a:solidFill>
              </a:rPr>
              <a:t>Guided by IAEA Standards: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 GSR Part 4, Specific Safety Guide No. SSG-23; General Safety Guide No. GSG-3; Safety Guide No. SW-G-6.1</a:t>
            </a:r>
          </a:p>
          <a:p>
            <a:pPr algn="just">
              <a:spcBef>
                <a:spcPts val="2400"/>
              </a:spcBef>
            </a:pPr>
            <a:r>
              <a:rPr lang="en-US" sz="2300" b="1" dirty="0">
                <a:solidFill>
                  <a:schemeClr val="accent4">
                    <a:lumMod val="75000"/>
                  </a:schemeClr>
                </a:solidFill>
              </a:rPr>
              <a:t>Guided by </a:t>
            </a:r>
            <a:r>
              <a:rPr lang="en-US" sz="2300" b="1" u="sng" dirty="0">
                <a:solidFill>
                  <a:schemeClr val="accent4">
                    <a:lumMod val="75000"/>
                  </a:schemeClr>
                </a:solidFill>
              </a:rPr>
              <a:t>graded approach</a:t>
            </a:r>
            <a:r>
              <a:rPr lang="en-US" sz="23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– process or a method that determine strictness of control measures and existing conditions in accordance with losing control and the probability of risk level.   </a:t>
            </a:r>
          </a:p>
          <a:p>
            <a:pPr algn="just">
              <a:spcBef>
                <a:spcPts val="2400"/>
              </a:spcBef>
            </a:pP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The main purpose of SA is to determine whether the proper level of safety is met and is it in compliance with national and international requirements.</a:t>
            </a:r>
          </a:p>
          <a:p>
            <a:pPr algn="just">
              <a:spcBef>
                <a:spcPts val="2400"/>
              </a:spcBef>
            </a:pP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Almost same requirements (with a slight difference) for radioactive waste storage and disposal facilities.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7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272808" cy="1152128"/>
          </a:xfrm>
        </p:spPr>
        <p:txBody>
          <a:bodyPr>
            <a:normAutofit/>
          </a:bodyPr>
          <a:lstStyle/>
          <a:p>
            <a:r>
              <a:rPr lang="en-US" sz="3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Basic requirements regarding 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712968" cy="1160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SA need to be conducted routinely in once </a:t>
            </a:r>
            <a:r>
              <a:rPr lang="en-US" sz="2200" u="sng" dirty="0">
                <a:solidFill>
                  <a:schemeClr val="accent4">
                    <a:lumMod val="75000"/>
                  </a:schemeClr>
                </a:solidFill>
              </a:rPr>
              <a:t>10 years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period of time, upon </a:t>
            </a:r>
            <a:r>
              <a:rPr lang="en-US" sz="2200" u="sng" dirty="0">
                <a:solidFill>
                  <a:schemeClr val="accent4">
                    <a:lumMod val="75000"/>
                  </a:schemeClr>
                </a:solidFill>
              </a:rPr>
              <a:t>the request of RB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and/or </a:t>
            </a:r>
            <a:r>
              <a:rPr lang="en-US" sz="2200" u="sng" dirty="0">
                <a:solidFill>
                  <a:schemeClr val="accent4">
                    <a:lumMod val="75000"/>
                  </a:schemeClr>
                </a:solidFill>
              </a:rPr>
              <a:t>while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7771679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+mj-lt"/>
              <a:buAutoNum type="alphaU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selecting the location for storage facility;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lphaU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designing storage facility;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lphaU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constructing storage facility;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lphaU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starting operation of storage facility;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lphaU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modifying design or exploitation of storage facility;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lphaU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prolonging lifecycle of storage facility;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lphaU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terminating exploitation and/or decommissioning; 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lphaU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conducting remediation on decommissioned storage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     facility and releasing from regulatory control. </a:t>
            </a:r>
          </a:p>
          <a:p>
            <a:pPr>
              <a:spcAft>
                <a:spcPts val="600"/>
              </a:spcAft>
            </a:pPr>
            <a:endParaRPr lang="ka-GE" sz="2400" dirty="0"/>
          </a:p>
        </p:txBody>
      </p:sp>
    </p:spTree>
    <p:extLst>
      <p:ext uri="{BB962C8B-B14F-4D97-AF65-F5344CB8AC3E}">
        <p14:creationId xmlns:p14="http://schemas.microsoft.com/office/powerpoint/2010/main" val="44404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07" y="1906101"/>
            <a:ext cx="8712968" cy="4569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Purpose of safety analysis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– determine the causes of incidents or accidents and the possible impact over human and environment during the exploitation as well as after the cessation of exploitation; 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SA Report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– compilation of safety assessment and safety analysis outcomes; submitted to RB for its adoption; RB is authorized to issue recommendations.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544" y="260648"/>
            <a:ext cx="69908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Basic requirements: </a:t>
            </a:r>
            <a:b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Safety Analysis and SA Report</a:t>
            </a:r>
          </a:p>
        </p:txBody>
      </p:sp>
    </p:spTree>
    <p:extLst>
      <p:ext uri="{BB962C8B-B14F-4D97-AF65-F5344CB8AC3E}">
        <p14:creationId xmlns:p14="http://schemas.microsoft.com/office/powerpoint/2010/main" val="68606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8341"/>
            <a:ext cx="9324528" cy="648072"/>
          </a:xfrm>
        </p:spPr>
        <p:txBody>
          <a:bodyPr>
            <a:normAutofit fontScale="92500"/>
          </a:bodyPr>
          <a:lstStyle/>
          <a:p>
            <a:r>
              <a:rPr lang="en-US" sz="3300" b="1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  <a:t>Waste:</a:t>
            </a:r>
            <a:r>
              <a:rPr lang="ka-GE" sz="3300" b="1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  <a:t>  </a:t>
            </a:r>
            <a:r>
              <a:rPr lang="en-US" sz="2400" u="sng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  <a:t>894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  <a:t> DSRS;   </a:t>
            </a:r>
            <a:r>
              <a:rPr lang="en-US" sz="2400" u="sng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  <a:t>330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  <a:t> unsealed radioactive source (liquid, powder)</a:t>
            </a:r>
            <a:r>
              <a:rPr lang="ka-GE" sz="24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2488" y="6519688"/>
            <a:ext cx="509587" cy="293688"/>
          </a:xfrm>
        </p:spPr>
        <p:txBody>
          <a:bodyPr/>
          <a:lstStyle/>
          <a:p>
            <a:fld id="{23A0628E-C12F-4F8C-9895-BCD5E30100D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17" descr="P80203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9" y="1675889"/>
            <a:ext cx="4855916" cy="4209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8132" y="260648"/>
            <a:ext cx="67393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Radioactive waste storage facility</a:t>
            </a:r>
            <a:endParaRPr lang="ka-GE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1700808"/>
            <a:ext cx="40679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Operator</a:t>
            </a:r>
            <a:r>
              <a:rPr lang="ka-GE" sz="2400" b="1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 -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Radioactive Waste </a:t>
            </a:r>
            <a:r>
              <a:rPr lang="ka-GE" sz="20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Management Department </a:t>
            </a:r>
            <a:endParaRPr lang="ka-GE" sz="2000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  <a:cs typeface="Arial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Site</a:t>
            </a:r>
            <a:r>
              <a:rPr lang="ka-GE" sz="2800" b="1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 -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Territory of Applied</a:t>
            </a:r>
            <a:endParaRPr lang="ka-GE" sz="2000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Research Center of the Institute Physics</a:t>
            </a:r>
            <a:r>
              <a:rPr lang="ka-GE" sz="20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.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(former scientific-research nuclear reactor site)</a:t>
            </a:r>
            <a:endParaRPr lang="ka-GE" sz="2000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  <a:cs typeface="Arial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Operation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 – since 2007</a:t>
            </a:r>
            <a:endParaRPr lang="ka-GE" sz="2000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  <a:cs typeface="Arial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Construction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 - two floors</a:t>
            </a:r>
            <a:endParaRPr lang="ka-GE" sz="2000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building with eight modules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92507"/>
      </p:ext>
    </p:extLst>
  </p:cSld>
  <p:clrMapOvr>
    <a:masterClrMapping/>
  </p:clrMapOvr>
</p:sld>
</file>

<file path=ppt/theme/theme1.xml><?xml version="1.0" encoding="utf-8"?>
<a:theme xmlns:a="http://schemas.openxmlformats.org/drawingml/2006/main" name="60Years Templat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60Years Template</Template>
  <TotalTime>2703</TotalTime>
  <Words>1153</Words>
  <Application>Microsoft Office PowerPoint</Application>
  <PresentationFormat>Tampilan Layar (4:3)</PresentationFormat>
  <Paragraphs>162</Paragraphs>
  <Slides>20</Slides>
  <Notes>2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20</vt:i4>
      </vt:variant>
    </vt:vector>
  </HeadingPairs>
  <TitlesOfParts>
    <vt:vector size="27" baseType="lpstr">
      <vt:lpstr>Arial</vt:lpstr>
      <vt:lpstr>Arial </vt:lpstr>
      <vt:lpstr>Calibri</vt:lpstr>
      <vt:lpstr>Sylfaen</vt:lpstr>
      <vt:lpstr>Times</vt:lpstr>
      <vt:lpstr>Wingdings</vt:lpstr>
      <vt:lpstr>60Years Template</vt:lpstr>
      <vt:lpstr>Presentasi PowerPoint</vt:lpstr>
      <vt:lpstr>Agency of Nuclear and Radiation Safety (ANRS)</vt:lpstr>
      <vt:lpstr>ANRS Structure</vt:lpstr>
      <vt:lpstr>General Info about National Legislative Framework on RW</vt:lpstr>
      <vt:lpstr>National Waste Management Facilities for DSRS</vt:lpstr>
      <vt:lpstr>Basic requirements regarding SA</vt:lpstr>
      <vt:lpstr>Basic requirements regarding SA</vt:lpstr>
      <vt:lpstr>Presentasi PowerPoint</vt:lpstr>
      <vt:lpstr>Presentasi PowerPoint</vt:lpstr>
      <vt:lpstr>DSRS in radioactive waste storage facility</vt:lpstr>
      <vt:lpstr>Decommissioning status</vt:lpstr>
      <vt:lpstr>SA for radioactive waste storage facility</vt:lpstr>
      <vt:lpstr>Radioactive Waste Disposal Facility  near surface, “Radon” type (Saakadze disposal)</vt:lpstr>
      <vt:lpstr>Illustration </vt:lpstr>
      <vt:lpstr>Further illustration </vt:lpstr>
      <vt:lpstr>SA in Disposal Facility </vt:lpstr>
      <vt:lpstr>SA in Disposal Facility </vt:lpstr>
      <vt:lpstr>What need to be covered under SA? (tech. reg. requirements)</vt:lpstr>
      <vt:lpstr>Cont’d</vt:lpstr>
      <vt:lpstr>Presentasi PowerPoint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Strategies/Policies</dc:title>
  <dc:creator>ROWAT, John H.</dc:creator>
  <cp:lastModifiedBy>BP-BAPETEN2</cp:lastModifiedBy>
  <cp:revision>176</cp:revision>
  <cp:lastPrinted>2017-05-10T14:24:09Z</cp:lastPrinted>
  <dcterms:created xsi:type="dcterms:W3CDTF">2016-11-07T12:40:32Z</dcterms:created>
  <dcterms:modified xsi:type="dcterms:W3CDTF">2017-05-18T03:23:07Z</dcterms:modified>
</cp:coreProperties>
</file>